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Lst>
  <p:sldSz cy="5143500" cx="9144000"/>
  <p:notesSz cx="6858000" cy="9144000"/>
  <p:embeddedFontLst>
    <p:embeddedFont>
      <p:font typeface="Roboto Mono Medium"/>
      <p:regular r:id="rId72"/>
      <p:bold r:id="rId73"/>
      <p:italic r:id="rId74"/>
      <p:boldItalic r:id="rId75"/>
    </p:embeddedFont>
    <p:embeddedFont>
      <p:font typeface="Inter SemiBold"/>
      <p:regular r:id="rId76"/>
      <p:bold r:id="rId77"/>
      <p:italic r:id="rId78"/>
      <p:boldItalic r:id="rId79"/>
    </p:embeddedFont>
    <p:embeddedFont>
      <p:font typeface="Inter Light"/>
      <p:regular r:id="rId80"/>
      <p:bold r:id="rId81"/>
      <p:italic r:id="rId82"/>
      <p:boldItalic r:id="rId83"/>
    </p:embeddedFont>
    <p:embeddedFont>
      <p:font typeface="Inter"/>
      <p:regular r:id="rId84"/>
      <p:bold r:id="rId85"/>
      <p:italic r:id="rId86"/>
      <p:boldItalic r:id="rId87"/>
    </p:embeddedFont>
    <p:embeddedFont>
      <p:font typeface="Roboto Mono"/>
      <p:regular r:id="rId88"/>
      <p:bold r:id="rId89"/>
      <p:italic r:id="rId90"/>
      <p:boldItalic r:id="rId91"/>
    </p:embeddedFont>
    <p:embeddedFont>
      <p:font typeface="Inter Medium"/>
      <p:regular r:id="rId92"/>
      <p:bold r:id="rId93"/>
      <p:italic r:id="rId94"/>
      <p:boldItalic r:id="rId9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2D1F20C-AE9A-47D2-8BC6-A2E05A768165}">
  <a:tblStyle styleId="{D2D1F20C-AE9A-47D2-8BC6-A2E05A76816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Inter-regular.fntdata"/><Relationship Id="rId83" Type="http://schemas.openxmlformats.org/officeDocument/2006/relationships/font" Target="fonts/InterLight-boldItalic.fntdata"/><Relationship Id="rId42" Type="http://schemas.openxmlformats.org/officeDocument/2006/relationships/slide" Target="slides/slide37.xml"/><Relationship Id="rId86" Type="http://schemas.openxmlformats.org/officeDocument/2006/relationships/font" Target="fonts/Inter-italic.fntdata"/><Relationship Id="rId41" Type="http://schemas.openxmlformats.org/officeDocument/2006/relationships/slide" Target="slides/slide36.xml"/><Relationship Id="rId85" Type="http://schemas.openxmlformats.org/officeDocument/2006/relationships/font" Target="fonts/Inter-bold.fntdata"/><Relationship Id="rId44" Type="http://schemas.openxmlformats.org/officeDocument/2006/relationships/slide" Target="slides/slide39.xml"/><Relationship Id="rId88" Type="http://schemas.openxmlformats.org/officeDocument/2006/relationships/font" Target="fonts/RobotoMono-regular.fntdata"/><Relationship Id="rId43" Type="http://schemas.openxmlformats.org/officeDocument/2006/relationships/slide" Target="slides/slide38.xml"/><Relationship Id="rId87" Type="http://schemas.openxmlformats.org/officeDocument/2006/relationships/font" Target="fonts/Inter-boldItalic.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RobotoMono-bold.fntdata"/><Relationship Id="rId80" Type="http://schemas.openxmlformats.org/officeDocument/2006/relationships/font" Target="fonts/InterLight-regular.fntdata"/><Relationship Id="rId82" Type="http://schemas.openxmlformats.org/officeDocument/2006/relationships/font" Target="fonts/InterLight-italic.fntdata"/><Relationship Id="rId81" Type="http://schemas.openxmlformats.org/officeDocument/2006/relationships/font" Target="fonts/InterLight-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RobotoMonoMedium-bold.fntdata"/><Relationship Id="rId72" Type="http://schemas.openxmlformats.org/officeDocument/2006/relationships/font" Target="fonts/RobotoMonoMedium-regular.fntdata"/><Relationship Id="rId31" Type="http://schemas.openxmlformats.org/officeDocument/2006/relationships/slide" Target="slides/slide26.xml"/><Relationship Id="rId75" Type="http://schemas.openxmlformats.org/officeDocument/2006/relationships/font" Target="fonts/RobotoMonoMedium-boldItalic.fntdata"/><Relationship Id="rId30" Type="http://schemas.openxmlformats.org/officeDocument/2006/relationships/slide" Target="slides/slide25.xml"/><Relationship Id="rId74" Type="http://schemas.openxmlformats.org/officeDocument/2006/relationships/font" Target="fonts/RobotoMonoMedium-italic.fntdata"/><Relationship Id="rId33" Type="http://schemas.openxmlformats.org/officeDocument/2006/relationships/slide" Target="slides/slide28.xml"/><Relationship Id="rId77" Type="http://schemas.openxmlformats.org/officeDocument/2006/relationships/font" Target="fonts/InterSemiBold-bold.fntdata"/><Relationship Id="rId32" Type="http://schemas.openxmlformats.org/officeDocument/2006/relationships/slide" Target="slides/slide27.xml"/><Relationship Id="rId76" Type="http://schemas.openxmlformats.org/officeDocument/2006/relationships/font" Target="fonts/InterSemiBold-regular.fntdata"/><Relationship Id="rId35" Type="http://schemas.openxmlformats.org/officeDocument/2006/relationships/slide" Target="slides/slide30.xml"/><Relationship Id="rId79" Type="http://schemas.openxmlformats.org/officeDocument/2006/relationships/font" Target="fonts/InterSemiBold-boldItalic.fntdata"/><Relationship Id="rId34" Type="http://schemas.openxmlformats.org/officeDocument/2006/relationships/slide" Target="slides/slide29.xml"/><Relationship Id="rId78" Type="http://schemas.openxmlformats.org/officeDocument/2006/relationships/font" Target="fonts/InterSemiBold-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95" Type="http://schemas.openxmlformats.org/officeDocument/2006/relationships/font" Target="fonts/InterMedium-boldItalic.fntdata"/><Relationship Id="rId50" Type="http://schemas.openxmlformats.org/officeDocument/2006/relationships/slide" Target="slides/slide45.xml"/><Relationship Id="rId94" Type="http://schemas.openxmlformats.org/officeDocument/2006/relationships/font" Target="fonts/InterMedium-italic.fntdata"/><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RobotoMono-boldItalic.fntdata"/><Relationship Id="rId90" Type="http://schemas.openxmlformats.org/officeDocument/2006/relationships/font" Target="fonts/RobotoMono-italic.fntdata"/><Relationship Id="rId93" Type="http://schemas.openxmlformats.org/officeDocument/2006/relationships/font" Target="fonts/InterMedium-bold.fntdata"/><Relationship Id="rId92" Type="http://schemas.openxmlformats.org/officeDocument/2006/relationships/font" Target="fonts/InterMedium-regular.fnt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b.archive.org/web/20240424194530/https://blog.acolyer.org/2016/05/03/gorilla-a-fast-scalable-in-memory-time-series-database/"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ithub.com/jbms/wasm-split-prototype" TargetMode="External"/><Relationship Id="rId3" Type="http://schemas.openxmlformats.org/officeDocument/2006/relationships/hyperlink" Target="https://github.com/rustwasm/wasm-bindgen/issues/3939"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7a34fe5133_3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7a34fe5133_3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late joiners to take their seats quietly.</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Welcome everyone, thank you for coming to my talk</a:t>
            </a:r>
            <a:endParaRPr/>
          </a:p>
          <a:p>
            <a:pPr indent="-298450" lvl="1" marL="914400" rtl="0" algn="l">
              <a:spcBef>
                <a:spcPts val="0"/>
              </a:spcBef>
              <a:spcAft>
                <a:spcPts val="0"/>
              </a:spcAft>
              <a:buSzPts val="1100"/>
              <a:buChar char="-"/>
            </a:pPr>
            <a:r>
              <a:rPr lang="en"/>
              <a:t>How many people are here?!</a:t>
            </a:r>
            <a:endParaRPr/>
          </a:p>
          <a:p>
            <a:pPr indent="-298450" lvl="0" marL="457200" rtl="0" algn="l">
              <a:spcBef>
                <a:spcPts val="0"/>
              </a:spcBef>
              <a:spcAft>
                <a:spcPts val="0"/>
              </a:spcAft>
              <a:buSzPts val="1100"/>
              <a:buChar char="-"/>
            </a:pPr>
            <a:r>
              <a:rPr lang="en"/>
              <a:t>I’m going to be talking about augurs!</a:t>
            </a:r>
            <a:endParaRPr/>
          </a:p>
          <a:p>
            <a:pPr indent="-298450" lvl="0" marL="457200" rtl="0" algn="l">
              <a:spcBef>
                <a:spcPts val="0"/>
              </a:spcBef>
              <a:spcAft>
                <a:spcPts val="0"/>
              </a:spcAft>
              <a:buSzPts val="1100"/>
              <a:buChar char="-"/>
            </a:pPr>
            <a:r>
              <a:rPr lang="en"/>
              <a:t>a</a:t>
            </a:r>
            <a:r>
              <a:rPr lang="en"/>
              <a:t>ugurs is a Rust library for doing time series analysis: more on that soon.</a:t>
            </a:r>
            <a:endParaRPr/>
          </a:p>
          <a:p>
            <a:pPr indent="-298450" lvl="0" marL="457200" rtl="0" algn="l">
              <a:spcBef>
                <a:spcPts val="0"/>
              </a:spcBef>
              <a:spcAft>
                <a:spcPts val="0"/>
              </a:spcAft>
              <a:buSzPts val="1100"/>
              <a:buChar char="-"/>
            </a:pPr>
            <a:r>
              <a:rPr lang="en"/>
              <a:t>It also has Python and Javascript bindings, the latter of which are now being used in Grafana’s frontend to do on-demand, client side ML on time series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25078828d2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325078828d2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275362d4cd_1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275362d4cd_1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Three main algorithms in augurs so far; here’s a very reductive </a:t>
            </a:r>
            <a:r>
              <a:rPr lang="en"/>
              <a:t>comparison</a:t>
            </a:r>
            <a:r>
              <a:rPr lang="en"/>
              <a:t>. At a high level, from left to right, they range from fast &amp; low complexity to slow &amp; high complexity.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25078828d2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25078828d2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275362d4cd_1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275362d4cd_1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Screenshot shows my ads blocked by domain in my pihole instance. Mostly the same, but whatever </a:t>
            </a:r>
            <a:r>
              <a:rPr lang="en" sz="1500">
                <a:solidFill>
                  <a:schemeClr val="dk1"/>
                </a:solidFill>
              </a:rPr>
              <a:t>beacons.gvt2.com </a:t>
            </a:r>
            <a:r>
              <a:rPr lang="en">
                <a:solidFill>
                  <a:schemeClr val="dk1"/>
                </a:solidFill>
              </a:rPr>
              <a:t>is, I hate it</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25078828d2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25078828d2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DBSCAN: Density-Based Spatial Clustering of Applications with Noise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Why would you ever use MAD over DBSCAN?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More intuitive - much easier to understand what it’s doing, just looks at how much each point deviates from the median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DBSCAN finds cluster centroids, flags things as noise, … just more complicated</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25078828d2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25078828d2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DBSCAN: Density-Based Spatial Clustering of Applications with Noise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Why would you ever use MAD over DBSCAN?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More intuitive - much easier to understand what it’s doing, just looks at how much each point deviates from the median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DBSCAN finds cluster centroids, flags things as noise, … just more complicated</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25078828d2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25078828d2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a51cedb949_88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a51cedb949_88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augurs clustering is done in two steps. The first step is to calculate the distance matrix: pairwise distances between each time series, using Dynamic Time Warping.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Exact details are out of scope but the gist is: rather than comparing both values at time t, use pairs of values that minimise the overall distance (subject to some conditions).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first glance this looks O(N^2), but with some constraints it can be sped up a lot.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a51cedb949_88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a51cedb949_88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we have the distance matrix on the left, we feed it into DBSCAN (similar to outlier detection, but not quite the same). This gives us a cluster ID for each series.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a51cedb949_8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a51cedb949_8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Again, define some data - multiple slices of floats.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Calculate distance matrix between these series, with optional params.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do the clustering. First set two important parameters needed by DBSCAN.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use the distance matrix we already calculated to discover clusters.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https://github.com/grafana/augurs/blob/main/examples/clustering/examples/dbscan_clustering.rs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25078828d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25078828d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am I?</a:t>
            </a:r>
            <a:endParaRPr/>
          </a:p>
          <a:p>
            <a:pPr indent="-298450" lvl="0" marL="457200" rtl="0" algn="l">
              <a:spcBef>
                <a:spcPts val="0"/>
              </a:spcBef>
              <a:spcAft>
                <a:spcPts val="0"/>
              </a:spcAft>
              <a:buSzPts val="1100"/>
              <a:buChar char="-"/>
            </a:pPr>
            <a:r>
              <a:rPr lang="en"/>
              <a:t>I’m a software engineer at Grafana Labs, based in Sheffield, UK</a:t>
            </a:r>
            <a:endParaRPr/>
          </a:p>
          <a:p>
            <a:pPr indent="-298450" lvl="1" marL="914400" rtl="0" algn="l">
              <a:spcBef>
                <a:spcPts val="0"/>
              </a:spcBef>
              <a:spcAft>
                <a:spcPts val="0"/>
              </a:spcAft>
              <a:buSzPts val="1100"/>
              <a:buChar char="-"/>
            </a:pPr>
            <a:r>
              <a:rPr lang="en"/>
              <a:t>In my spare time I like to go bouldering and run ultramarathons, which is totally normal I swear</a:t>
            </a:r>
            <a:endParaRPr/>
          </a:p>
          <a:p>
            <a:pPr indent="-298450" lvl="0" marL="457200" rtl="0" algn="l">
              <a:spcBef>
                <a:spcPts val="0"/>
              </a:spcBef>
              <a:spcAft>
                <a:spcPts val="0"/>
              </a:spcAft>
              <a:buSzPts val="1100"/>
              <a:buChar char="-"/>
            </a:pPr>
            <a:r>
              <a:rPr lang="en"/>
              <a:t>I’ve been at Grafana for ~4 years now, working on the machine learning team.</a:t>
            </a:r>
            <a:endParaRPr/>
          </a:p>
          <a:p>
            <a:pPr indent="-298450" lvl="0" marL="457200" rtl="0" algn="l">
              <a:spcBef>
                <a:spcPts val="0"/>
              </a:spcBef>
              <a:spcAft>
                <a:spcPts val="0"/>
              </a:spcAft>
              <a:buSzPts val="1100"/>
              <a:buChar char="-"/>
            </a:pPr>
            <a:r>
              <a:rPr lang="en"/>
              <a:t>Until very recently I used Rust only for personal projects (or hackathons), and Go/Python/Typescript for $work</a:t>
            </a:r>
            <a:endParaRPr/>
          </a:p>
          <a:p>
            <a:pPr indent="-298450" lvl="0" marL="457200" rtl="0" algn="l">
              <a:spcBef>
                <a:spcPts val="0"/>
              </a:spcBef>
              <a:spcAft>
                <a:spcPts val="0"/>
              </a:spcAft>
              <a:buSzPts val="1100"/>
              <a:buChar char="-"/>
            </a:pPr>
            <a:r>
              <a:rPr lang="en"/>
              <a:t>My background is in statistics; I have an MSc in Statistics and worked a lot with time series in previous jobs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a51cedb949_88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a51cedb949_88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always find it useful to know when I shouldn’t use something.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Some of these may be obvious but not necessarily!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a51cedb949_88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a51cedb949_88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a:t>
            </a:r>
            <a:r>
              <a:rPr lang="en"/>
              <a:t> noticed a few things while doing ML on time series at Grafana and wasn’t really happy with the state of play.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Also I learned a lot along the way!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a51cedb949_88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a51cedb949_88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Well for starters you need some reason for caring about time series at all. But assuming you do…</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Clean and tested code</a:t>
            </a:r>
            <a:endParaRPr/>
          </a:p>
          <a:p>
            <a:pPr indent="-298450" lvl="0" marL="457200" rtl="0" algn="l">
              <a:spcBef>
                <a:spcPts val="0"/>
              </a:spcBef>
              <a:spcAft>
                <a:spcPts val="0"/>
              </a:spcAft>
              <a:buSzPts val="1100"/>
              <a:buChar char="-"/>
            </a:pPr>
            <a:r>
              <a:rPr lang="en"/>
              <a:t>Portable - Rust-only</a:t>
            </a:r>
            <a:endParaRPr/>
          </a:p>
          <a:p>
            <a:pPr indent="-298450" lvl="0" marL="457200" rtl="0" algn="l">
              <a:spcBef>
                <a:spcPts val="0"/>
              </a:spcBef>
              <a:spcAft>
                <a:spcPts val="0"/>
              </a:spcAft>
              <a:buSzPts val="1100"/>
              <a:buChar char="-"/>
            </a:pPr>
            <a:r>
              <a:rPr lang="en"/>
              <a:t>Bindings for other langs</a:t>
            </a:r>
            <a:endParaRPr/>
          </a:p>
          <a:p>
            <a:pPr indent="-298450" lvl="0" marL="457200" rtl="0" algn="l">
              <a:spcBef>
                <a:spcPts val="0"/>
              </a:spcBef>
              <a:spcAft>
                <a:spcPts val="0"/>
              </a:spcAft>
              <a:buSzPts val="1100"/>
              <a:buChar char="-"/>
            </a:pPr>
            <a:r>
              <a:rPr lang="en"/>
              <a:t>Fast</a:t>
            </a:r>
            <a:endParaRPr/>
          </a:p>
          <a:p>
            <a:pPr indent="-298450" lvl="1" marL="914400" rtl="0" algn="l">
              <a:spcBef>
                <a:spcPts val="0"/>
              </a:spcBef>
              <a:spcAft>
                <a:spcPts val="0"/>
              </a:spcAft>
              <a:buSzPts val="1100"/>
              <a:buChar char="-"/>
            </a:pPr>
            <a:r>
              <a:rPr lang="en"/>
              <a:t>Haven’t done thorough comparisons but achieved 10x speedups even over numpy</a:t>
            </a:r>
            <a:endParaRPr/>
          </a:p>
          <a:p>
            <a:pPr indent="-298450" lvl="2" marL="1371600" rtl="0" algn="l">
              <a:spcBef>
                <a:spcPts val="0"/>
              </a:spcBef>
              <a:spcAft>
                <a:spcPts val="0"/>
              </a:spcAft>
              <a:buSzPts val="1100"/>
              <a:buChar char="-"/>
            </a:pPr>
            <a:r>
              <a:rPr lang="en"/>
              <a:t>- probably due to extra control, lazy operations and aggressive optimization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a51cedb949_88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a51cedb949_88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OK, that was a very high level overview of augurs. There are a few other things I didn’t have time to cover - check out the docs for more info!</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a51cedb949_88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a51cedb949_88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Next up I’d like to talk a bit about the process of converting an ML algorithm from another language to Rust, and pass on some hard learned lessons.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a51cedb949_88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a51cedb949_88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Naturally you’ll start off with good intentions and an optimistic, but sadly naive and misplaced, attitude towards the process.</a:t>
            </a:r>
            <a:endParaRPr/>
          </a:p>
          <a:p>
            <a:pPr indent="0" lvl="0" marL="0" rtl="0" algn="l">
              <a:spcBef>
                <a:spcPts val="0"/>
              </a:spcBef>
              <a:spcAft>
                <a:spcPts val="0"/>
              </a:spcAft>
              <a:buNone/>
            </a:pPr>
            <a:r>
              <a:rPr lang="en"/>
              <a:t>It looks pretty sensible, right? Probably what the working with legacy code book says?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Well, the road to hell is paved with good intentions, and unfortunately there are a hundred and one things that will scupper this plan.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you’ll find multiple implementations, probably in different languages, each with different tradeoffs.</a:t>
            </a:r>
            <a:endParaRPr/>
          </a:p>
          <a:p>
            <a:pPr indent="0" lvl="0" marL="0" rtl="0" algn="l">
              <a:spcBef>
                <a:spcPts val="0"/>
              </a:spcBef>
              <a:spcAft>
                <a:spcPts val="0"/>
              </a:spcAft>
              <a:buNone/>
            </a:pPr>
            <a:r>
              <a:rPr lang="en"/>
              <a:t>None of them will have tests, but hopefully there is at least an example of each.</a:t>
            </a:r>
            <a:endParaRPr/>
          </a:p>
          <a:p>
            <a:pPr indent="0" lvl="0" marL="0" rtl="0" algn="l">
              <a:spcBef>
                <a:spcPts val="0"/>
              </a:spcBef>
              <a:spcAft>
                <a:spcPts val="0"/>
              </a:spcAft>
              <a:buNone/>
            </a:pPr>
            <a:r>
              <a:rPr lang="en"/>
              <a:t>You’ll run the examples and see the results. They’ll all disagree. Fine, let’s choose the one which seems the most well-regarded, somehow.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Let’s get started! To begin with, translating is fine, but the code starts to look very strange, and you have to do crimes to get things to work in safe Rust. You decide to be a bit lax with the third step, and start blending in the fourth.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Things are going OK, but it sure would be nice to see if that promise of performance is paying off. Let’s do a bit of benchmarking now, just for fun…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final process will look a bit more like this. The debugger step will turn out to be important anyway!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Let’s talk about some specifics.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275362d4cd_1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275362d4cd_1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a51cedb949_88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2a51cedb949_88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Keep an eye out for hidden complexity in other implementations.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an example, R provides lots of builtins in the standard library for doing optimization. Don’t be surprised if you come across an algorithm which calls routines written in Fortran in the 70s. Good luck finding a version on crates.io!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E.g. for ETS, I had to rewrite the Nelder-Mead optimizer to get an exact match between R and Rust.</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Ideally you won’t need to rewrite everything e.g. optimization - crates.io has lots of implementations already.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275362d4cd_1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3275362d4cd_1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a51cedb949_88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2a51cedb949_88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25078828d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25078828d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Summary of the talk</a:t>
            </a:r>
            <a:endParaRPr/>
          </a:p>
          <a:p>
            <a:pPr indent="-298450" lvl="0" marL="457200" rtl="0" algn="l">
              <a:spcBef>
                <a:spcPts val="0"/>
              </a:spcBef>
              <a:spcAft>
                <a:spcPts val="0"/>
              </a:spcAft>
              <a:buSzPts val="1100"/>
              <a:buChar char="●"/>
            </a:pPr>
            <a:r>
              <a:rPr lang="en"/>
              <a:t>Start off with some basic information about the project: a bit of history, background on time series, what it can do, why it exists, and most importantly the name</a:t>
            </a:r>
            <a:endParaRPr/>
          </a:p>
          <a:p>
            <a:pPr indent="-298450" lvl="0" marL="457200" rtl="0" algn="l">
              <a:spcBef>
                <a:spcPts val="0"/>
              </a:spcBef>
              <a:spcAft>
                <a:spcPts val="0"/>
              </a:spcAft>
              <a:buSzPts val="1100"/>
              <a:buChar char="●"/>
            </a:pPr>
            <a:r>
              <a:rPr lang="en"/>
              <a:t>Next I have a bunch of things I’d like to share about translating ML algorithms to Rust</a:t>
            </a:r>
            <a:endParaRPr/>
          </a:p>
          <a:p>
            <a:pPr indent="-298450" lvl="1" marL="914400" rtl="0" algn="l">
              <a:spcBef>
                <a:spcPts val="0"/>
              </a:spcBef>
              <a:spcAft>
                <a:spcPts val="0"/>
              </a:spcAft>
              <a:buSzPts val="1100"/>
              <a:buChar char="○"/>
            </a:pPr>
            <a:r>
              <a:rPr lang="en"/>
              <a:t>These things were often written 30 years ago in C++, R, S, or even Fortran, so it’s always a bit of a journey</a:t>
            </a:r>
            <a:endParaRPr/>
          </a:p>
          <a:p>
            <a:pPr indent="-298450" lvl="0" marL="457200" rtl="0" algn="l">
              <a:spcBef>
                <a:spcPts val="0"/>
              </a:spcBef>
              <a:spcAft>
                <a:spcPts val="0"/>
              </a:spcAft>
              <a:buSzPts val="1100"/>
              <a:buChar char="●"/>
            </a:pPr>
            <a:r>
              <a:rPr lang="en"/>
              <a:t>Questions!</a:t>
            </a:r>
            <a:endParaRPr/>
          </a:p>
          <a:p>
            <a:pPr indent="-298450" lvl="0" marL="457200" rtl="0" algn="l">
              <a:spcBef>
                <a:spcPts val="0"/>
              </a:spcBef>
              <a:spcAft>
                <a:spcPts val="0"/>
              </a:spcAft>
              <a:buSzPts val="1100"/>
              <a:buChar char="●"/>
            </a:pPr>
            <a:r>
              <a:rPr lang="en">
                <a:solidFill>
                  <a:schemeClr val="dk1"/>
                </a:solidFill>
              </a:rPr>
              <a:t>If we have time, I’ll share some things I’ve learned and exposing a JS interface via WASM where tradeoffs are different; some fun things to talk about there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275362d4cd_1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275362d4cd_1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275362d4cd_1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3275362d4cd_1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Low dependency count is the new </a:t>
            </a:r>
            <a:r>
              <a:rPr lang="en">
                <a:solidFill>
                  <a:srgbClr val="188038"/>
                </a:solidFill>
                <a:latin typeface="Roboto Mono"/>
                <a:ea typeface="Roboto Mono"/>
                <a:cs typeface="Roboto Mono"/>
                <a:sym typeface="Roboto Mono"/>
              </a:rPr>
              <a:t>cargo add</a:t>
            </a:r>
            <a:r>
              <a:rPr lang="en">
                <a:solidFill>
                  <a:schemeClr val="dk1"/>
                </a:solidFill>
              </a:rPr>
              <a:t>.</a:t>
            </a:r>
            <a:endParaRPr/>
          </a:p>
          <a:p>
            <a:pPr indent="0" lvl="0" marL="0" rtl="0" algn="l">
              <a:spcBef>
                <a:spcPts val="0"/>
              </a:spcBef>
              <a:spcAft>
                <a:spcPts val="0"/>
              </a:spcAft>
              <a:buNone/>
            </a:pPr>
            <a:r>
              <a:rPr lang="en"/>
              <a:t>So start off with just iterator/itertools!</a:t>
            </a:r>
            <a:endParaRPr/>
          </a:p>
          <a:p>
            <a:pPr indent="0" lvl="0" marL="0" rtl="0" algn="l">
              <a:spcBef>
                <a:spcPts val="0"/>
              </a:spcBef>
              <a:spcAft>
                <a:spcPts val="0"/>
              </a:spcAft>
              <a:buNone/>
            </a:pPr>
            <a:r>
              <a:rPr lang="en">
                <a:solidFill>
                  <a:schemeClr val="dk1"/>
                </a:solidFill>
              </a:rPr>
              <a:t>Learn the adapters.</a:t>
            </a:r>
            <a:endParaRPr/>
          </a:p>
          <a:p>
            <a:pPr indent="0" lvl="0" marL="0" rtl="0" algn="l">
              <a:spcBef>
                <a:spcPts val="0"/>
              </a:spcBef>
              <a:spcAft>
                <a:spcPts val="0"/>
              </a:spcAft>
              <a:buNone/>
            </a:pPr>
            <a:r>
              <a:rPr lang="en"/>
              <a:t>You might even get SIMD for free.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275362d4cd_1_5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3275362d4cd_1_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taken directly from the seasonality detection in augurs and the original Python package.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Exactly 2 allocations in the Rust version!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Much harder to say about Python version, but look at all that manual indexing, eww.</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275362d4cd_1_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3275362d4cd_1_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slide is quite low level, might need to split it into several and add code samples.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You’re going to be working with arrays, matrices, vectors, etc. Unless you’re working in high dimensions (&gt;2), you can probably get by with iterator and itertools. The methods will often get heavily optimized by rustc and even outperform numpy.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do need to accept multidimensional arrays in your public API, keep in mind the limitations of deref coercion: a &amp;Vec&lt;Vec&lt;f64&gt;&gt; can’t be derefed to a &amp;[&amp;[f64]] (or soundly transmuted, or anything like that, since they have different representations).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ndarray crate is great here, and is probably the way to go.</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a51cedb949_88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a51cedb949_88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one of my favourite sections. What if the algorithm you’re writing has a large dependency you can’t afford to rewrite?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 this happened in augurs when translating the Prophet forecasting algorithm</a:t>
            </a:r>
            <a:endParaRPr/>
          </a:p>
          <a:p>
            <a:pPr indent="0" lvl="0" marL="0" rtl="0" algn="l">
              <a:spcBef>
                <a:spcPts val="0"/>
              </a:spcBef>
              <a:spcAft>
                <a:spcPts val="0"/>
              </a:spcAft>
              <a:buClr>
                <a:schemeClr val="dk1"/>
              </a:buClr>
              <a:buSzPts val="1100"/>
              <a:buFont typeface="Arial"/>
              <a:buNone/>
            </a:pPr>
            <a:r>
              <a:rPr lang="en"/>
              <a:t>- Prophet does a bunch of data transformations &amp; feature calculations, then passes everything off to [Stan](https://mc-stan.org/) to do Bayesian inference. Rewriting Stan would be monumental (and likely career defining!)</a:t>
            </a:r>
            <a:endParaRPr/>
          </a:p>
          <a:p>
            <a:pPr indent="0" lvl="0" marL="0" rtl="0" algn="l">
              <a:spcBef>
                <a:spcPts val="0"/>
              </a:spcBef>
              <a:spcAft>
                <a:spcPts val="0"/>
              </a:spcAft>
              <a:buNone/>
            </a:pPr>
            <a:r>
              <a:rPr lang="en"/>
              <a:t>- Stan is written in C++. 16,500 commits over 10+ years.</a:t>
            </a:r>
            <a:endParaRPr/>
          </a:p>
          <a:p>
            <a:pPr indent="0" lvl="0" marL="0" rtl="0" algn="l">
              <a:spcBef>
                <a:spcPts val="0"/>
              </a:spcBef>
              <a:spcAft>
                <a:spcPts val="0"/>
              </a:spcAft>
              <a:buNone/>
            </a:pPr>
            <a:r>
              <a:rPr lang="en"/>
              <a:t>- we also want to run it in the browser, and don’t want a hard dependency on a C++ compiler at compile time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a51cedb949_88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a51cedb949_88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 we compile to Wasm? This does feel pretty wild.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Until recently I would have assumed that any given C++ codebase could </a:t>
            </a:r>
            <a:r>
              <a:rPr i="1" lang="en"/>
              <a:t>not </a:t>
            </a:r>
            <a:r>
              <a:rPr lang="en"/>
              <a:t>be compiled to Wasm easily, due to various system dependencies:</a:t>
            </a:r>
            <a:endParaRPr/>
          </a:p>
          <a:p>
            <a:pPr indent="-298450" lvl="0" marL="457200" rtl="0" algn="l">
              <a:spcBef>
                <a:spcPts val="0"/>
              </a:spcBef>
              <a:spcAft>
                <a:spcPts val="0"/>
              </a:spcAft>
              <a:buSzPts val="1100"/>
              <a:buChar char="-"/>
            </a:pPr>
            <a:r>
              <a:rPr lang="en"/>
              <a:t>Other libraries</a:t>
            </a:r>
            <a:endParaRPr/>
          </a:p>
          <a:p>
            <a:pPr indent="-298450" lvl="0" marL="457200" rtl="0" algn="l">
              <a:spcBef>
                <a:spcPts val="0"/>
              </a:spcBef>
              <a:spcAft>
                <a:spcPts val="0"/>
              </a:spcAft>
              <a:buSzPts val="1100"/>
              <a:buChar char="-"/>
            </a:pPr>
            <a:r>
              <a:rPr lang="en"/>
              <a:t>Reliance on system/POSIX APIs</a:t>
            </a:r>
            <a:endParaRPr/>
          </a:p>
          <a:p>
            <a:pPr indent="-298450" lvl="0" marL="457200" rtl="0" algn="l">
              <a:spcBef>
                <a:spcPts val="0"/>
              </a:spcBef>
              <a:spcAft>
                <a:spcPts val="0"/>
              </a:spcAft>
              <a:buSzPts val="1100"/>
              <a:buChar char="-"/>
            </a:pPr>
            <a:r>
              <a:rPr lang="en"/>
              <a:t>Random unsupported Wasm features (exceptions, 64 bit memory)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WASI makes this possible! It provides pluggable implementations of system interfaces, using the Component Model.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 going to go into too much detail about the Component Model, but in short:</a:t>
            </a:r>
            <a:endParaRPr/>
          </a:p>
          <a:p>
            <a:pPr indent="-298450" lvl="0" marL="457200" rtl="0" algn="l">
              <a:spcBef>
                <a:spcPts val="0"/>
              </a:spcBef>
              <a:spcAft>
                <a:spcPts val="0"/>
              </a:spcAft>
              <a:buSzPts val="1100"/>
              <a:buAutoNum type="arabicPeriod"/>
            </a:pPr>
            <a:r>
              <a:rPr lang="en"/>
              <a:t>Define the interface using WIT, an IDL a bit like the protobuf definition format</a:t>
            </a:r>
            <a:endParaRPr/>
          </a:p>
          <a:p>
            <a:pPr indent="-298450" lvl="0" marL="457200" rtl="0" algn="l">
              <a:spcBef>
                <a:spcPts val="0"/>
              </a:spcBef>
              <a:spcAft>
                <a:spcPts val="0"/>
              </a:spcAft>
              <a:buSzPts val="1100"/>
              <a:buAutoNum type="arabicPeriod"/>
            </a:pPr>
            <a:r>
              <a:rPr lang="en"/>
              <a:t>Use some tooling to generate C++ stubs</a:t>
            </a:r>
            <a:endParaRPr/>
          </a:p>
          <a:p>
            <a:pPr indent="-298450" lvl="0" marL="457200" rtl="0" algn="l">
              <a:spcBef>
                <a:spcPts val="0"/>
              </a:spcBef>
              <a:spcAft>
                <a:spcPts val="0"/>
              </a:spcAft>
              <a:buSzPts val="1100"/>
              <a:buAutoNum type="arabicPeriod"/>
            </a:pPr>
            <a:r>
              <a:rPr lang="en"/>
              <a:t>Implement using a bit of C++ to hook those stubs up to Stan</a:t>
            </a:r>
            <a:endParaRPr/>
          </a:p>
          <a:p>
            <a:pPr indent="-298450" lvl="0" marL="457200" rtl="0" algn="l">
              <a:spcBef>
                <a:spcPts val="0"/>
              </a:spcBef>
              <a:spcAft>
                <a:spcPts val="0"/>
              </a:spcAft>
              <a:buSzPts val="1100"/>
              <a:buAutoNum type="arabicPeriod"/>
            </a:pPr>
            <a:r>
              <a:rPr lang="en"/>
              <a:t>Compile everything to a Wasm component (basically a Wasm module + embedded IDL + conversions)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a51cedb949_88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2a51cedb949_88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On the other side, we want to call it from Rust. Here’s the code we use.</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Point bindgen at the IDL file; it will generate Rust structs for us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Get the Wasm bytes from somewhere</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Set up a Wasmtime runtime and link the WASI imports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Convert our original Rust types into the generated ones (pretty much free)</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Call the function, which runs inside Wasmtime, at near-native speed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We can also call it from Javascript by using </a:t>
            </a:r>
            <a:r>
              <a:rPr lang="en">
                <a:solidFill>
                  <a:srgbClr val="188038"/>
                </a:solidFill>
                <a:latin typeface="Roboto Mono"/>
                <a:ea typeface="Roboto Mono"/>
                <a:cs typeface="Roboto Mono"/>
                <a:sym typeface="Roboto Mono"/>
              </a:rPr>
              <a:t>jco</a:t>
            </a:r>
            <a:r>
              <a:rPr lang="en">
                <a:solidFill>
                  <a:schemeClr val="dk1"/>
                </a:solidFill>
              </a:rPr>
              <a:t> to generate JS bindings; this will handle instantiating the Webassembly etc</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a51cedb949_88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2a51cedb949_88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It’s not necessarily ready for prime time yet, but I’m optimistic.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Just to be clear, I’m extremely grateful to the bytecodealliance folks for building all of this, it’s quite an incredible toolchain!</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275362d4cd_1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3275362d4cd_1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a51cedb949_88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2a51cedb949_88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it comes to writing idiomatic code, you </a:t>
            </a:r>
            <a:r>
              <a:rPr lang="en"/>
              <a:t>have</a:t>
            </a:r>
            <a:r>
              <a:rPr lang="en"/>
              <a:t> a lot of options.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Chances are Rust’s type system is more expressive than the original language (C++, Python, R, etc).</a:t>
            </a:r>
            <a:endParaRPr/>
          </a:p>
          <a:p>
            <a:pPr indent="0" lvl="0" marL="0" rtl="0" algn="l">
              <a:spcBef>
                <a:spcPts val="0"/>
              </a:spcBef>
              <a:spcAft>
                <a:spcPts val="0"/>
              </a:spcAft>
              <a:buNone/>
            </a:pPr>
            <a:r>
              <a:rPr lang="en"/>
              <a:t>Make use of Rust’s affine types to ensure certain types (e.g. an UnfitModel) can only be used once (takes self) and return a FitModel.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Downside: tricky to use if things change at runtime; users need to be able to store both</a:t>
            </a:r>
            <a:endParaRPr/>
          </a:p>
          <a:p>
            <a:pPr indent="0" lvl="0" marL="0" rtl="0" algn="l">
              <a:spcBef>
                <a:spcPts val="0"/>
              </a:spcBef>
              <a:spcAft>
                <a:spcPts val="0"/>
              </a:spcAft>
              <a:buNone/>
            </a:pPr>
            <a:r>
              <a:rPr lang="en"/>
              <a:t>You can provide an enum as well, or just leave this to users.</a:t>
            </a:r>
            <a:endParaRPr/>
          </a:p>
          <a:p>
            <a:pPr indent="0" lvl="0" marL="0" rtl="0" algn="l">
              <a:spcBef>
                <a:spcPts val="0"/>
              </a:spcBef>
              <a:spcAft>
                <a:spcPts val="0"/>
              </a:spcAft>
              <a:buNone/>
            </a:pPr>
            <a:r>
              <a:rPr lang="en"/>
              <a:t>Of course, this turns errors into runtime errors, instead.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25078828d2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25078828d2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Domain name driven development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probably the only time in my entire life I’ve come up with a half decent name.</a:t>
            </a:r>
            <a:endParaRPr/>
          </a:p>
          <a:p>
            <a:pPr indent="0" lvl="0" marL="0" rtl="0" algn="l">
              <a:spcBef>
                <a:spcPts val="0"/>
              </a:spcBef>
              <a:spcAft>
                <a:spcPts val="0"/>
              </a:spcAft>
              <a:buNone/>
            </a:pPr>
            <a:r>
              <a:rPr lang="en"/>
              <a:t>Hopefully I get lucky with a second if I have a kid; maybe I’ll name them after </a:t>
            </a:r>
            <a:r>
              <a:rPr lang="en"/>
              <a:t>a funny domain I find in the thesaurus too.</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a51cedb949_88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2a51cedb949_88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Implementations. Clearly one is more complicated, but allows for extra validation.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I was writing this I thought ‘huh, that config struct should have </a:t>
            </a:r>
            <a:r>
              <a:rPr lang="en">
                <a:solidFill>
                  <a:srgbClr val="188038"/>
                </a:solidFill>
                <a:latin typeface="Roboto Mono"/>
                <a:ea typeface="Roboto Mono"/>
                <a:cs typeface="Roboto Mono"/>
                <a:sym typeface="Roboto Mono"/>
              </a:rPr>
              <a:t>#[non_exhaustive]</a:t>
            </a:r>
            <a:r>
              <a:rPr lang="en"/>
              <a:t> on it for forwards compatibility’, but that isn’t possible - other crates can’t instantiate the struct.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here, adding a field would be a semver breaking change!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a51cedb949_88_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2a51cedb949_88_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Lots more happening under the hood in the builder pattern example, but in a similar amount of code.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OTOH, the config struct is simply creating stuff, nothing crazy happening.</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a51cedb949_88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2a51cedb949_88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Builder pattern: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You can maintain internal invariants by doing more work inside the ‘setter’ methods, and optionally returning Result&lt;T, E&gt;</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E.g. Prophet has a TrainingData struct; some fields are optional, but if provided they </a:t>
            </a:r>
            <a:r>
              <a:rPr i="1" lang="en">
                <a:solidFill>
                  <a:schemeClr val="dk1"/>
                </a:solidFill>
              </a:rPr>
              <a:t>must</a:t>
            </a:r>
            <a:r>
              <a:rPr lang="en">
                <a:solidFill>
                  <a:schemeClr val="dk1"/>
                </a:solidFill>
              </a:rPr>
              <a:t> be the same length</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Builder allows us to verify that at construction time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Plenty of macros to simplify writing; see e.g. </a:t>
            </a:r>
            <a:r>
              <a:rPr lang="en">
                <a:solidFill>
                  <a:srgbClr val="188038"/>
                </a:solidFill>
                <a:latin typeface="Roboto Mono"/>
                <a:ea typeface="Roboto Mono"/>
                <a:cs typeface="Roboto Mono"/>
                <a:sym typeface="Roboto Mono"/>
              </a:rPr>
              <a:t>bon</a:t>
            </a:r>
            <a:endParaRPr>
              <a:solidFill>
                <a:srgbClr val="188038"/>
              </a:solidFill>
              <a:latin typeface="Roboto Mono"/>
              <a:ea typeface="Roboto Mono"/>
              <a:cs typeface="Roboto Mono"/>
              <a:sym typeface="Roboto Mono"/>
            </a:endParaRPr>
          </a:p>
          <a:p>
            <a:pPr indent="-298450" lvl="0" marL="457200" rtl="0" algn="l">
              <a:spcBef>
                <a:spcPts val="0"/>
              </a:spcBef>
              <a:spcAft>
                <a:spcPts val="0"/>
              </a:spcAft>
              <a:buClr>
                <a:schemeClr val="dk1"/>
              </a:buClr>
              <a:buSzPts val="1100"/>
              <a:buChar char="-"/>
            </a:pPr>
            <a:r>
              <a:rPr lang="en">
                <a:solidFill>
                  <a:schemeClr val="dk1"/>
                </a:solidFill>
              </a:rPr>
              <a:t>Who even knows whether to use a consuming or mutating one…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Config struct: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Super simple, it’s just a struct holding a bunch of public fields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If some fields need individual validation (e.g. must be positive) can use newtypes to enforce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If you use </a:t>
            </a:r>
            <a:r>
              <a:rPr lang="en">
                <a:solidFill>
                  <a:srgbClr val="188038"/>
                </a:solidFill>
                <a:latin typeface="Roboto Mono"/>
                <a:ea typeface="Roboto Mono"/>
                <a:cs typeface="Roboto Mono"/>
                <a:sym typeface="Roboto Mono"/>
              </a:rPr>
              <a:t>#[non_exhaustive]</a:t>
            </a:r>
            <a:r>
              <a:rPr lang="en">
                <a:solidFill>
                  <a:schemeClr val="dk1"/>
                </a:solidFill>
              </a:rPr>
              <a:t> then users can’t actually instantiate it using struct literal syntax. If you don’t, you can’t add more fields in future</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a51cedb949_88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2a51cedb949_88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 stable yet, but RFC accepted and being tracked - see the link attached.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Allows structs to declare defaults inline, and avoids the need for </a:t>
            </a:r>
            <a:r>
              <a:rPr lang="en">
                <a:solidFill>
                  <a:srgbClr val="188038"/>
                </a:solidFill>
                <a:latin typeface="Roboto Mono"/>
                <a:ea typeface="Roboto Mono"/>
                <a:cs typeface="Roboto Mono"/>
                <a:sym typeface="Roboto Mono"/>
              </a:rPr>
              <a:t>Default::default()</a:t>
            </a:r>
            <a:r>
              <a:rPr lang="en"/>
              <a:t> at the callsite.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Might be enough to swing the needle towards config structs being used more often, but need to remember forward compatibility; any future fields must have defaults.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275362d4cd_1_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3275362d4cd_1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a51cedb949_88_5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2a51cedb949_88_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real life examples as benches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Make sure you split benches up appropriately - e.g. ML needs preprocess/fit/predict but do it according to use case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different ‘iter’ methods let you do the setup stage at different points. Use:</a:t>
            </a:r>
            <a:endParaRPr/>
          </a:p>
          <a:p>
            <a:pPr indent="-298450" lvl="0" marL="457200" rtl="0" algn="l">
              <a:spcBef>
                <a:spcPts val="0"/>
              </a:spcBef>
              <a:spcAft>
                <a:spcPts val="0"/>
              </a:spcAft>
              <a:buSzPts val="1100"/>
              <a:buChar char="-"/>
            </a:pPr>
            <a:r>
              <a:rPr lang="en"/>
              <a:t>iter if you can just capture by immutable ref</a:t>
            </a:r>
            <a:endParaRPr/>
          </a:p>
          <a:p>
            <a:pPr indent="-298450" lvl="0" marL="457200" rtl="0" algn="l">
              <a:spcBef>
                <a:spcPts val="0"/>
              </a:spcBef>
              <a:spcAft>
                <a:spcPts val="0"/>
              </a:spcAft>
              <a:buSzPts val="1100"/>
              <a:buChar char="-"/>
            </a:pPr>
            <a:r>
              <a:rPr lang="en"/>
              <a:t>iter_batched if you need ownership</a:t>
            </a:r>
            <a:endParaRPr/>
          </a:p>
          <a:p>
            <a:pPr indent="-298450" lvl="0" marL="457200" rtl="0" algn="l">
              <a:spcBef>
                <a:spcPts val="0"/>
              </a:spcBef>
              <a:spcAft>
                <a:spcPts val="0"/>
              </a:spcAft>
              <a:buSzPts val="1100"/>
              <a:buChar char="-"/>
            </a:pPr>
            <a:r>
              <a:rPr lang="en"/>
              <a:t>Iter_batched_ref if you need a mutable ref</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this snippet we use:</a:t>
            </a:r>
            <a:endParaRPr/>
          </a:p>
          <a:p>
            <a:pPr indent="-298450" lvl="0" marL="457200" rtl="0" algn="l">
              <a:spcBef>
                <a:spcPts val="0"/>
              </a:spcBef>
              <a:spcAft>
                <a:spcPts val="0"/>
              </a:spcAft>
              <a:buSzPts val="1100"/>
              <a:buChar char="-"/>
            </a:pPr>
            <a:r>
              <a:rPr lang="en"/>
              <a:t>iter_batched_ref for fit, since we need to mutate the model object</a:t>
            </a:r>
            <a:endParaRPr/>
          </a:p>
          <a:p>
            <a:pPr indent="-298450" lvl="0" marL="457200" rtl="0" algn="l">
              <a:spcBef>
                <a:spcPts val="0"/>
              </a:spcBef>
              <a:spcAft>
                <a:spcPts val="0"/>
              </a:spcAft>
              <a:buSzPts val="1100"/>
              <a:buChar char="-"/>
            </a:pPr>
            <a:r>
              <a:rPr lang="en"/>
              <a:t>Iter for predict, since we just need an immutable ref</a:t>
            </a:r>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a51cedb949_88_5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2a51cedb949_88_5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Internet will recommend various profilers. </a:t>
            </a:r>
            <a:r>
              <a:rPr lang="en"/>
              <a:t>Samply has worked best for 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Copy this invocation!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FF profiler is great. Can generally identify hotspots in seconds.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PS: Nicholas Nethercote is the GOAT here, see his Rust Performance book at see https://nnethercote.github.io/perf-book/profiling.html.</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2a51cedb949_88_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2a51cedb949_88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2a51cedb949_88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2a51cedb949_88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Benefits:</a:t>
            </a:r>
            <a:endParaRPr/>
          </a:p>
          <a:p>
            <a:pPr indent="-298450" lvl="0" marL="457200" rtl="0" algn="l">
              <a:spcBef>
                <a:spcPts val="0"/>
              </a:spcBef>
              <a:spcAft>
                <a:spcPts val="0"/>
              </a:spcAft>
              <a:buSzPts val="1100"/>
              <a:buChar char="-"/>
            </a:pPr>
            <a:r>
              <a:rPr lang="en"/>
              <a:t>Eliminated bounds checks</a:t>
            </a:r>
            <a:endParaRPr/>
          </a:p>
          <a:p>
            <a:pPr indent="-298450" lvl="0" marL="457200" rtl="0" algn="l">
              <a:spcBef>
                <a:spcPts val="0"/>
              </a:spcBef>
              <a:spcAft>
                <a:spcPts val="0"/>
              </a:spcAft>
              <a:buSzPts val="1100"/>
              <a:buChar char="-"/>
            </a:pPr>
            <a:r>
              <a:rPr lang="en"/>
              <a:t>Better cache locality</a:t>
            </a:r>
            <a:endParaRPr/>
          </a:p>
          <a:p>
            <a:pPr indent="-298450" lvl="0" marL="457200" rtl="0" algn="l">
              <a:spcBef>
                <a:spcPts val="0"/>
              </a:spcBef>
              <a:spcAft>
                <a:spcPts val="0"/>
              </a:spcAft>
              <a:buSzPts val="1100"/>
              <a:buChar char="-"/>
            </a:pPr>
            <a:r>
              <a:rPr lang="en"/>
              <a:t>Remove unsafe (if you were using </a:t>
            </a:r>
            <a:r>
              <a:rPr lang="en">
                <a:solidFill>
                  <a:srgbClr val="188038"/>
                </a:solidFill>
                <a:latin typeface="Roboto Mono"/>
                <a:ea typeface="Roboto Mono"/>
                <a:cs typeface="Roboto Mono"/>
                <a:sym typeface="Roboto Mono"/>
              </a:rPr>
              <a:t>get_unchecked</a:t>
            </a:r>
            <a:r>
              <a:rPr lang="en"/>
              <a: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a51cedb949_88_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2a51cedb949_88_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also one of the optimizations in </a:t>
            </a:r>
            <a:r>
              <a:rPr lang="en"/>
              <a:t>the previously mentioned distance matrix calculation in dynamic time warping.</a:t>
            </a:r>
            <a:endParaRPr/>
          </a:p>
          <a:p>
            <a:pPr indent="0" lvl="0" marL="0" rtl="0" algn="l">
              <a:spcBef>
                <a:spcPts val="0"/>
              </a:spcBef>
              <a:spcAft>
                <a:spcPts val="0"/>
              </a:spcAft>
              <a:buNone/>
            </a:pPr>
            <a:r>
              <a:rPr lang="en"/>
              <a:t>We want the total Euclidean distance between pairs of points.</a:t>
            </a:r>
            <a:endParaRPr/>
          </a:p>
          <a:p>
            <a:pPr indent="0" lvl="0" marL="0" rtl="0" algn="l">
              <a:spcBef>
                <a:spcPts val="0"/>
              </a:spcBef>
              <a:spcAft>
                <a:spcPts val="0"/>
              </a:spcAft>
              <a:buNone/>
            </a:pPr>
            <a:r>
              <a:rPr lang="en"/>
              <a:t>Euclidean distance requires a sqrt! Instead we can sum the squares and do one sqrt at the end.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25078828d2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25078828d2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mentioned that augurs is a time series library. </a:t>
            </a:r>
            <a:endParaRPr/>
          </a:p>
          <a:p>
            <a:pPr indent="0" lvl="0" marL="0" rtl="0" algn="l">
              <a:spcBef>
                <a:spcPts val="0"/>
              </a:spcBef>
              <a:spcAft>
                <a:spcPts val="0"/>
              </a:spcAft>
              <a:buNone/>
            </a:pPr>
            <a:r>
              <a:rPr lang="en"/>
              <a:t>Let’s quickly take a step back and cover what a time series is.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Fairly straightforward: a measurement of the same thing taken at usually regular intervals. So in this graph we have ‘time’ on the X axis, with several time series plotted in different colours; they go up and down over time.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Since they’re just numbers, there are tons of optimizations you can do when storing and processing them, which makes them fun to work with. Mostly out of scope here!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readers, look at the ‘Gorilla’ paper (and the so-named Gorilla encoding) - </a:t>
            </a:r>
            <a:r>
              <a:rPr lang="en" u="sng">
                <a:solidFill>
                  <a:schemeClr val="hlink"/>
                </a:solidFill>
                <a:hlinkClick r:id="rId2"/>
              </a:rPr>
              <a:t>https://web.archive.org/web/20240424194530/https://blog.acolyer.org/2016/05/03/gorilla-a-fast-scalable-in-memory-time-series-database/</a:t>
            </a:r>
            <a:r>
              <a:rPr lang="en"/>
              <a:t> is a good summary</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2a51cedb949_88_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2a51cedb949_88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Sounds obvious right - don’t do extra work?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You’ll definitely find this in code written by scientists, researchers, statisticians etc who were less concerned about perf.</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doesn’t look expensive but it actually is, especially compared to a bool check which the branch predictor gets right most times.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3275362d4cd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3275362d4cd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Whew, that was a lot. Hopefully </a:t>
            </a:r>
            <a:r>
              <a:rPr lang="en"/>
              <a:t>there</a:t>
            </a:r>
            <a:r>
              <a:rPr lang="en"/>
              <a:t> were some useful tips there for anyone considering porting ML code to Rust.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(check timings)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Finally, let’s talk about creating Wasm bindings.</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32b6161146f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32b6161146f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Try it out - there are tons of use cases.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Interested in ML, or need it for your system? Pick an algorithm and try it, you won’t be disappointed.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Wasm has tons of potential both in the browser and on the server - keep it in mind, not just for ML projects.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32b6161146f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32b6161146f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Whew, that was a lot. I hope you found some of it useful!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are many more hidden slides I couldn’t squeeze in, check out the full deck if you’re interested!</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3275362d4cd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3275362d4cd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3275362d4cd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3275362d4cd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3275362d4cd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3275362d4cd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how the code used to be laid out:</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Cargo workspace</a:t>
            </a:r>
            <a:endParaRPr/>
          </a:p>
          <a:p>
            <a:pPr indent="-298450" lvl="0" marL="457200" rtl="0" algn="l">
              <a:spcBef>
                <a:spcPts val="0"/>
              </a:spcBef>
              <a:spcAft>
                <a:spcPts val="0"/>
              </a:spcAft>
              <a:buSzPts val="1100"/>
              <a:buChar char="-"/>
            </a:pPr>
            <a:r>
              <a:rPr lang="en"/>
              <a:t>Crate per main piece of functionality, for Rust libraries</a:t>
            </a:r>
            <a:endParaRPr/>
          </a:p>
          <a:p>
            <a:pPr indent="-298450" lvl="0" marL="457200" rtl="0" algn="l">
              <a:spcBef>
                <a:spcPts val="0"/>
              </a:spcBef>
              <a:spcAft>
                <a:spcPts val="0"/>
              </a:spcAft>
              <a:buSzPts val="1100"/>
              <a:buChar char="-"/>
            </a:pPr>
            <a:r>
              <a:rPr lang="en"/>
              <a:t>Wrapper crate, augurs</a:t>
            </a:r>
            <a:endParaRPr/>
          </a:p>
          <a:p>
            <a:pPr indent="-298450" lvl="0" marL="457200" rtl="0" algn="l">
              <a:spcBef>
                <a:spcPts val="0"/>
              </a:spcBef>
              <a:spcAft>
                <a:spcPts val="0"/>
              </a:spcAft>
              <a:buSzPts val="1100"/>
              <a:buChar char="-"/>
            </a:pPr>
            <a:r>
              <a:rPr lang="en"/>
              <a:t>‘</a:t>
            </a:r>
            <a:r>
              <a:rPr lang="en"/>
              <a:t>a</a:t>
            </a:r>
            <a:r>
              <a:rPr lang="en"/>
              <a:t>ugurs-js’ crate with all JS bindings</a:t>
            </a:r>
            <a:endParaRPr/>
          </a:p>
          <a:p>
            <a:pPr indent="-298450" lvl="0" marL="457200" rtl="0" algn="l">
              <a:spcBef>
                <a:spcPts val="0"/>
              </a:spcBef>
              <a:spcAft>
                <a:spcPts val="0"/>
              </a:spcAft>
              <a:buSzPts val="1100"/>
              <a:buChar char="-"/>
            </a:pPr>
            <a:r>
              <a:rPr lang="en"/>
              <a:t>p</a:t>
            </a:r>
            <a:r>
              <a:rPr lang="en"/>
              <a:t>yaugurs crate with Python bindings using PyO3</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Seems fine, right?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3275362d4cd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3275362d4cd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was indeed fine until augurs got so big!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There’s now so much functionality it takes up nearly 1MB of Wasm.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Annoying for someone who just wants outlier detection (~100KB).</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3275362d4cd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3275362d4cd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‘hacky’ prototypes of generating split Wasm modules pre the bindgen phase, but nothing ready for production.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Each Wasm module has its own protected memory so it’s non-trivial; can’t simply pass complex objects between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https://github.com/jbms/wasm-split-prototype</a:t>
            </a:r>
            <a:endParaRPr/>
          </a:p>
          <a:p>
            <a:pPr indent="0" lvl="0" marL="0" rtl="0" algn="l">
              <a:spcBef>
                <a:spcPts val="0"/>
              </a:spcBef>
              <a:spcAft>
                <a:spcPts val="0"/>
              </a:spcAft>
              <a:buNone/>
            </a:pPr>
            <a:r>
              <a:rPr lang="en" u="sng">
                <a:solidFill>
                  <a:schemeClr val="hlink"/>
                </a:solidFill>
                <a:hlinkClick r:id="rId3"/>
              </a:rPr>
              <a:t>https://github.com/rustwasm/wasm-bindgen/issues/3939</a:t>
            </a:r>
            <a:endParaRPr/>
          </a:p>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3275362d4cd_1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3275362d4cd_1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25078828d2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25078828d2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Ubiquitous in the real world: some example uses here, but really the list is endless.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Here’s my heart rate tracked over one day last month!</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3275362d4cd_1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3275362d4cd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our new layout: lots of little crates inside the </a:t>
            </a:r>
            <a:r>
              <a:rPr lang="en">
                <a:solidFill>
                  <a:srgbClr val="188038"/>
                </a:solidFill>
                <a:latin typeface="Roboto Mono"/>
                <a:ea typeface="Roboto Mono"/>
                <a:cs typeface="Roboto Mono"/>
                <a:sym typeface="Roboto Mono"/>
              </a:rPr>
              <a:t>js</a:t>
            </a:r>
            <a:r>
              <a:rPr lang="en"/>
              <a:t> directory.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Each compiles to a single WASM module.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JS packages let us define ‘exports’, which are accessed like ‘subpaths’ as in the bottom snippet.</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3275362d4cd_1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3275362d4cd_1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It’s annoying to have to initialize everything separately!</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3275362d4cd_1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3275362d4cd_1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More of a dealbreaker: if you return a struct/class from one module to JS, it can’t be passed into another, even if the types appear to match on the Rust side.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due to each Wasm module having its own independent memory. You’re trying to pass a reference from 1 Wasm memory region to a second, which won’t work.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Only workaround is to convert to something JS-like (e.g. a </a:t>
            </a:r>
            <a:r>
              <a:rPr lang="en">
                <a:solidFill>
                  <a:srgbClr val="188038"/>
                </a:solidFill>
                <a:latin typeface="Roboto Mono"/>
                <a:ea typeface="Roboto Mono"/>
                <a:cs typeface="Roboto Mono"/>
                <a:sym typeface="Roboto Mono"/>
              </a:rPr>
              <a:t>Float64Array</a:t>
            </a:r>
            <a:r>
              <a:rPr lang="en"/>
              <a:t>, or worse, an array or object), and pass that around.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Hard to catch with the type system, so results in fun </a:t>
            </a:r>
            <a:r>
              <a:rPr lang="en"/>
              <a:t>runtime errors.</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3275362d4cd_1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3275362d4cd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overall sizes are hugely different!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wanted to use lots of different parts of augurs, you need to load over twice as much data over the wire.</a:t>
            </a:r>
            <a:endParaRPr/>
          </a:p>
          <a:p>
            <a:pPr indent="0" lvl="0" marL="0" rtl="0" algn="l">
              <a:spcBef>
                <a:spcPts val="0"/>
              </a:spcBef>
              <a:spcAft>
                <a:spcPts val="0"/>
              </a:spcAft>
              <a:buNone/>
            </a:pPr>
            <a:r>
              <a:rPr lang="en"/>
              <a:t>(although the modules can be loaded concurrently).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because there’s no code sharing between modules; we might be including a certain dependency (like </a:t>
            </a:r>
            <a:r>
              <a:rPr lang="en">
                <a:solidFill>
                  <a:srgbClr val="188038"/>
                </a:solidFill>
                <a:latin typeface="Roboto Mono"/>
                <a:ea typeface="Roboto Mono"/>
                <a:cs typeface="Roboto Mono"/>
                <a:sym typeface="Roboto Mono"/>
              </a:rPr>
              <a:t>std</a:t>
            </a:r>
            <a:r>
              <a:rPr lang="en"/>
              <a:t>) in every module.</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3275362d4cd_1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3275362d4cd_1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alternative approach is to use the component model.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we declare our interfaces in an IDL; things can be split up more effectively. We get much smaller file sizes.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 I didn’t fully implement this so the ‘total’ size is irrelevant, but individual WASM modules are much smaller).</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3275362d4cd_1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3275362d4cd_1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we can use values returned from one Wasm module as arguments to a second Wasm module!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actually because the return value is a Float64Array[] but it’s much more foolproof)</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3275362d4cd_1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3275362d4cd_1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New IDL</a:t>
            </a:r>
            <a:endParaRPr/>
          </a:p>
          <a:p>
            <a:pPr indent="-298450" lvl="0" marL="457200" rtl="0" algn="l">
              <a:spcBef>
                <a:spcPts val="0"/>
              </a:spcBef>
              <a:spcAft>
                <a:spcPts val="0"/>
              </a:spcAft>
              <a:buSzPts val="1100"/>
              <a:buChar char="-"/>
            </a:pPr>
            <a:r>
              <a:rPr lang="en"/>
              <a:t>Lots of new tools</a:t>
            </a:r>
            <a:endParaRPr/>
          </a:p>
          <a:p>
            <a:pPr indent="-298450" lvl="0" marL="457200" rtl="0" algn="l">
              <a:spcBef>
                <a:spcPts val="0"/>
              </a:spcBef>
              <a:spcAft>
                <a:spcPts val="0"/>
              </a:spcAft>
              <a:buSzPts val="1100"/>
              <a:buChar char="-"/>
            </a:pPr>
            <a:r>
              <a:rPr lang="en"/>
              <a:t>Trade-offs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25078828d2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25078828d2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Visualisation and data presentation</a:t>
            </a:r>
            <a:endParaRPr/>
          </a:p>
          <a:p>
            <a:pPr indent="-298450" lvl="1" marL="914400" rtl="0" algn="l">
              <a:spcBef>
                <a:spcPts val="0"/>
              </a:spcBef>
              <a:spcAft>
                <a:spcPts val="0"/>
              </a:spcAft>
              <a:buSzPts val="1100"/>
              <a:buChar char="○"/>
            </a:pPr>
            <a:r>
              <a:rPr lang="en"/>
              <a:t>seeing seasonalities or trend</a:t>
            </a:r>
            <a:endParaRPr/>
          </a:p>
          <a:p>
            <a:pPr indent="-298450" lvl="1" marL="914400" rtl="0" algn="l">
              <a:spcBef>
                <a:spcPts val="0"/>
              </a:spcBef>
              <a:spcAft>
                <a:spcPts val="0"/>
              </a:spcAft>
              <a:buSzPts val="1100"/>
              <a:buChar char="○"/>
            </a:pPr>
            <a:r>
              <a:rPr lang="en"/>
              <a:t>capacity planning, budgeting, making policy decisions…</a:t>
            </a:r>
            <a:endParaRPr/>
          </a:p>
          <a:p>
            <a:pPr indent="-298450" lvl="0" marL="457200" rtl="0" algn="l">
              <a:spcBef>
                <a:spcPts val="0"/>
              </a:spcBef>
              <a:spcAft>
                <a:spcPts val="0"/>
              </a:spcAft>
              <a:buSzPts val="1100"/>
              <a:buChar char="●"/>
            </a:pPr>
            <a:r>
              <a:rPr lang="en"/>
              <a:t>Shorter term: alerts and notifications</a:t>
            </a:r>
            <a:endParaRPr/>
          </a:p>
          <a:p>
            <a:pPr indent="-298450" lvl="1" marL="914400" rtl="0" algn="l">
              <a:spcBef>
                <a:spcPts val="0"/>
              </a:spcBef>
              <a:spcAft>
                <a:spcPts val="0"/>
              </a:spcAft>
              <a:buSzPts val="1100"/>
              <a:buChar char="○"/>
            </a:pPr>
            <a:r>
              <a:rPr lang="en"/>
              <a:t>email me if my disk usage goes over 90%</a:t>
            </a:r>
            <a:endParaRPr/>
          </a:p>
          <a:p>
            <a:pPr indent="-298450" lvl="1" marL="914400" rtl="0" algn="l">
              <a:spcBef>
                <a:spcPts val="0"/>
              </a:spcBef>
              <a:spcAft>
                <a:spcPts val="0"/>
              </a:spcAft>
              <a:buSzPts val="1100"/>
              <a:buChar char="○"/>
            </a:pPr>
            <a:r>
              <a:rPr lang="en"/>
              <a:t>send a push notification if the exchange rate goes over $1.20</a:t>
            </a:r>
            <a:endParaRPr/>
          </a:p>
          <a:p>
            <a:pPr indent="-298450" lvl="1" marL="914400" rtl="0" algn="l">
              <a:spcBef>
                <a:spcPts val="0"/>
              </a:spcBef>
              <a:spcAft>
                <a:spcPts val="0"/>
              </a:spcAft>
              <a:buSzPts val="1100"/>
              <a:buChar char="○"/>
            </a:pPr>
            <a:r>
              <a:rPr lang="en"/>
              <a:t>can be a static threshold or something more dynamic (hint)</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25078828d2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25078828d2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what is augurs and how does it fit into this? Well, it’s a time series toolkit designed to help you do those things in Rust.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More specifically, it’s a time series </a:t>
            </a:r>
            <a:r>
              <a:rPr i="1" lang="en"/>
              <a:t>analysis</a:t>
            </a:r>
            <a:r>
              <a:rPr lang="en"/>
              <a:t> toolkit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25078828d2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25078828d2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a:t>
            </a:r>
            <a:r>
              <a:rPr lang="en">
                <a:solidFill>
                  <a:schemeClr val="dk1"/>
                </a:solidFill>
              </a:rPr>
              <a:t>s someone on Reddit was very eager to point out, it doesn’t concern itself with some of the more basic time series functionality such as resampling or .</a:t>
            </a:r>
            <a:endParaRPr>
              <a:solidFill>
                <a:schemeClr val="dk1"/>
              </a:solidFill>
            </a:endParaRPr>
          </a:p>
          <a:p>
            <a:pPr indent="0" lvl="0" marL="0" rtl="0" algn="l">
              <a:spcBef>
                <a:spcPts val="0"/>
              </a:spcBef>
              <a:spcAft>
                <a:spcPts val="0"/>
              </a:spcAft>
              <a:buNone/>
            </a:pPr>
            <a:r>
              <a:rPr lang="en">
                <a:solidFill>
                  <a:schemeClr val="dk1"/>
                </a:solidFill>
              </a:rPr>
              <a:t>Instead it implements various machine learning algorithms that are designed to operate on time series:</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Forecasting: classic example. predict the future! (with lower/upper bounds)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given a time series up to time t, predict the values at time t+1 (or t+10, etc).</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also give me prediction intervals so I know how accurate the prediction is.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Clustering: group series together</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given lots of time series, group together those behaving similarly</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In this screenshot we have hundreds of series, and three major groups in black, red and blue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Outlier detection: find series ‘misbehaving’</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again given lots of series which </a:t>
            </a:r>
            <a:r>
              <a:rPr i="1" lang="en">
                <a:solidFill>
                  <a:schemeClr val="dk1"/>
                </a:solidFill>
              </a:rPr>
              <a:t>should</a:t>
            </a:r>
            <a:r>
              <a:rPr lang="en">
                <a:solidFill>
                  <a:schemeClr val="dk1"/>
                </a:solidFill>
              </a:rPr>
              <a:t> all behave similarly, identify any which don’t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Changepoint detection: tell me when the behaviour of a time series appears to change</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This could be a sudden increase or decrease, or a sudden increase in variance</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Title 2">
  <p:cSld name="TITLE_1_1">
    <p:bg>
      <p:bgPr>
        <a:solidFill>
          <a:srgbClr val="22222A"/>
        </a:solidFill>
      </p:bgPr>
    </p:bg>
    <p:spTree>
      <p:nvGrpSpPr>
        <p:cNvPr id="50"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rgbClr val="22222A"/>
          </a:solidFill>
          <a:ln cap="flat" cmpd="sng" w="9525">
            <a:solidFill>
              <a:srgbClr val="2222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 name="Google Shape;52;p13"/>
          <p:cNvPicPr preferRelativeResize="0"/>
          <p:nvPr/>
        </p:nvPicPr>
        <p:blipFill>
          <a:blip r:embed="rId2">
            <a:alphaModFix/>
          </a:blip>
          <a:stretch>
            <a:fillRect/>
          </a:stretch>
        </p:blipFill>
        <p:spPr>
          <a:xfrm>
            <a:off x="539800" y="479025"/>
            <a:ext cx="1814564" cy="296775"/>
          </a:xfrm>
          <a:prstGeom prst="rect">
            <a:avLst/>
          </a:prstGeom>
          <a:noFill/>
          <a:ln>
            <a:noFill/>
          </a:ln>
        </p:spPr>
      </p:pic>
      <p:sp>
        <p:nvSpPr>
          <p:cNvPr id="53" name="Google Shape;53;p13"/>
          <p:cNvSpPr txBox="1"/>
          <p:nvPr>
            <p:ph type="title"/>
          </p:nvPr>
        </p:nvSpPr>
        <p:spPr>
          <a:xfrm>
            <a:off x="539800" y="1358775"/>
            <a:ext cx="7745100" cy="1247400"/>
          </a:xfrm>
          <a:prstGeom prst="rect">
            <a:avLst/>
          </a:prstGeom>
        </p:spPr>
        <p:txBody>
          <a:bodyPr anchorCtr="0" anchor="b" bIns="91425" lIns="91425" spcFirstLastPara="1" rIns="91425" wrap="square" tIns="91425">
            <a:normAutofit/>
          </a:bodyPr>
          <a:lstStyle>
            <a:lvl1pPr lvl="0">
              <a:spcBef>
                <a:spcPts val="0"/>
              </a:spcBef>
              <a:spcAft>
                <a:spcPts val="0"/>
              </a:spcAft>
              <a:buClr>
                <a:srgbClr val="FFFFFF"/>
              </a:buClr>
              <a:buSzPts val="3600"/>
              <a:buNone/>
              <a:defRPr sz="3600">
                <a:solidFill>
                  <a:srgbClr val="FFFFFF"/>
                </a:solidFill>
              </a:defRPr>
            </a:lvl1pPr>
            <a:lvl2pPr lvl="1">
              <a:spcBef>
                <a:spcPts val="0"/>
              </a:spcBef>
              <a:spcAft>
                <a:spcPts val="0"/>
              </a:spcAft>
              <a:buClr>
                <a:srgbClr val="FFFFFF"/>
              </a:buClr>
              <a:buSzPts val="3600"/>
              <a:buFont typeface="Inter Medium"/>
              <a:buNone/>
              <a:defRPr sz="3600">
                <a:solidFill>
                  <a:srgbClr val="FFFFFF"/>
                </a:solidFill>
                <a:latin typeface="Inter Medium"/>
                <a:ea typeface="Inter Medium"/>
                <a:cs typeface="Inter Medium"/>
                <a:sym typeface="Inter Medium"/>
              </a:defRPr>
            </a:lvl2pPr>
            <a:lvl3pPr lvl="2">
              <a:spcBef>
                <a:spcPts val="0"/>
              </a:spcBef>
              <a:spcAft>
                <a:spcPts val="0"/>
              </a:spcAft>
              <a:buClr>
                <a:srgbClr val="FFFFFF"/>
              </a:buClr>
              <a:buSzPts val="3600"/>
              <a:buFont typeface="Inter Medium"/>
              <a:buNone/>
              <a:defRPr sz="3600">
                <a:solidFill>
                  <a:srgbClr val="FFFFFF"/>
                </a:solidFill>
                <a:latin typeface="Inter Medium"/>
                <a:ea typeface="Inter Medium"/>
                <a:cs typeface="Inter Medium"/>
                <a:sym typeface="Inter Medium"/>
              </a:defRPr>
            </a:lvl3pPr>
            <a:lvl4pPr lvl="3">
              <a:spcBef>
                <a:spcPts val="0"/>
              </a:spcBef>
              <a:spcAft>
                <a:spcPts val="0"/>
              </a:spcAft>
              <a:buClr>
                <a:srgbClr val="FFFFFF"/>
              </a:buClr>
              <a:buSzPts val="3600"/>
              <a:buFont typeface="Inter Medium"/>
              <a:buNone/>
              <a:defRPr sz="3600">
                <a:solidFill>
                  <a:srgbClr val="FFFFFF"/>
                </a:solidFill>
                <a:latin typeface="Inter Medium"/>
                <a:ea typeface="Inter Medium"/>
                <a:cs typeface="Inter Medium"/>
                <a:sym typeface="Inter Medium"/>
              </a:defRPr>
            </a:lvl4pPr>
            <a:lvl5pPr lvl="4">
              <a:spcBef>
                <a:spcPts val="0"/>
              </a:spcBef>
              <a:spcAft>
                <a:spcPts val="0"/>
              </a:spcAft>
              <a:buClr>
                <a:srgbClr val="FFFFFF"/>
              </a:buClr>
              <a:buSzPts val="3600"/>
              <a:buFont typeface="Inter Medium"/>
              <a:buNone/>
              <a:defRPr sz="3600">
                <a:solidFill>
                  <a:srgbClr val="FFFFFF"/>
                </a:solidFill>
                <a:latin typeface="Inter Medium"/>
                <a:ea typeface="Inter Medium"/>
                <a:cs typeface="Inter Medium"/>
                <a:sym typeface="Inter Medium"/>
              </a:defRPr>
            </a:lvl5pPr>
            <a:lvl6pPr lvl="5">
              <a:spcBef>
                <a:spcPts val="0"/>
              </a:spcBef>
              <a:spcAft>
                <a:spcPts val="0"/>
              </a:spcAft>
              <a:buClr>
                <a:srgbClr val="FFFFFF"/>
              </a:buClr>
              <a:buSzPts val="3600"/>
              <a:buFont typeface="Inter Medium"/>
              <a:buNone/>
              <a:defRPr sz="3600">
                <a:solidFill>
                  <a:srgbClr val="FFFFFF"/>
                </a:solidFill>
                <a:latin typeface="Inter Medium"/>
                <a:ea typeface="Inter Medium"/>
                <a:cs typeface="Inter Medium"/>
                <a:sym typeface="Inter Medium"/>
              </a:defRPr>
            </a:lvl6pPr>
            <a:lvl7pPr lvl="6">
              <a:spcBef>
                <a:spcPts val="0"/>
              </a:spcBef>
              <a:spcAft>
                <a:spcPts val="0"/>
              </a:spcAft>
              <a:buClr>
                <a:srgbClr val="FFFFFF"/>
              </a:buClr>
              <a:buSzPts val="3600"/>
              <a:buFont typeface="Inter Medium"/>
              <a:buNone/>
              <a:defRPr sz="3600">
                <a:solidFill>
                  <a:srgbClr val="FFFFFF"/>
                </a:solidFill>
                <a:latin typeface="Inter Medium"/>
                <a:ea typeface="Inter Medium"/>
                <a:cs typeface="Inter Medium"/>
                <a:sym typeface="Inter Medium"/>
              </a:defRPr>
            </a:lvl7pPr>
            <a:lvl8pPr lvl="7">
              <a:spcBef>
                <a:spcPts val="0"/>
              </a:spcBef>
              <a:spcAft>
                <a:spcPts val="0"/>
              </a:spcAft>
              <a:buClr>
                <a:srgbClr val="FFFFFF"/>
              </a:buClr>
              <a:buSzPts val="3600"/>
              <a:buFont typeface="Inter Medium"/>
              <a:buNone/>
              <a:defRPr sz="3600">
                <a:solidFill>
                  <a:srgbClr val="FFFFFF"/>
                </a:solidFill>
                <a:latin typeface="Inter Medium"/>
                <a:ea typeface="Inter Medium"/>
                <a:cs typeface="Inter Medium"/>
                <a:sym typeface="Inter Medium"/>
              </a:defRPr>
            </a:lvl8pPr>
            <a:lvl9pPr lvl="8">
              <a:spcBef>
                <a:spcPts val="0"/>
              </a:spcBef>
              <a:spcAft>
                <a:spcPts val="0"/>
              </a:spcAft>
              <a:buClr>
                <a:srgbClr val="FFFFFF"/>
              </a:buClr>
              <a:buSzPts val="3600"/>
              <a:buFont typeface="Inter Medium"/>
              <a:buNone/>
              <a:defRPr sz="3600">
                <a:solidFill>
                  <a:srgbClr val="FFFFFF"/>
                </a:solidFill>
                <a:latin typeface="Inter Medium"/>
                <a:ea typeface="Inter Medium"/>
                <a:cs typeface="Inter Medium"/>
                <a:sym typeface="Inter Medium"/>
              </a:defRPr>
            </a:lvl9pPr>
          </a:lstStyle>
          <a:p/>
        </p:txBody>
      </p:sp>
      <p:sp>
        <p:nvSpPr>
          <p:cNvPr id="54" name="Google Shape;54;p13"/>
          <p:cNvSpPr txBox="1"/>
          <p:nvPr>
            <p:ph idx="1" type="subTitle"/>
          </p:nvPr>
        </p:nvSpPr>
        <p:spPr>
          <a:xfrm>
            <a:off x="539800" y="2598875"/>
            <a:ext cx="7227300" cy="843600"/>
          </a:xfrm>
          <a:prstGeom prst="rect">
            <a:avLst/>
          </a:prstGeom>
        </p:spPr>
        <p:txBody>
          <a:bodyPr anchorCtr="0" anchor="t" bIns="91425" lIns="91425" spcFirstLastPara="1" rIns="91425" wrap="square" tIns="91425">
            <a:normAutofit/>
          </a:bodyPr>
          <a:lstStyle>
            <a:lvl1pPr lvl="0">
              <a:lnSpc>
                <a:spcPct val="115000"/>
              </a:lnSpc>
              <a:spcBef>
                <a:spcPts val="0"/>
              </a:spcBef>
              <a:spcAft>
                <a:spcPts val="0"/>
              </a:spcAft>
              <a:buClr>
                <a:srgbClr val="999999"/>
              </a:buClr>
              <a:buSzPts val="2200"/>
              <a:buNone/>
              <a:defRPr sz="2200">
                <a:solidFill>
                  <a:srgbClr val="99999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13"/>
          <p:cNvSpPr txBox="1"/>
          <p:nvPr>
            <p:ph idx="2" type="subTitle"/>
          </p:nvPr>
        </p:nvSpPr>
        <p:spPr>
          <a:xfrm>
            <a:off x="550775" y="3506975"/>
            <a:ext cx="3303300" cy="341400"/>
          </a:xfrm>
          <a:prstGeom prst="rect">
            <a:avLst/>
          </a:prstGeom>
        </p:spPr>
        <p:txBody>
          <a:bodyPr anchorCtr="0" anchor="t" bIns="91425" lIns="91425" spcFirstLastPara="1" rIns="91425" wrap="square" tIns="91425">
            <a:normAutofit/>
          </a:bodyPr>
          <a:lstStyle>
            <a:lvl1pPr lvl="0">
              <a:spcBef>
                <a:spcPts val="0"/>
              </a:spcBef>
              <a:spcAft>
                <a:spcPts val="0"/>
              </a:spcAft>
              <a:buClr>
                <a:srgbClr val="999999"/>
              </a:buClr>
              <a:buSzPts val="1000"/>
              <a:buNone/>
              <a:defRPr sz="1000">
                <a:solidFill>
                  <a:srgbClr val="999999"/>
                </a:solidFill>
              </a:defRPr>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1 column">
  <p:cSld name="TITLE_AND_BODY_1">
    <p:spTree>
      <p:nvGrpSpPr>
        <p:cNvPr id="56" name="Shape 56"/>
        <p:cNvGrpSpPr/>
        <p:nvPr/>
      </p:nvGrpSpPr>
      <p:grpSpPr>
        <a:xfrm>
          <a:off x="0" y="0"/>
          <a:ext cx="0" cy="0"/>
          <a:chOff x="0" y="0"/>
          <a:chExt cx="0" cy="0"/>
        </a:xfrm>
      </p:grpSpPr>
      <p:sp>
        <p:nvSpPr>
          <p:cNvPr id="57" name="Google Shape;57;p14"/>
          <p:cNvSpPr/>
          <p:nvPr/>
        </p:nvSpPr>
        <p:spPr>
          <a:xfrm>
            <a:off x="0" y="0"/>
            <a:ext cx="9144000" cy="5143500"/>
          </a:xfrm>
          <a:prstGeom prst="rect">
            <a:avLst/>
          </a:prstGeom>
          <a:solidFill>
            <a:srgbClr val="22222A"/>
          </a:solidFill>
          <a:ln cap="flat" cmpd="sng" w="9525">
            <a:solidFill>
              <a:srgbClr val="2222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txBox="1"/>
          <p:nvPr>
            <p:ph type="title"/>
          </p:nvPr>
        </p:nvSpPr>
        <p:spPr>
          <a:xfrm>
            <a:off x="311700" y="2164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FFFFFF"/>
              </a:buClr>
              <a:buSzPts val="2800"/>
              <a:buNone/>
              <a:defRPr>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9" name="Google Shape;59;p14"/>
          <p:cNvSpPr txBox="1"/>
          <p:nvPr>
            <p:ph idx="1" type="body"/>
          </p:nvPr>
        </p:nvSpPr>
        <p:spPr>
          <a:xfrm>
            <a:off x="311700" y="923875"/>
            <a:ext cx="8520600" cy="3416400"/>
          </a:xfrm>
          <a:prstGeom prst="rect">
            <a:avLst/>
          </a:prstGeom>
        </p:spPr>
        <p:txBody>
          <a:bodyPr anchorCtr="0" anchor="t" bIns="91425" lIns="91425" spcFirstLastPara="1" rIns="91425" wrap="square" tIns="91425">
            <a:normAutofit/>
          </a:bodyPr>
          <a:lstStyle>
            <a:lvl1pPr indent="-330200" lvl="0" marL="457200">
              <a:lnSpc>
                <a:spcPct val="150000"/>
              </a:lnSpc>
              <a:spcBef>
                <a:spcPts val="0"/>
              </a:spcBef>
              <a:spcAft>
                <a:spcPts val="0"/>
              </a:spcAft>
              <a:buClr>
                <a:srgbClr val="EFEFEF"/>
              </a:buClr>
              <a:buSzPts val="1600"/>
              <a:buChar char="●"/>
              <a:defRPr sz="1600">
                <a:solidFill>
                  <a:srgbClr val="EFEFEF"/>
                </a:solidFill>
              </a:defRPr>
            </a:lvl1pPr>
            <a:lvl2pPr indent="-304800" lvl="1" marL="914400">
              <a:lnSpc>
                <a:spcPct val="150000"/>
              </a:lnSpc>
              <a:spcBef>
                <a:spcPts val="0"/>
              </a:spcBef>
              <a:spcAft>
                <a:spcPts val="0"/>
              </a:spcAft>
              <a:buClr>
                <a:srgbClr val="EFEFEF"/>
              </a:buClr>
              <a:buSzPts val="1200"/>
              <a:buChar char="○"/>
              <a:defRPr sz="1200">
                <a:solidFill>
                  <a:srgbClr val="EFEFEF"/>
                </a:solidFill>
              </a:defRPr>
            </a:lvl2pPr>
            <a:lvl3pPr indent="-304800" lvl="2" marL="1371600">
              <a:lnSpc>
                <a:spcPct val="150000"/>
              </a:lnSpc>
              <a:spcBef>
                <a:spcPts val="0"/>
              </a:spcBef>
              <a:spcAft>
                <a:spcPts val="0"/>
              </a:spcAft>
              <a:buClr>
                <a:srgbClr val="EFEFEF"/>
              </a:buClr>
              <a:buSzPts val="1200"/>
              <a:buChar char="■"/>
              <a:defRPr sz="1200">
                <a:solidFill>
                  <a:srgbClr val="EFEFEF"/>
                </a:solidFill>
              </a:defRPr>
            </a:lvl3pPr>
            <a:lvl4pPr indent="-304800" lvl="3" marL="1828800">
              <a:lnSpc>
                <a:spcPct val="150000"/>
              </a:lnSpc>
              <a:spcBef>
                <a:spcPts val="0"/>
              </a:spcBef>
              <a:spcAft>
                <a:spcPts val="0"/>
              </a:spcAft>
              <a:buClr>
                <a:srgbClr val="EFEFEF"/>
              </a:buClr>
              <a:buSzPts val="1200"/>
              <a:buChar char="●"/>
              <a:defRPr sz="1200">
                <a:solidFill>
                  <a:srgbClr val="EFEFEF"/>
                </a:solidFill>
              </a:defRPr>
            </a:lvl4pPr>
            <a:lvl5pPr indent="-304800" lvl="4" marL="2286000">
              <a:lnSpc>
                <a:spcPct val="150000"/>
              </a:lnSpc>
              <a:spcBef>
                <a:spcPts val="0"/>
              </a:spcBef>
              <a:spcAft>
                <a:spcPts val="0"/>
              </a:spcAft>
              <a:buClr>
                <a:srgbClr val="EFEFEF"/>
              </a:buClr>
              <a:buSzPts val="1200"/>
              <a:buChar char="○"/>
              <a:defRPr sz="1200">
                <a:solidFill>
                  <a:srgbClr val="EFEFEF"/>
                </a:solidFill>
              </a:defRPr>
            </a:lvl5pPr>
            <a:lvl6pPr indent="-304800" lvl="5" marL="2743200">
              <a:lnSpc>
                <a:spcPct val="150000"/>
              </a:lnSpc>
              <a:spcBef>
                <a:spcPts val="0"/>
              </a:spcBef>
              <a:spcAft>
                <a:spcPts val="0"/>
              </a:spcAft>
              <a:buClr>
                <a:srgbClr val="EFEFEF"/>
              </a:buClr>
              <a:buSzPts val="1200"/>
              <a:buChar char="■"/>
              <a:defRPr sz="1200">
                <a:solidFill>
                  <a:srgbClr val="EFEFEF"/>
                </a:solidFill>
              </a:defRPr>
            </a:lvl6pPr>
            <a:lvl7pPr indent="-304800" lvl="6" marL="3200400">
              <a:lnSpc>
                <a:spcPct val="150000"/>
              </a:lnSpc>
              <a:spcBef>
                <a:spcPts val="0"/>
              </a:spcBef>
              <a:spcAft>
                <a:spcPts val="0"/>
              </a:spcAft>
              <a:buClr>
                <a:srgbClr val="EFEFEF"/>
              </a:buClr>
              <a:buSzPts val="1200"/>
              <a:buChar char="●"/>
              <a:defRPr sz="1200">
                <a:solidFill>
                  <a:srgbClr val="EFEFEF"/>
                </a:solidFill>
              </a:defRPr>
            </a:lvl7pPr>
            <a:lvl8pPr indent="-304800" lvl="7" marL="3657600">
              <a:lnSpc>
                <a:spcPct val="150000"/>
              </a:lnSpc>
              <a:spcBef>
                <a:spcPts val="0"/>
              </a:spcBef>
              <a:spcAft>
                <a:spcPts val="0"/>
              </a:spcAft>
              <a:buClr>
                <a:srgbClr val="EFEFEF"/>
              </a:buClr>
              <a:buSzPts val="1200"/>
              <a:buChar char="○"/>
              <a:defRPr sz="1200">
                <a:solidFill>
                  <a:srgbClr val="EFEFEF"/>
                </a:solidFill>
              </a:defRPr>
            </a:lvl8pPr>
            <a:lvl9pPr indent="-304800" lvl="8" marL="4114800">
              <a:lnSpc>
                <a:spcPct val="150000"/>
              </a:lnSpc>
              <a:spcBef>
                <a:spcPts val="0"/>
              </a:spcBef>
              <a:spcAft>
                <a:spcPts val="0"/>
              </a:spcAft>
              <a:buClr>
                <a:srgbClr val="EFEFEF"/>
              </a:buClr>
              <a:buSzPts val="1200"/>
              <a:buChar char="■"/>
              <a:defRPr sz="1200">
                <a:solidFill>
                  <a:srgbClr val="EFEFEF"/>
                </a:solidFill>
              </a:defRPr>
            </a:lvl9pPr>
          </a:lstStyle>
          <a:p/>
        </p:txBody>
      </p:sp>
      <p:sp>
        <p:nvSpPr>
          <p:cNvPr id="60" name="Google Shape;60;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61" name="Google Shape;61;p14"/>
          <p:cNvPicPr preferRelativeResize="0"/>
          <p:nvPr/>
        </p:nvPicPr>
        <p:blipFill>
          <a:blip r:embed="rId2">
            <a:alphaModFix/>
          </a:blip>
          <a:stretch>
            <a:fillRect/>
          </a:stretch>
        </p:blipFill>
        <p:spPr>
          <a:xfrm>
            <a:off x="228600" y="4686623"/>
            <a:ext cx="210624" cy="22820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2 column">
  <p:cSld name="TITLE_AND_BODY_3">
    <p:spTree>
      <p:nvGrpSpPr>
        <p:cNvPr id="62" name="Shape 62"/>
        <p:cNvGrpSpPr/>
        <p:nvPr/>
      </p:nvGrpSpPr>
      <p:grpSpPr>
        <a:xfrm>
          <a:off x="0" y="0"/>
          <a:ext cx="0" cy="0"/>
          <a:chOff x="0" y="0"/>
          <a:chExt cx="0" cy="0"/>
        </a:xfrm>
      </p:grpSpPr>
      <p:sp>
        <p:nvSpPr>
          <p:cNvPr id="63" name="Google Shape;63;p15"/>
          <p:cNvSpPr txBox="1"/>
          <p:nvPr>
            <p:ph type="title"/>
          </p:nvPr>
        </p:nvSpPr>
        <p:spPr>
          <a:xfrm>
            <a:off x="311700" y="2164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Font typeface="Inter Medium"/>
              <a:buNone/>
              <a:defRPr>
                <a:latin typeface="Inter Medium"/>
                <a:ea typeface="Inter Medium"/>
                <a:cs typeface="Inter Medium"/>
                <a:sym typeface="Inter Medium"/>
              </a:defRPr>
            </a:lvl2pPr>
            <a:lvl3pPr lvl="2">
              <a:spcBef>
                <a:spcPts val="0"/>
              </a:spcBef>
              <a:spcAft>
                <a:spcPts val="0"/>
              </a:spcAft>
              <a:buSzPts val="2800"/>
              <a:buFont typeface="Inter Medium"/>
              <a:buNone/>
              <a:defRPr>
                <a:latin typeface="Inter Medium"/>
                <a:ea typeface="Inter Medium"/>
                <a:cs typeface="Inter Medium"/>
                <a:sym typeface="Inter Medium"/>
              </a:defRPr>
            </a:lvl3pPr>
            <a:lvl4pPr lvl="3">
              <a:spcBef>
                <a:spcPts val="0"/>
              </a:spcBef>
              <a:spcAft>
                <a:spcPts val="0"/>
              </a:spcAft>
              <a:buSzPts val="2800"/>
              <a:buFont typeface="Inter Medium"/>
              <a:buNone/>
              <a:defRPr>
                <a:latin typeface="Inter Medium"/>
                <a:ea typeface="Inter Medium"/>
                <a:cs typeface="Inter Medium"/>
                <a:sym typeface="Inter Medium"/>
              </a:defRPr>
            </a:lvl4pPr>
            <a:lvl5pPr lvl="4">
              <a:spcBef>
                <a:spcPts val="0"/>
              </a:spcBef>
              <a:spcAft>
                <a:spcPts val="0"/>
              </a:spcAft>
              <a:buSzPts val="2800"/>
              <a:buFont typeface="Inter Medium"/>
              <a:buNone/>
              <a:defRPr>
                <a:latin typeface="Inter Medium"/>
                <a:ea typeface="Inter Medium"/>
                <a:cs typeface="Inter Medium"/>
                <a:sym typeface="Inter Medium"/>
              </a:defRPr>
            </a:lvl5pPr>
            <a:lvl6pPr lvl="5">
              <a:spcBef>
                <a:spcPts val="0"/>
              </a:spcBef>
              <a:spcAft>
                <a:spcPts val="0"/>
              </a:spcAft>
              <a:buSzPts val="2800"/>
              <a:buFont typeface="Inter Medium"/>
              <a:buNone/>
              <a:defRPr>
                <a:latin typeface="Inter Medium"/>
                <a:ea typeface="Inter Medium"/>
                <a:cs typeface="Inter Medium"/>
                <a:sym typeface="Inter Medium"/>
              </a:defRPr>
            </a:lvl6pPr>
            <a:lvl7pPr lvl="6">
              <a:spcBef>
                <a:spcPts val="0"/>
              </a:spcBef>
              <a:spcAft>
                <a:spcPts val="0"/>
              </a:spcAft>
              <a:buSzPts val="2800"/>
              <a:buFont typeface="Inter Medium"/>
              <a:buNone/>
              <a:defRPr>
                <a:latin typeface="Inter Medium"/>
                <a:ea typeface="Inter Medium"/>
                <a:cs typeface="Inter Medium"/>
                <a:sym typeface="Inter Medium"/>
              </a:defRPr>
            </a:lvl7pPr>
            <a:lvl8pPr lvl="7">
              <a:spcBef>
                <a:spcPts val="0"/>
              </a:spcBef>
              <a:spcAft>
                <a:spcPts val="0"/>
              </a:spcAft>
              <a:buSzPts val="2800"/>
              <a:buFont typeface="Inter Medium"/>
              <a:buNone/>
              <a:defRPr>
                <a:latin typeface="Inter Medium"/>
                <a:ea typeface="Inter Medium"/>
                <a:cs typeface="Inter Medium"/>
                <a:sym typeface="Inter Medium"/>
              </a:defRPr>
            </a:lvl8pPr>
            <a:lvl9pPr lvl="8">
              <a:spcBef>
                <a:spcPts val="0"/>
              </a:spcBef>
              <a:spcAft>
                <a:spcPts val="0"/>
              </a:spcAft>
              <a:buSzPts val="2800"/>
              <a:buFont typeface="Inter Medium"/>
              <a:buNone/>
              <a:defRPr>
                <a:latin typeface="Inter Medium"/>
                <a:ea typeface="Inter Medium"/>
                <a:cs typeface="Inter Medium"/>
                <a:sym typeface="Inter Medium"/>
              </a:defRPr>
            </a:lvl9pPr>
          </a:lstStyle>
          <a:p/>
        </p:txBody>
      </p:sp>
      <p:sp>
        <p:nvSpPr>
          <p:cNvPr id="64" name="Google Shape;64;p15"/>
          <p:cNvSpPr txBox="1"/>
          <p:nvPr>
            <p:ph idx="1" type="body"/>
          </p:nvPr>
        </p:nvSpPr>
        <p:spPr>
          <a:xfrm>
            <a:off x="311700" y="923875"/>
            <a:ext cx="4083300" cy="3416400"/>
          </a:xfrm>
          <a:prstGeom prst="rect">
            <a:avLst/>
          </a:prstGeom>
        </p:spPr>
        <p:txBody>
          <a:bodyPr anchorCtr="0" anchor="t" bIns="91425" lIns="91425" spcFirstLastPara="1" rIns="91425" wrap="square" tIns="91425">
            <a:normAutofit/>
          </a:bodyPr>
          <a:lstStyle>
            <a:lvl1pPr indent="-330200" lvl="0" marL="457200">
              <a:lnSpc>
                <a:spcPct val="150000"/>
              </a:lnSpc>
              <a:spcBef>
                <a:spcPts val="0"/>
              </a:spcBef>
              <a:spcAft>
                <a:spcPts val="0"/>
              </a:spcAft>
              <a:buClr>
                <a:srgbClr val="434343"/>
              </a:buClr>
              <a:buSzPts val="1600"/>
              <a:buChar char="●"/>
              <a:defRPr sz="1600">
                <a:solidFill>
                  <a:srgbClr val="434343"/>
                </a:solidFill>
              </a:defRPr>
            </a:lvl1pPr>
            <a:lvl2pPr indent="-304800" lvl="1" marL="914400">
              <a:lnSpc>
                <a:spcPct val="150000"/>
              </a:lnSpc>
              <a:spcBef>
                <a:spcPts val="0"/>
              </a:spcBef>
              <a:spcAft>
                <a:spcPts val="0"/>
              </a:spcAft>
              <a:buClr>
                <a:srgbClr val="434343"/>
              </a:buClr>
              <a:buSzPts val="1200"/>
              <a:buChar char="○"/>
              <a:defRPr sz="1200">
                <a:solidFill>
                  <a:srgbClr val="434343"/>
                </a:solidFill>
              </a:defRPr>
            </a:lvl2pPr>
            <a:lvl3pPr indent="-304800" lvl="2" marL="1371600">
              <a:lnSpc>
                <a:spcPct val="150000"/>
              </a:lnSpc>
              <a:spcBef>
                <a:spcPts val="0"/>
              </a:spcBef>
              <a:spcAft>
                <a:spcPts val="0"/>
              </a:spcAft>
              <a:buClr>
                <a:srgbClr val="434343"/>
              </a:buClr>
              <a:buSzPts val="1200"/>
              <a:buChar char="■"/>
              <a:defRPr sz="1200">
                <a:solidFill>
                  <a:srgbClr val="434343"/>
                </a:solidFill>
              </a:defRPr>
            </a:lvl3pPr>
            <a:lvl4pPr indent="-304800" lvl="3" marL="1828800">
              <a:lnSpc>
                <a:spcPct val="150000"/>
              </a:lnSpc>
              <a:spcBef>
                <a:spcPts val="0"/>
              </a:spcBef>
              <a:spcAft>
                <a:spcPts val="0"/>
              </a:spcAft>
              <a:buClr>
                <a:srgbClr val="434343"/>
              </a:buClr>
              <a:buSzPts val="1200"/>
              <a:buChar char="●"/>
              <a:defRPr sz="1200">
                <a:solidFill>
                  <a:srgbClr val="434343"/>
                </a:solidFill>
              </a:defRPr>
            </a:lvl4pPr>
            <a:lvl5pPr indent="-304800" lvl="4" marL="2286000">
              <a:lnSpc>
                <a:spcPct val="150000"/>
              </a:lnSpc>
              <a:spcBef>
                <a:spcPts val="0"/>
              </a:spcBef>
              <a:spcAft>
                <a:spcPts val="0"/>
              </a:spcAft>
              <a:buClr>
                <a:srgbClr val="434343"/>
              </a:buClr>
              <a:buSzPts val="1200"/>
              <a:buChar char="○"/>
              <a:defRPr sz="1200">
                <a:solidFill>
                  <a:srgbClr val="434343"/>
                </a:solidFill>
              </a:defRPr>
            </a:lvl5pPr>
            <a:lvl6pPr indent="-304800" lvl="5" marL="2743200">
              <a:lnSpc>
                <a:spcPct val="150000"/>
              </a:lnSpc>
              <a:spcBef>
                <a:spcPts val="0"/>
              </a:spcBef>
              <a:spcAft>
                <a:spcPts val="0"/>
              </a:spcAft>
              <a:buClr>
                <a:srgbClr val="434343"/>
              </a:buClr>
              <a:buSzPts val="1200"/>
              <a:buChar char="■"/>
              <a:defRPr sz="1200">
                <a:solidFill>
                  <a:srgbClr val="434343"/>
                </a:solidFill>
              </a:defRPr>
            </a:lvl6pPr>
            <a:lvl7pPr indent="-304800" lvl="6" marL="3200400">
              <a:lnSpc>
                <a:spcPct val="150000"/>
              </a:lnSpc>
              <a:spcBef>
                <a:spcPts val="0"/>
              </a:spcBef>
              <a:spcAft>
                <a:spcPts val="0"/>
              </a:spcAft>
              <a:buClr>
                <a:srgbClr val="434343"/>
              </a:buClr>
              <a:buSzPts val="1200"/>
              <a:buChar char="●"/>
              <a:defRPr sz="1200">
                <a:solidFill>
                  <a:srgbClr val="434343"/>
                </a:solidFill>
              </a:defRPr>
            </a:lvl7pPr>
            <a:lvl8pPr indent="-304800" lvl="7" marL="3657600">
              <a:lnSpc>
                <a:spcPct val="150000"/>
              </a:lnSpc>
              <a:spcBef>
                <a:spcPts val="0"/>
              </a:spcBef>
              <a:spcAft>
                <a:spcPts val="0"/>
              </a:spcAft>
              <a:buClr>
                <a:srgbClr val="434343"/>
              </a:buClr>
              <a:buSzPts val="1200"/>
              <a:buChar char="○"/>
              <a:defRPr sz="1200">
                <a:solidFill>
                  <a:srgbClr val="434343"/>
                </a:solidFill>
              </a:defRPr>
            </a:lvl8pPr>
            <a:lvl9pPr indent="-304800" lvl="8" marL="4114800">
              <a:lnSpc>
                <a:spcPct val="150000"/>
              </a:lnSpc>
              <a:spcBef>
                <a:spcPts val="0"/>
              </a:spcBef>
              <a:spcAft>
                <a:spcPts val="0"/>
              </a:spcAft>
              <a:buClr>
                <a:srgbClr val="434343"/>
              </a:buClr>
              <a:buSzPts val="1200"/>
              <a:buChar char="■"/>
              <a:defRPr sz="1200">
                <a:solidFill>
                  <a:srgbClr val="434343"/>
                </a:solidFill>
              </a:defRPr>
            </a:lvl9pPr>
          </a:lstStyle>
          <a:p/>
        </p:txBody>
      </p:sp>
      <p:sp>
        <p:nvSpPr>
          <p:cNvPr id="65" name="Google Shape;65;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66" name="Google Shape;66;p15"/>
          <p:cNvPicPr preferRelativeResize="0"/>
          <p:nvPr/>
        </p:nvPicPr>
        <p:blipFill>
          <a:blip r:embed="rId2">
            <a:alphaModFix/>
          </a:blip>
          <a:stretch>
            <a:fillRect/>
          </a:stretch>
        </p:blipFill>
        <p:spPr>
          <a:xfrm>
            <a:off x="228600" y="4686525"/>
            <a:ext cx="210625" cy="228434"/>
          </a:xfrm>
          <a:prstGeom prst="rect">
            <a:avLst/>
          </a:prstGeom>
          <a:noFill/>
          <a:ln>
            <a:noFill/>
          </a:ln>
        </p:spPr>
      </p:pic>
      <p:sp>
        <p:nvSpPr>
          <p:cNvPr id="67" name="Google Shape;67;p15"/>
          <p:cNvSpPr txBox="1"/>
          <p:nvPr>
            <p:ph idx="2" type="body"/>
          </p:nvPr>
        </p:nvSpPr>
        <p:spPr>
          <a:xfrm>
            <a:off x="4623600" y="923875"/>
            <a:ext cx="4083300" cy="3416400"/>
          </a:xfrm>
          <a:prstGeom prst="rect">
            <a:avLst/>
          </a:prstGeom>
        </p:spPr>
        <p:txBody>
          <a:bodyPr anchorCtr="0" anchor="t" bIns="91425" lIns="91425" spcFirstLastPara="1" rIns="91425" wrap="square" tIns="91425">
            <a:normAutofit/>
          </a:bodyPr>
          <a:lstStyle>
            <a:lvl1pPr indent="-330200" lvl="0" marL="457200">
              <a:lnSpc>
                <a:spcPct val="150000"/>
              </a:lnSpc>
              <a:spcBef>
                <a:spcPts val="0"/>
              </a:spcBef>
              <a:spcAft>
                <a:spcPts val="0"/>
              </a:spcAft>
              <a:buClr>
                <a:srgbClr val="434343"/>
              </a:buClr>
              <a:buSzPts val="1600"/>
              <a:buChar char="●"/>
              <a:defRPr sz="1600">
                <a:solidFill>
                  <a:srgbClr val="434343"/>
                </a:solidFill>
              </a:defRPr>
            </a:lvl1pPr>
            <a:lvl2pPr indent="-304800" lvl="1" marL="914400">
              <a:lnSpc>
                <a:spcPct val="150000"/>
              </a:lnSpc>
              <a:spcBef>
                <a:spcPts val="0"/>
              </a:spcBef>
              <a:spcAft>
                <a:spcPts val="0"/>
              </a:spcAft>
              <a:buClr>
                <a:srgbClr val="434343"/>
              </a:buClr>
              <a:buSzPts val="1200"/>
              <a:buChar char="○"/>
              <a:defRPr sz="1200">
                <a:solidFill>
                  <a:srgbClr val="434343"/>
                </a:solidFill>
              </a:defRPr>
            </a:lvl2pPr>
            <a:lvl3pPr indent="-304800" lvl="2" marL="1371600">
              <a:lnSpc>
                <a:spcPct val="150000"/>
              </a:lnSpc>
              <a:spcBef>
                <a:spcPts val="0"/>
              </a:spcBef>
              <a:spcAft>
                <a:spcPts val="0"/>
              </a:spcAft>
              <a:buClr>
                <a:srgbClr val="434343"/>
              </a:buClr>
              <a:buSzPts val="1200"/>
              <a:buChar char="■"/>
              <a:defRPr sz="1200">
                <a:solidFill>
                  <a:srgbClr val="434343"/>
                </a:solidFill>
              </a:defRPr>
            </a:lvl3pPr>
            <a:lvl4pPr indent="-304800" lvl="3" marL="1828800">
              <a:lnSpc>
                <a:spcPct val="150000"/>
              </a:lnSpc>
              <a:spcBef>
                <a:spcPts val="0"/>
              </a:spcBef>
              <a:spcAft>
                <a:spcPts val="0"/>
              </a:spcAft>
              <a:buClr>
                <a:srgbClr val="434343"/>
              </a:buClr>
              <a:buSzPts val="1200"/>
              <a:buChar char="●"/>
              <a:defRPr sz="1200">
                <a:solidFill>
                  <a:srgbClr val="434343"/>
                </a:solidFill>
              </a:defRPr>
            </a:lvl4pPr>
            <a:lvl5pPr indent="-304800" lvl="4" marL="2286000">
              <a:lnSpc>
                <a:spcPct val="150000"/>
              </a:lnSpc>
              <a:spcBef>
                <a:spcPts val="0"/>
              </a:spcBef>
              <a:spcAft>
                <a:spcPts val="0"/>
              </a:spcAft>
              <a:buClr>
                <a:srgbClr val="434343"/>
              </a:buClr>
              <a:buSzPts val="1200"/>
              <a:buChar char="○"/>
              <a:defRPr sz="1200">
                <a:solidFill>
                  <a:srgbClr val="434343"/>
                </a:solidFill>
              </a:defRPr>
            </a:lvl5pPr>
            <a:lvl6pPr indent="-304800" lvl="5" marL="2743200">
              <a:lnSpc>
                <a:spcPct val="150000"/>
              </a:lnSpc>
              <a:spcBef>
                <a:spcPts val="0"/>
              </a:spcBef>
              <a:spcAft>
                <a:spcPts val="0"/>
              </a:spcAft>
              <a:buClr>
                <a:srgbClr val="434343"/>
              </a:buClr>
              <a:buSzPts val="1200"/>
              <a:buChar char="■"/>
              <a:defRPr sz="1200">
                <a:solidFill>
                  <a:srgbClr val="434343"/>
                </a:solidFill>
              </a:defRPr>
            </a:lvl6pPr>
            <a:lvl7pPr indent="-304800" lvl="6" marL="3200400">
              <a:lnSpc>
                <a:spcPct val="150000"/>
              </a:lnSpc>
              <a:spcBef>
                <a:spcPts val="0"/>
              </a:spcBef>
              <a:spcAft>
                <a:spcPts val="0"/>
              </a:spcAft>
              <a:buClr>
                <a:srgbClr val="434343"/>
              </a:buClr>
              <a:buSzPts val="1200"/>
              <a:buChar char="●"/>
              <a:defRPr sz="1200">
                <a:solidFill>
                  <a:srgbClr val="434343"/>
                </a:solidFill>
              </a:defRPr>
            </a:lvl7pPr>
            <a:lvl8pPr indent="-304800" lvl="7" marL="3657600">
              <a:lnSpc>
                <a:spcPct val="150000"/>
              </a:lnSpc>
              <a:spcBef>
                <a:spcPts val="0"/>
              </a:spcBef>
              <a:spcAft>
                <a:spcPts val="0"/>
              </a:spcAft>
              <a:buClr>
                <a:srgbClr val="434343"/>
              </a:buClr>
              <a:buSzPts val="1200"/>
              <a:buChar char="○"/>
              <a:defRPr sz="1200">
                <a:solidFill>
                  <a:srgbClr val="434343"/>
                </a:solidFill>
              </a:defRPr>
            </a:lvl8pPr>
            <a:lvl9pPr indent="-304800" lvl="8" marL="4114800">
              <a:lnSpc>
                <a:spcPct val="150000"/>
              </a:lnSpc>
              <a:spcBef>
                <a:spcPts val="0"/>
              </a:spcBef>
              <a:spcAft>
                <a:spcPts val="0"/>
              </a:spcAft>
              <a:buClr>
                <a:srgbClr val="434343"/>
              </a:buClr>
              <a:buSzPts val="1200"/>
              <a:buChar char="■"/>
              <a:defRPr sz="1200">
                <a:solidFill>
                  <a:srgbClr val="434343"/>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Blank">
  <p:cSld name="TITLE_AND_BODY_2">
    <p:spTree>
      <p:nvGrpSpPr>
        <p:cNvPr id="68" name="Shape 68"/>
        <p:cNvGrpSpPr/>
        <p:nvPr/>
      </p:nvGrpSpPr>
      <p:grpSpPr>
        <a:xfrm>
          <a:off x="0" y="0"/>
          <a:ext cx="0" cy="0"/>
          <a:chOff x="0" y="0"/>
          <a:chExt cx="0" cy="0"/>
        </a:xfrm>
      </p:grpSpPr>
      <p:sp>
        <p:nvSpPr>
          <p:cNvPr id="69" name="Google Shape;69;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0" name="Google Shape;70;p16"/>
          <p:cNvPicPr preferRelativeResize="0"/>
          <p:nvPr/>
        </p:nvPicPr>
        <p:blipFill>
          <a:blip r:embed="rId2">
            <a:alphaModFix/>
          </a:blip>
          <a:stretch>
            <a:fillRect/>
          </a:stretch>
        </p:blipFill>
        <p:spPr>
          <a:xfrm>
            <a:off x="228600" y="4686525"/>
            <a:ext cx="210625" cy="22843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Title 1">
  <p:cSld name="TITLE_1_2">
    <p:bg>
      <p:bgPr>
        <a:solidFill>
          <a:srgbClr val="22222A"/>
        </a:solidFill>
      </p:bgPr>
    </p:bg>
    <p:spTree>
      <p:nvGrpSpPr>
        <p:cNvPr id="71" name="Shape 71"/>
        <p:cNvGrpSpPr/>
        <p:nvPr/>
      </p:nvGrpSpPr>
      <p:grpSpPr>
        <a:xfrm>
          <a:off x="0" y="0"/>
          <a:ext cx="0" cy="0"/>
          <a:chOff x="0" y="0"/>
          <a:chExt cx="0" cy="0"/>
        </a:xfrm>
      </p:grpSpPr>
      <p:sp>
        <p:nvSpPr>
          <p:cNvPr id="72" name="Google Shape;72;p17"/>
          <p:cNvSpPr/>
          <p:nvPr/>
        </p:nvSpPr>
        <p:spPr>
          <a:xfrm>
            <a:off x="0" y="0"/>
            <a:ext cx="9144000" cy="5143500"/>
          </a:xfrm>
          <a:prstGeom prst="rect">
            <a:avLst/>
          </a:prstGeom>
          <a:solidFill>
            <a:srgbClr val="22222A"/>
          </a:solidFill>
          <a:ln cap="flat" cmpd="sng" w="9525">
            <a:solidFill>
              <a:srgbClr val="2222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 name="Google Shape;73;p17"/>
          <p:cNvPicPr preferRelativeResize="0"/>
          <p:nvPr/>
        </p:nvPicPr>
        <p:blipFill>
          <a:blip r:embed="rId2">
            <a:alphaModFix/>
          </a:blip>
          <a:stretch>
            <a:fillRect/>
          </a:stretch>
        </p:blipFill>
        <p:spPr>
          <a:xfrm>
            <a:off x="539800" y="479025"/>
            <a:ext cx="1814564" cy="296775"/>
          </a:xfrm>
          <a:prstGeom prst="rect">
            <a:avLst/>
          </a:prstGeom>
          <a:noFill/>
          <a:ln>
            <a:noFill/>
          </a:ln>
        </p:spPr>
      </p:pic>
      <p:sp>
        <p:nvSpPr>
          <p:cNvPr id="74" name="Google Shape;74;p17"/>
          <p:cNvSpPr txBox="1"/>
          <p:nvPr>
            <p:ph type="title"/>
          </p:nvPr>
        </p:nvSpPr>
        <p:spPr>
          <a:xfrm>
            <a:off x="463600" y="1444750"/>
            <a:ext cx="7633800" cy="19677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600"/>
              <a:buNone/>
              <a:defRPr sz="3600">
                <a:solidFill>
                  <a:srgbClr val="FFFFFF"/>
                </a:solidFill>
              </a:defRPr>
            </a:lvl1pPr>
            <a:lvl2pPr lvl="1">
              <a:spcBef>
                <a:spcPts val="0"/>
              </a:spcBef>
              <a:spcAft>
                <a:spcPts val="0"/>
              </a:spcAft>
              <a:buSzPts val="2800"/>
              <a:buFont typeface="Inter Medium"/>
              <a:buNone/>
              <a:defRPr>
                <a:latin typeface="Inter Medium"/>
                <a:ea typeface="Inter Medium"/>
                <a:cs typeface="Inter Medium"/>
                <a:sym typeface="Inter Medium"/>
              </a:defRPr>
            </a:lvl2pPr>
            <a:lvl3pPr lvl="2">
              <a:spcBef>
                <a:spcPts val="0"/>
              </a:spcBef>
              <a:spcAft>
                <a:spcPts val="0"/>
              </a:spcAft>
              <a:buSzPts val="2800"/>
              <a:buFont typeface="Inter Medium"/>
              <a:buNone/>
              <a:defRPr>
                <a:latin typeface="Inter Medium"/>
                <a:ea typeface="Inter Medium"/>
                <a:cs typeface="Inter Medium"/>
                <a:sym typeface="Inter Medium"/>
              </a:defRPr>
            </a:lvl3pPr>
            <a:lvl4pPr lvl="3">
              <a:spcBef>
                <a:spcPts val="0"/>
              </a:spcBef>
              <a:spcAft>
                <a:spcPts val="0"/>
              </a:spcAft>
              <a:buSzPts val="2800"/>
              <a:buFont typeface="Inter Medium"/>
              <a:buNone/>
              <a:defRPr>
                <a:latin typeface="Inter Medium"/>
                <a:ea typeface="Inter Medium"/>
                <a:cs typeface="Inter Medium"/>
                <a:sym typeface="Inter Medium"/>
              </a:defRPr>
            </a:lvl4pPr>
            <a:lvl5pPr lvl="4">
              <a:spcBef>
                <a:spcPts val="0"/>
              </a:spcBef>
              <a:spcAft>
                <a:spcPts val="0"/>
              </a:spcAft>
              <a:buSzPts val="2800"/>
              <a:buFont typeface="Inter Medium"/>
              <a:buNone/>
              <a:defRPr>
                <a:latin typeface="Inter Medium"/>
                <a:ea typeface="Inter Medium"/>
                <a:cs typeface="Inter Medium"/>
                <a:sym typeface="Inter Medium"/>
              </a:defRPr>
            </a:lvl5pPr>
            <a:lvl6pPr lvl="5">
              <a:spcBef>
                <a:spcPts val="0"/>
              </a:spcBef>
              <a:spcAft>
                <a:spcPts val="0"/>
              </a:spcAft>
              <a:buSzPts val="2800"/>
              <a:buFont typeface="Inter Medium"/>
              <a:buNone/>
              <a:defRPr>
                <a:latin typeface="Inter Medium"/>
                <a:ea typeface="Inter Medium"/>
                <a:cs typeface="Inter Medium"/>
                <a:sym typeface="Inter Medium"/>
              </a:defRPr>
            </a:lvl6pPr>
            <a:lvl7pPr lvl="6">
              <a:spcBef>
                <a:spcPts val="0"/>
              </a:spcBef>
              <a:spcAft>
                <a:spcPts val="0"/>
              </a:spcAft>
              <a:buSzPts val="2800"/>
              <a:buFont typeface="Inter Medium"/>
              <a:buNone/>
              <a:defRPr>
                <a:latin typeface="Inter Medium"/>
                <a:ea typeface="Inter Medium"/>
                <a:cs typeface="Inter Medium"/>
                <a:sym typeface="Inter Medium"/>
              </a:defRPr>
            </a:lvl7pPr>
            <a:lvl8pPr lvl="7">
              <a:spcBef>
                <a:spcPts val="0"/>
              </a:spcBef>
              <a:spcAft>
                <a:spcPts val="0"/>
              </a:spcAft>
              <a:buSzPts val="2800"/>
              <a:buFont typeface="Inter Medium"/>
              <a:buNone/>
              <a:defRPr>
                <a:latin typeface="Inter Medium"/>
                <a:ea typeface="Inter Medium"/>
                <a:cs typeface="Inter Medium"/>
                <a:sym typeface="Inter Medium"/>
              </a:defRPr>
            </a:lvl8pPr>
            <a:lvl9pPr lvl="8">
              <a:spcBef>
                <a:spcPts val="0"/>
              </a:spcBef>
              <a:spcAft>
                <a:spcPts val="0"/>
              </a:spcAft>
              <a:buSzPts val="2800"/>
              <a:buFont typeface="Inter Medium"/>
              <a:buNone/>
              <a:defRPr>
                <a:latin typeface="Inter Medium"/>
                <a:ea typeface="Inter Medium"/>
                <a:cs typeface="Inter Medium"/>
                <a:sym typeface="Inter Medium"/>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75" name="Shape 75"/>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Title 2">
  <p:cSld name="TITLE_4">
    <p:spTree>
      <p:nvGrpSpPr>
        <p:cNvPr id="76" name="Shape 76"/>
        <p:cNvGrpSpPr/>
        <p:nvPr/>
      </p:nvGrpSpPr>
      <p:grpSpPr>
        <a:xfrm>
          <a:off x="0" y="0"/>
          <a:ext cx="0" cy="0"/>
          <a:chOff x="0" y="0"/>
          <a:chExt cx="0" cy="0"/>
        </a:xfrm>
      </p:grpSpPr>
      <p:pic>
        <p:nvPicPr>
          <p:cNvPr id="77" name="Google Shape;77;p19"/>
          <p:cNvPicPr preferRelativeResize="0"/>
          <p:nvPr/>
        </p:nvPicPr>
        <p:blipFill>
          <a:blip r:embed="rId2">
            <a:alphaModFix/>
          </a:blip>
          <a:stretch>
            <a:fillRect/>
          </a:stretch>
        </p:blipFill>
        <p:spPr>
          <a:xfrm>
            <a:off x="539800" y="479023"/>
            <a:ext cx="1814521" cy="296775"/>
          </a:xfrm>
          <a:prstGeom prst="rect">
            <a:avLst/>
          </a:prstGeom>
          <a:noFill/>
          <a:ln>
            <a:noFill/>
          </a:ln>
        </p:spPr>
      </p:pic>
      <p:sp>
        <p:nvSpPr>
          <p:cNvPr id="78" name="Google Shape;78;p19"/>
          <p:cNvSpPr txBox="1"/>
          <p:nvPr>
            <p:ph type="title"/>
          </p:nvPr>
        </p:nvSpPr>
        <p:spPr>
          <a:xfrm>
            <a:off x="539800" y="1358775"/>
            <a:ext cx="7745100" cy="1247400"/>
          </a:xfrm>
          <a:prstGeom prst="rect">
            <a:avLst/>
          </a:prstGeom>
        </p:spPr>
        <p:txBody>
          <a:bodyPr anchorCtr="0" anchor="b"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Clr>
                <a:srgbClr val="FFFFFF"/>
              </a:buClr>
              <a:buSzPts val="3600"/>
              <a:buFont typeface="Inter Medium"/>
              <a:buNone/>
              <a:defRPr sz="3600">
                <a:solidFill>
                  <a:srgbClr val="FFFFFF"/>
                </a:solidFill>
                <a:latin typeface="Inter Medium"/>
                <a:ea typeface="Inter Medium"/>
                <a:cs typeface="Inter Medium"/>
                <a:sym typeface="Inter Medium"/>
              </a:defRPr>
            </a:lvl2pPr>
            <a:lvl3pPr lvl="2">
              <a:spcBef>
                <a:spcPts val="0"/>
              </a:spcBef>
              <a:spcAft>
                <a:spcPts val="0"/>
              </a:spcAft>
              <a:buClr>
                <a:srgbClr val="FFFFFF"/>
              </a:buClr>
              <a:buSzPts val="3600"/>
              <a:buFont typeface="Inter Medium"/>
              <a:buNone/>
              <a:defRPr sz="3600">
                <a:solidFill>
                  <a:srgbClr val="FFFFFF"/>
                </a:solidFill>
                <a:latin typeface="Inter Medium"/>
                <a:ea typeface="Inter Medium"/>
                <a:cs typeface="Inter Medium"/>
                <a:sym typeface="Inter Medium"/>
              </a:defRPr>
            </a:lvl3pPr>
            <a:lvl4pPr lvl="3">
              <a:spcBef>
                <a:spcPts val="0"/>
              </a:spcBef>
              <a:spcAft>
                <a:spcPts val="0"/>
              </a:spcAft>
              <a:buClr>
                <a:srgbClr val="FFFFFF"/>
              </a:buClr>
              <a:buSzPts val="3600"/>
              <a:buFont typeface="Inter Medium"/>
              <a:buNone/>
              <a:defRPr sz="3600">
                <a:solidFill>
                  <a:srgbClr val="FFFFFF"/>
                </a:solidFill>
                <a:latin typeface="Inter Medium"/>
                <a:ea typeface="Inter Medium"/>
                <a:cs typeface="Inter Medium"/>
                <a:sym typeface="Inter Medium"/>
              </a:defRPr>
            </a:lvl4pPr>
            <a:lvl5pPr lvl="4">
              <a:spcBef>
                <a:spcPts val="0"/>
              </a:spcBef>
              <a:spcAft>
                <a:spcPts val="0"/>
              </a:spcAft>
              <a:buClr>
                <a:srgbClr val="FFFFFF"/>
              </a:buClr>
              <a:buSzPts val="3600"/>
              <a:buFont typeface="Inter Medium"/>
              <a:buNone/>
              <a:defRPr sz="3600">
                <a:solidFill>
                  <a:srgbClr val="FFFFFF"/>
                </a:solidFill>
                <a:latin typeface="Inter Medium"/>
                <a:ea typeface="Inter Medium"/>
                <a:cs typeface="Inter Medium"/>
                <a:sym typeface="Inter Medium"/>
              </a:defRPr>
            </a:lvl5pPr>
            <a:lvl6pPr lvl="5">
              <a:spcBef>
                <a:spcPts val="0"/>
              </a:spcBef>
              <a:spcAft>
                <a:spcPts val="0"/>
              </a:spcAft>
              <a:buClr>
                <a:srgbClr val="FFFFFF"/>
              </a:buClr>
              <a:buSzPts val="3600"/>
              <a:buFont typeface="Inter Medium"/>
              <a:buNone/>
              <a:defRPr sz="3600">
                <a:solidFill>
                  <a:srgbClr val="FFFFFF"/>
                </a:solidFill>
                <a:latin typeface="Inter Medium"/>
                <a:ea typeface="Inter Medium"/>
                <a:cs typeface="Inter Medium"/>
                <a:sym typeface="Inter Medium"/>
              </a:defRPr>
            </a:lvl6pPr>
            <a:lvl7pPr lvl="6">
              <a:spcBef>
                <a:spcPts val="0"/>
              </a:spcBef>
              <a:spcAft>
                <a:spcPts val="0"/>
              </a:spcAft>
              <a:buClr>
                <a:srgbClr val="FFFFFF"/>
              </a:buClr>
              <a:buSzPts val="3600"/>
              <a:buFont typeface="Inter Medium"/>
              <a:buNone/>
              <a:defRPr sz="3600">
                <a:solidFill>
                  <a:srgbClr val="FFFFFF"/>
                </a:solidFill>
                <a:latin typeface="Inter Medium"/>
                <a:ea typeface="Inter Medium"/>
                <a:cs typeface="Inter Medium"/>
                <a:sym typeface="Inter Medium"/>
              </a:defRPr>
            </a:lvl7pPr>
            <a:lvl8pPr lvl="7">
              <a:spcBef>
                <a:spcPts val="0"/>
              </a:spcBef>
              <a:spcAft>
                <a:spcPts val="0"/>
              </a:spcAft>
              <a:buClr>
                <a:srgbClr val="FFFFFF"/>
              </a:buClr>
              <a:buSzPts val="3600"/>
              <a:buFont typeface="Inter Medium"/>
              <a:buNone/>
              <a:defRPr sz="3600">
                <a:solidFill>
                  <a:srgbClr val="FFFFFF"/>
                </a:solidFill>
                <a:latin typeface="Inter Medium"/>
                <a:ea typeface="Inter Medium"/>
                <a:cs typeface="Inter Medium"/>
                <a:sym typeface="Inter Medium"/>
              </a:defRPr>
            </a:lvl8pPr>
            <a:lvl9pPr lvl="8">
              <a:spcBef>
                <a:spcPts val="0"/>
              </a:spcBef>
              <a:spcAft>
                <a:spcPts val="0"/>
              </a:spcAft>
              <a:buClr>
                <a:srgbClr val="FFFFFF"/>
              </a:buClr>
              <a:buSzPts val="3600"/>
              <a:buFont typeface="Inter Medium"/>
              <a:buNone/>
              <a:defRPr sz="3600">
                <a:solidFill>
                  <a:srgbClr val="FFFFFF"/>
                </a:solidFill>
                <a:latin typeface="Inter Medium"/>
                <a:ea typeface="Inter Medium"/>
                <a:cs typeface="Inter Medium"/>
                <a:sym typeface="Inter Medium"/>
              </a:defRPr>
            </a:lvl9pPr>
          </a:lstStyle>
          <a:p/>
        </p:txBody>
      </p:sp>
      <p:sp>
        <p:nvSpPr>
          <p:cNvPr id="79" name="Google Shape;79;p19"/>
          <p:cNvSpPr txBox="1"/>
          <p:nvPr>
            <p:ph idx="1" type="subTitle"/>
          </p:nvPr>
        </p:nvSpPr>
        <p:spPr>
          <a:xfrm>
            <a:off x="539800" y="2598875"/>
            <a:ext cx="7297800" cy="843600"/>
          </a:xfrm>
          <a:prstGeom prst="rect">
            <a:avLst/>
          </a:prstGeom>
        </p:spPr>
        <p:txBody>
          <a:bodyPr anchorCtr="0" anchor="t" bIns="91425" lIns="91425" spcFirstLastPara="1" rIns="91425" wrap="square" tIns="91425">
            <a:normAutofit/>
          </a:bodyPr>
          <a:lstStyle>
            <a:lvl1pPr lvl="0">
              <a:lnSpc>
                <a:spcPct val="115000"/>
              </a:lnSpc>
              <a:spcBef>
                <a:spcPts val="0"/>
              </a:spcBef>
              <a:spcAft>
                <a:spcPts val="0"/>
              </a:spcAft>
              <a:buSzPts val="2200"/>
              <a:buNone/>
              <a:defRPr sz="22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80" name="Google Shape;80;p19"/>
          <p:cNvSpPr txBox="1"/>
          <p:nvPr>
            <p:ph idx="2" type="subTitle"/>
          </p:nvPr>
        </p:nvSpPr>
        <p:spPr>
          <a:xfrm>
            <a:off x="550775" y="3506975"/>
            <a:ext cx="3303300" cy="341400"/>
          </a:xfrm>
          <a:prstGeom prst="rect">
            <a:avLst/>
          </a:prstGeom>
        </p:spPr>
        <p:txBody>
          <a:bodyPr anchorCtr="0" anchor="t" bIns="91425" lIns="91425" spcFirstLastPara="1" rIns="91425" wrap="square" tIns="91425">
            <a:norm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Title 1">
  <p:cSld name="TITLE_5">
    <p:spTree>
      <p:nvGrpSpPr>
        <p:cNvPr id="81" name="Shape 81"/>
        <p:cNvGrpSpPr/>
        <p:nvPr/>
      </p:nvGrpSpPr>
      <p:grpSpPr>
        <a:xfrm>
          <a:off x="0" y="0"/>
          <a:ext cx="0" cy="0"/>
          <a:chOff x="0" y="0"/>
          <a:chExt cx="0" cy="0"/>
        </a:xfrm>
      </p:grpSpPr>
      <p:sp>
        <p:nvSpPr>
          <p:cNvPr id="82" name="Google Shape;82;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3" name="Google Shape;83;p20"/>
          <p:cNvSpPr txBox="1"/>
          <p:nvPr>
            <p:ph type="title"/>
          </p:nvPr>
        </p:nvSpPr>
        <p:spPr>
          <a:xfrm>
            <a:off x="463600" y="1444750"/>
            <a:ext cx="7633800" cy="19677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2800"/>
              <a:buNone/>
              <a:defRPr>
                <a:latin typeface="Inter"/>
                <a:ea typeface="Inter"/>
                <a:cs typeface="Inter"/>
                <a:sym typeface="Inter"/>
              </a:defRPr>
            </a:lvl2pPr>
            <a:lvl3pPr lvl="2">
              <a:spcBef>
                <a:spcPts val="0"/>
              </a:spcBef>
              <a:spcAft>
                <a:spcPts val="0"/>
              </a:spcAft>
              <a:buSzPts val="2800"/>
              <a:buNone/>
              <a:defRPr>
                <a:latin typeface="Inter"/>
                <a:ea typeface="Inter"/>
                <a:cs typeface="Inter"/>
                <a:sym typeface="Inter"/>
              </a:defRPr>
            </a:lvl3pPr>
            <a:lvl4pPr lvl="3">
              <a:spcBef>
                <a:spcPts val="0"/>
              </a:spcBef>
              <a:spcAft>
                <a:spcPts val="0"/>
              </a:spcAft>
              <a:buSzPts val="2800"/>
              <a:buNone/>
              <a:defRPr>
                <a:latin typeface="Inter"/>
                <a:ea typeface="Inter"/>
                <a:cs typeface="Inter"/>
                <a:sym typeface="Inter"/>
              </a:defRPr>
            </a:lvl4pPr>
            <a:lvl5pPr lvl="4">
              <a:spcBef>
                <a:spcPts val="0"/>
              </a:spcBef>
              <a:spcAft>
                <a:spcPts val="0"/>
              </a:spcAft>
              <a:buSzPts val="2800"/>
              <a:buNone/>
              <a:defRPr>
                <a:latin typeface="Inter"/>
                <a:ea typeface="Inter"/>
                <a:cs typeface="Inter"/>
                <a:sym typeface="Inter"/>
              </a:defRPr>
            </a:lvl5pPr>
            <a:lvl6pPr lvl="5">
              <a:spcBef>
                <a:spcPts val="0"/>
              </a:spcBef>
              <a:spcAft>
                <a:spcPts val="0"/>
              </a:spcAft>
              <a:buSzPts val="2800"/>
              <a:buNone/>
              <a:defRPr>
                <a:latin typeface="Inter"/>
                <a:ea typeface="Inter"/>
                <a:cs typeface="Inter"/>
                <a:sym typeface="Inter"/>
              </a:defRPr>
            </a:lvl6pPr>
            <a:lvl7pPr lvl="6">
              <a:spcBef>
                <a:spcPts val="0"/>
              </a:spcBef>
              <a:spcAft>
                <a:spcPts val="0"/>
              </a:spcAft>
              <a:buSzPts val="2800"/>
              <a:buNone/>
              <a:defRPr>
                <a:latin typeface="Inter"/>
                <a:ea typeface="Inter"/>
                <a:cs typeface="Inter"/>
                <a:sym typeface="Inter"/>
              </a:defRPr>
            </a:lvl7pPr>
            <a:lvl8pPr lvl="7">
              <a:spcBef>
                <a:spcPts val="0"/>
              </a:spcBef>
              <a:spcAft>
                <a:spcPts val="0"/>
              </a:spcAft>
              <a:buSzPts val="2800"/>
              <a:buNone/>
              <a:defRPr>
                <a:latin typeface="Inter"/>
                <a:ea typeface="Inter"/>
                <a:cs typeface="Inter"/>
                <a:sym typeface="Inter"/>
              </a:defRPr>
            </a:lvl8pPr>
            <a:lvl9pPr lvl="8">
              <a:spcBef>
                <a:spcPts val="0"/>
              </a:spcBef>
              <a:spcAft>
                <a:spcPts val="0"/>
              </a:spcAft>
              <a:buSzPts val="2800"/>
              <a:buNone/>
              <a:defRPr>
                <a:latin typeface="Inter"/>
                <a:ea typeface="Inter"/>
                <a:cs typeface="Inter"/>
                <a:sym typeface="Inter"/>
              </a:defRPr>
            </a:lvl9pPr>
          </a:lstStyle>
          <a:p/>
        </p:txBody>
      </p:sp>
      <p:pic>
        <p:nvPicPr>
          <p:cNvPr id="84" name="Google Shape;84;p20"/>
          <p:cNvPicPr preferRelativeResize="0"/>
          <p:nvPr/>
        </p:nvPicPr>
        <p:blipFill>
          <a:blip r:embed="rId2">
            <a:alphaModFix/>
          </a:blip>
          <a:stretch>
            <a:fillRect/>
          </a:stretch>
        </p:blipFill>
        <p:spPr>
          <a:xfrm>
            <a:off x="539800" y="479023"/>
            <a:ext cx="1814521" cy="2967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Title">
  <p:cSld name="TITLE_AND_BODY_1_1">
    <p:spTree>
      <p:nvGrpSpPr>
        <p:cNvPr id="85" name="Shape 85"/>
        <p:cNvGrpSpPr/>
        <p:nvPr/>
      </p:nvGrpSpPr>
      <p:grpSpPr>
        <a:xfrm>
          <a:off x="0" y="0"/>
          <a:ext cx="0" cy="0"/>
          <a:chOff x="0" y="0"/>
          <a:chExt cx="0" cy="0"/>
        </a:xfrm>
      </p:grpSpPr>
      <p:pic>
        <p:nvPicPr>
          <p:cNvPr id="86" name="Google Shape;86;p21"/>
          <p:cNvPicPr preferRelativeResize="0"/>
          <p:nvPr/>
        </p:nvPicPr>
        <p:blipFill>
          <a:blip r:embed="rId2">
            <a:alphaModFix/>
          </a:blip>
          <a:stretch>
            <a:fillRect/>
          </a:stretch>
        </p:blipFill>
        <p:spPr>
          <a:xfrm>
            <a:off x="0" y="27"/>
            <a:ext cx="9144062" cy="5143500"/>
          </a:xfrm>
          <a:prstGeom prst="rect">
            <a:avLst/>
          </a:prstGeom>
          <a:noFill/>
          <a:ln>
            <a:noFill/>
          </a:ln>
        </p:spPr>
      </p:pic>
      <p:sp>
        <p:nvSpPr>
          <p:cNvPr id="87" name="Google Shape;87;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8" name="Google Shape;88;p21"/>
          <p:cNvSpPr txBox="1"/>
          <p:nvPr>
            <p:ph type="title"/>
          </p:nvPr>
        </p:nvSpPr>
        <p:spPr>
          <a:xfrm>
            <a:off x="463600" y="1444750"/>
            <a:ext cx="7633800" cy="19677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2800"/>
              <a:buFont typeface="Inter Medium"/>
              <a:buNone/>
              <a:defRPr>
                <a:latin typeface="Inter Medium"/>
                <a:ea typeface="Inter Medium"/>
                <a:cs typeface="Inter Medium"/>
                <a:sym typeface="Inter Medium"/>
              </a:defRPr>
            </a:lvl2pPr>
            <a:lvl3pPr lvl="2">
              <a:spcBef>
                <a:spcPts val="0"/>
              </a:spcBef>
              <a:spcAft>
                <a:spcPts val="0"/>
              </a:spcAft>
              <a:buSzPts val="2800"/>
              <a:buFont typeface="Inter Medium"/>
              <a:buNone/>
              <a:defRPr>
                <a:latin typeface="Inter Medium"/>
                <a:ea typeface="Inter Medium"/>
                <a:cs typeface="Inter Medium"/>
                <a:sym typeface="Inter Medium"/>
              </a:defRPr>
            </a:lvl3pPr>
            <a:lvl4pPr lvl="3">
              <a:spcBef>
                <a:spcPts val="0"/>
              </a:spcBef>
              <a:spcAft>
                <a:spcPts val="0"/>
              </a:spcAft>
              <a:buSzPts val="2800"/>
              <a:buFont typeface="Inter Medium"/>
              <a:buNone/>
              <a:defRPr>
                <a:latin typeface="Inter Medium"/>
                <a:ea typeface="Inter Medium"/>
                <a:cs typeface="Inter Medium"/>
                <a:sym typeface="Inter Medium"/>
              </a:defRPr>
            </a:lvl4pPr>
            <a:lvl5pPr lvl="4">
              <a:spcBef>
                <a:spcPts val="0"/>
              </a:spcBef>
              <a:spcAft>
                <a:spcPts val="0"/>
              </a:spcAft>
              <a:buSzPts val="2800"/>
              <a:buFont typeface="Inter Medium"/>
              <a:buNone/>
              <a:defRPr>
                <a:latin typeface="Inter Medium"/>
                <a:ea typeface="Inter Medium"/>
                <a:cs typeface="Inter Medium"/>
                <a:sym typeface="Inter Medium"/>
              </a:defRPr>
            </a:lvl5pPr>
            <a:lvl6pPr lvl="5">
              <a:spcBef>
                <a:spcPts val="0"/>
              </a:spcBef>
              <a:spcAft>
                <a:spcPts val="0"/>
              </a:spcAft>
              <a:buSzPts val="2800"/>
              <a:buFont typeface="Inter Medium"/>
              <a:buNone/>
              <a:defRPr>
                <a:latin typeface="Inter Medium"/>
                <a:ea typeface="Inter Medium"/>
                <a:cs typeface="Inter Medium"/>
                <a:sym typeface="Inter Medium"/>
              </a:defRPr>
            </a:lvl6pPr>
            <a:lvl7pPr lvl="6">
              <a:spcBef>
                <a:spcPts val="0"/>
              </a:spcBef>
              <a:spcAft>
                <a:spcPts val="0"/>
              </a:spcAft>
              <a:buSzPts val="2800"/>
              <a:buFont typeface="Inter Medium"/>
              <a:buNone/>
              <a:defRPr>
                <a:latin typeface="Inter Medium"/>
                <a:ea typeface="Inter Medium"/>
                <a:cs typeface="Inter Medium"/>
                <a:sym typeface="Inter Medium"/>
              </a:defRPr>
            </a:lvl7pPr>
            <a:lvl8pPr lvl="7">
              <a:spcBef>
                <a:spcPts val="0"/>
              </a:spcBef>
              <a:spcAft>
                <a:spcPts val="0"/>
              </a:spcAft>
              <a:buSzPts val="2800"/>
              <a:buFont typeface="Inter Medium"/>
              <a:buNone/>
              <a:defRPr>
                <a:latin typeface="Inter Medium"/>
                <a:ea typeface="Inter Medium"/>
                <a:cs typeface="Inter Medium"/>
                <a:sym typeface="Inter Medium"/>
              </a:defRPr>
            </a:lvl8pPr>
            <a:lvl9pPr lvl="8">
              <a:spcBef>
                <a:spcPts val="0"/>
              </a:spcBef>
              <a:spcAft>
                <a:spcPts val="0"/>
              </a:spcAft>
              <a:buSzPts val="2800"/>
              <a:buFont typeface="Inter Medium"/>
              <a:buNone/>
              <a:defRPr>
                <a:latin typeface="Inter Medium"/>
                <a:ea typeface="Inter Medium"/>
                <a:cs typeface="Inter Medium"/>
                <a:sym typeface="Inter Medium"/>
              </a:defRPr>
            </a:lvl9pPr>
          </a:lstStyle>
          <a:p/>
        </p:txBody>
      </p:sp>
      <p:pic>
        <p:nvPicPr>
          <p:cNvPr id="89" name="Google Shape;89;p21"/>
          <p:cNvPicPr preferRelativeResize="0"/>
          <p:nvPr/>
        </p:nvPicPr>
        <p:blipFill>
          <a:blip r:embed="rId3">
            <a:alphaModFix/>
          </a:blip>
          <a:stretch>
            <a:fillRect/>
          </a:stretch>
        </p:blipFill>
        <p:spPr>
          <a:xfrm>
            <a:off x="539800" y="479025"/>
            <a:ext cx="1814457" cy="29677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mber Title">
  <p:cSld name="TITLE_AND_BODY_1_1_1_1">
    <p:spTree>
      <p:nvGrpSpPr>
        <p:cNvPr id="90" name="Shape 90"/>
        <p:cNvGrpSpPr/>
        <p:nvPr/>
      </p:nvGrpSpPr>
      <p:grpSpPr>
        <a:xfrm>
          <a:off x="0" y="0"/>
          <a:ext cx="0" cy="0"/>
          <a:chOff x="0" y="0"/>
          <a:chExt cx="0" cy="0"/>
        </a:xfrm>
      </p:grpSpPr>
      <p:pic>
        <p:nvPicPr>
          <p:cNvPr id="91" name="Google Shape;91;p22"/>
          <p:cNvPicPr preferRelativeResize="0"/>
          <p:nvPr/>
        </p:nvPicPr>
        <p:blipFill>
          <a:blip r:embed="rId2">
            <a:alphaModFix/>
          </a:blip>
          <a:stretch>
            <a:fillRect/>
          </a:stretch>
        </p:blipFill>
        <p:spPr>
          <a:xfrm>
            <a:off x="0" y="0"/>
            <a:ext cx="9144000" cy="5143500"/>
          </a:xfrm>
          <a:prstGeom prst="rect">
            <a:avLst/>
          </a:prstGeom>
          <a:noFill/>
          <a:ln>
            <a:noFill/>
          </a:ln>
        </p:spPr>
      </p:pic>
      <p:sp>
        <p:nvSpPr>
          <p:cNvPr id="92" name="Google Shape;92;p22"/>
          <p:cNvSpPr txBox="1"/>
          <p:nvPr>
            <p:ph type="title"/>
          </p:nvPr>
        </p:nvSpPr>
        <p:spPr>
          <a:xfrm>
            <a:off x="463600" y="1444750"/>
            <a:ext cx="7633800" cy="19677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2800"/>
              <a:buFont typeface="Inter Medium"/>
              <a:buNone/>
              <a:defRPr>
                <a:latin typeface="Inter Medium"/>
                <a:ea typeface="Inter Medium"/>
                <a:cs typeface="Inter Medium"/>
                <a:sym typeface="Inter Medium"/>
              </a:defRPr>
            </a:lvl2pPr>
            <a:lvl3pPr lvl="2">
              <a:spcBef>
                <a:spcPts val="0"/>
              </a:spcBef>
              <a:spcAft>
                <a:spcPts val="0"/>
              </a:spcAft>
              <a:buSzPts val="2800"/>
              <a:buFont typeface="Inter Medium"/>
              <a:buNone/>
              <a:defRPr>
                <a:latin typeface="Inter Medium"/>
                <a:ea typeface="Inter Medium"/>
                <a:cs typeface="Inter Medium"/>
                <a:sym typeface="Inter Medium"/>
              </a:defRPr>
            </a:lvl3pPr>
            <a:lvl4pPr lvl="3">
              <a:spcBef>
                <a:spcPts val="0"/>
              </a:spcBef>
              <a:spcAft>
                <a:spcPts val="0"/>
              </a:spcAft>
              <a:buSzPts val="2800"/>
              <a:buFont typeface="Inter Medium"/>
              <a:buNone/>
              <a:defRPr>
                <a:latin typeface="Inter Medium"/>
                <a:ea typeface="Inter Medium"/>
                <a:cs typeface="Inter Medium"/>
                <a:sym typeface="Inter Medium"/>
              </a:defRPr>
            </a:lvl4pPr>
            <a:lvl5pPr lvl="4">
              <a:spcBef>
                <a:spcPts val="0"/>
              </a:spcBef>
              <a:spcAft>
                <a:spcPts val="0"/>
              </a:spcAft>
              <a:buSzPts val="2800"/>
              <a:buFont typeface="Inter Medium"/>
              <a:buNone/>
              <a:defRPr>
                <a:latin typeface="Inter Medium"/>
                <a:ea typeface="Inter Medium"/>
                <a:cs typeface="Inter Medium"/>
                <a:sym typeface="Inter Medium"/>
              </a:defRPr>
            </a:lvl5pPr>
            <a:lvl6pPr lvl="5">
              <a:spcBef>
                <a:spcPts val="0"/>
              </a:spcBef>
              <a:spcAft>
                <a:spcPts val="0"/>
              </a:spcAft>
              <a:buSzPts val="2800"/>
              <a:buFont typeface="Inter Medium"/>
              <a:buNone/>
              <a:defRPr>
                <a:latin typeface="Inter Medium"/>
                <a:ea typeface="Inter Medium"/>
                <a:cs typeface="Inter Medium"/>
                <a:sym typeface="Inter Medium"/>
              </a:defRPr>
            </a:lvl6pPr>
            <a:lvl7pPr lvl="6">
              <a:spcBef>
                <a:spcPts val="0"/>
              </a:spcBef>
              <a:spcAft>
                <a:spcPts val="0"/>
              </a:spcAft>
              <a:buSzPts val="2800"/>
              <a:buFont typeface="Inter Medium"/>
              <a:buNone/>
              <a:defRPr>
                <a:latin typeface="Inter Medium"/>
                <a:ea typeface="Inter Medium"/>
                <a:cs typeface="Inter Medium"/>
                <a:sym typeface="Inter Medium"/>
              </a:defRPr>
            </a:lvl7pPr>
            <a:lvl8pPr lvl="7">
              <a:spcBef>
                <a:spcPts val="0"/>
              </a:spcBef>
              <a:spcAft>
                <a:spcPts val="0"/>
              </a:spcAft>
              <a:buSzPts val="2800"/>
              <a:buFont typeface="Inter Medium"/>
              <a:buNone/>
              <a:defRPr>
                <a:latin typeface="Inter Medium"/>
                <a:ea typeface="Inter Medium"/>
                <a:cs typeface="Inter Medium"/>
                <a:sym typeface="Inter Medium"/>
              </a:defRPr>
            </a:lvl8pPr>
            <a:lvl9pPr lvl="8">
              <a:spcBef>
                <a:spcPts val="0"/>
              </a:spcBef>
              <a:spcAft>
                <a:spcPts val="0"/>
              </a:spcAft>
              <a:buSzPts val="2800"/>
              <a:buFont typeface="Inter Medium"/>
              <a:buNone/>
              <a:defRPr>
                <a:latin typeface="Inter Medium"/>
                <a:ea typeface="Inter Medium"/>
                <a:cs typeface="Inter Medium"/>
                <a:sym typeface="Inter Medium"/>
              </a:defRPr>
            </a:lvl9pPr>
          </a:lstStyle>
          <a:p/>
        </p:txBody>
      </p:sp>
      <p:pic>
        <p:nvPicPr>
          <p:cNvPr id="93" name="Google Shape;93;p22"/>
          <p:cNvPicPr preferRelativeResize="0"/>
          <p:nvPr/>
        </p:nvPicPr>
        <p:blipFill>
          <a:blip r:embed="rId3">
            <a:alphaModFix/>
          </a:blip>
          <a:stretch>
            <a:fillRect/>
          </a:stretch>
        </p:blipFill>
        <p:spPr>
          <a:xfrm>
            <a:off x="539800" y="479025"/>
            <a:ext cx="1814457" cy="29677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Title">
  <p:cSld name="TITLE_AND_BODY_1_1_1_1_1_1">
    <p:spTree>
      <p:nvGrpSpPr>
        <p:cNvPr id="94" name="Shape 94"/>
        <p:cNvGrpSpPr/>
        <p:nvPr/>
      </p:nvGrpSpPr>
      <p:grpSpPr>
        <a:xfrm>
          <a:off x="0" y="0"/>
          <a:ext cx="0" cy="0"/>
          <a:chOff x="0" y="0"/>
          <a:chExt cx="0" cy="0"/>
        </a:xfrm>
      </p:grpSpPr>
      <p:pic>
        <p:nvPicPr>
          <p:cNvPr id="95" name="Google Shape;95;p23"/>
          <p:cNvPicPr preferRelativeResize="0"/>
          <p:nvPr/>
        </p:nvPicPr>
        <p:blipFill>
          <a:blip r:embed="rId2">
            <a:alphaModFix/>
          </a:blip>
          <a:stretch>
            <a:fillRect/>
          </a:stretch>
        </p:blipFill>
        <p:spPr>
          <a:xfrm>
            <a:off x="0" y="0"/>
            <a:ext cx="9144000" cy="5143500"/>
          </a:xfrm>
          <a:prstGeom prst="rect">
            <a:avLst/>
          </a:prstGeom>
          <a:noFill/>
          <a:ln>
            <a:noFill/>
          </a:ln>
        </p:spPr>
      </p:pic>
      <p:sp>
        <p:nvSpPr>
          <p:cNvPr id="96" name="Google Shape;96;p23"/>
          <p:cNvSpPr txBox="1"/>
          <p:nvPr>
            <p:ph type="title"/>
          </p:nvPr>
        </p:nvSpPr>
        <p:spPr>
          <a:xfrm>
            <a:off x="463600" y="1444750"/>
            <a:ext cx="7633800" cy="19677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600"/>
              <a:buNone/>
              <a:defRPr sz="3600">
                <a:solidFill>
                  <a:srgbClr val="FFFFFF"/>
                </a:solidFill>
              </a:defRPr>
            </a:lvl1pPr>
            <a:lvl2pPr lvl="1">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2pPr>
            <a:lvl3pPr lvl="2">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3pPr>
            <a:lvl4pPr lvl="3">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4pPr>
            <a:lvl5pPr lvl="4">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5pPr>
            <a:lvl6pPr lvl="5">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6pPr>
            <a:lvl7pPr lvl="6">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7pPr>
            <a:lvl8pPr lvl="7">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8pPr>
            <a:lvl9pPr lvl="8">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9pPr>
          </a:lstStyle>
          <a:p/>
        </p:txBody>
      </p:sp>
      <p:pic>
        <p:nvPicPr>
          <p:cNvPr id="97" name="Google Shape;97;p23"/>
          <p:cNvPicPr preferRelativeResize="0"/>
          <p:nvPr/>
        </p:nvPicPr>
        <p:blipFill>
          <a:blip r:embed="rId3">
            <a:alphaModFix/>
          </a:blip>
          <a:stretch>
            <a:fillRect/>
          </a:stretch>
        </p:blipFill>
        <p:spPr>
          <a:xfrm>
            <a:off x="539800" y="479025"/>
            <a:ext cx="1814457" cy="29677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nk Title">
  <p:cSld name="TITLE_AND_BODY_1_1_1_1_1_1_2">
    <p:spTree>
      <p:nvGrpSpPr>
        <p:cNvPr id="98" name="Shape 98"/>
        <p:cNvGrpSpPr/>
        <p:nvPr/>
      </p:nvGrpSpPr>
      <p:grpSpPr>
        <a:xfrm>
          <a:off x="0" y="0"/>
          <a:ext cx="0" cy="0"/>
          <a:chOff x="0" y="0"/>
          <a:chExt cx="0" cy="0"/>
        </a:xfrm>
      </p:grpSpPr>
      <p:pic>
        <p:nvPicPr>
          <p:cNvPr id="99" name="Google Shape;99;p24"/>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0" name="Google Shape;100;p24"/>
          <p:cNvSpPr txBox="1"/>
          <p:nvPr>
            <p:ph type="title"/>
          </p:nvPr>
        </p:nvSpPr>
        <p:spPr>
          <a:xfrm>
            <a:off x="463600" y="1444750"/>
            <a:ext cx="7633800" cy="19677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600"/>
              <a:buNone/>
              <a:defRPr sz="3600">
                <a:solidFill>
                  <a:srgbClr val="FFFFFF"/>
                </a:solidFill>
              </a:defRPr>
            </a:lvl1pPr>
            <a:lvl2pPr lvl="1">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2pPr>
            <a:lvl3pPr lvl="2">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3pPr>
            <a:lvl4pPr lvl="3">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4pPr>
            <a:lvl5pPr lvl="4">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5pPr>
            <a:lvl6pPr lvl="5">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6pPr>
            <a:lvl7pPr lvl="6">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7pPr>
            <a:lvl8pPr lvl="7">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8pPr>
            <a:lvl9pPr lvl="8">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9pPr>
          </a:lstStyle>
          <a:p/>
        </p:txBody>
      </p:sp>
      <p:pic>
        <p:nvPicPr>
          <p:cNvPr id="101" name="Google Shape;101;p24"/>
          <p:cNvPicPr preferRelativeResize="0"/>
          <p:nvPr/>
        </p:nvPicPr>
        <p:blipFill>
          <a:blip r:embed="rId3">
            <a:alphaModFix/>
          </a:blip>
          <a:stretch>
            <a:fillRect/>
          </a:stretch>
        </p:blipFill>
        <p:spPr>
          <a:xfrm>
            <a:off x="539800" y="479025"/>
            <a:ext cx="1814457" cy="2967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Title">
  <p:cSld name="TITLE_AND_BODY_1_1_1_1_1_1_1_1">
    <p:spTree>
      <p:nvGrpSpPr>
        <p:cNvPr id="102" name="Shape 102"/>
        <p:cNvGrpSpPr/>
        <p:nvPr/>
      </p:nvGrpSpPr>
      <p:grpSpPr>
        <a:xfrm>
          <a:off x="0" y="0"/>
          <a:ext cx="0" cy="0"/>
          <a:chOff x="0" y="0"/>
          <a:chExt cx="0" cy="0"/>
        </a:xfrm>
      </p:grpSpPr>
      <p:pic>
        <p:nvPicPr>
          <p:cNvPr id="103" name="Google Shape;103;p25"/>
          <p:cNvPicPr preferRelativeResize="0"/>
          <p:nvPr/>
        </p:nvPicPr>
        <p:blipFill>
          <a:blip r:embed="rId2">
            <a:alphaModFix/>
          </a:blip>
          <a:stretch>
            <a:fillRect/>
          </a:stretch>
        </p:blipFill>
        <p:spPr>
          <a:xfrm>
            <a:off x="0" y="27"/>
            <a:ext cx="9144000" cy="5143465"/>
          </a:xfrm>
          <a:prstGeom prst="rect">
            <a:avLst/>
          </a:prstGeom>
          <a:noFill/>
          <a:ln>
            <a:noFill/>
          </a:ln>
        </p:spPr>
      </p:pic>
      <p:sp>
        <p:nvSpPr>
          <p:cNvPr id="104" name="Google Shape;104;p25"/>
          <p:cNvSpPr txBox="1"/>
          <p:nvPr>
            <p:ph type="title"/>
          </p:nvPr>
        </p:nvSpPr>
        <p:spPr>
          <a:xfrm>
            <a:off x="463600" y="1444750"/>
            <a:ext cx="7633800" cy="19677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600"/>
              <a:buNone/>
              <a:defRPr sz="3600">
                <a:solidFill>
                  <a:srgbClr val="FFFFFF"/>
                </a:solidFill>
              </a:defRPr>
            </a:lvl1pPr>
            <a:lvl2pPr lvl="1">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2pPr>
            <a:lvl3pPr lvl="2">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3pPr>
            <a:lvl4pPr lvl="3">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4pPr>
            <a:lvl5pPr lvl="4">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5pPr>
            <a:lvl6pPr lvl="5">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6pPr>
            <a:lvl7pPr lvl="6">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7pPr>
            <a:lvl8pPr lvl="7">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8pPr>
            <a:lvl9pPr lvl="8">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9pPr>
          </a:lstStyle>
          <a:p/>
        </p:txBody>
      </p:sp>
      <p:pic>
        <p:nvPicPr>
          <p:cNvPr id="105" name="Google Shape;105;p25"/>
          <p:cNvPicPr preferRelativeResize="0"/>
          <p:nvPr/>
        </p:nvPicPr>
        <p:blipFill>
          <a:blip r:embed="rId3">
            <a:alphaModFix/>
          </a:blip>
          <a:stretch>
            <a:fillRect/>
          </a:stretch>
        </p:blipFill>
        <p:spPr>
          <a:xfrm>
            <a:off x="539800" y="479025"/>
            <a:ext cx="1814457" cy="29677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Title">
  <p:cSld name="TITLE_AND_BODY_1_1_1_1_1_1_1_1_1">
    <p:spTree>
      <p:nvGrpSpPr>
        <p:cNvPr id="106" name="Shape 106"/>
        <p:cNvGrpSpPr/>
        <p:nvPr/>
      </p:nvGrpSpPr>
      <p:grpSpPr>
        <a:xfrm>
          <a:off x="0" y="0"/>
          <a:ext cx="0" cy="0"/>
          <a:chOff x="0" y="0"/>
          <a:chExt cx="0" cy="0"/>
        </a:xfrm>
      </p:grpSpPr>
      <p:pic>
        <p:nvPicPr>
          <p:cNvPr id="107" name="Google Shape;107;p26"/>
          <p:cNvPicPr preferRelativeResize="0"/>
          <p:nvPr/>
        </p:nvPicPr>
        <p:blipFill>
          <a:blip r:embed="rId2">
            <a:alphaModFix/>
          </a:blip>
          <a:stretch>
            <a:fillRect/>
          </a:stretch>
        </p:blipFill>
        <p:spPr>
          <a:xfrm>
            <a:off x="0" y="25"/>
            <a:ext cx="9144000" cy="5143484"/>
          </a:xfrm>
          <a:prstGeom prst="rect">
            <a:avLst/>
          </a:prstGeom>
          <a:noFill/>
          <a:ln>
            <a:noFill/>
          </a:ln>
        </p:spPr>
      </p:pic>
      <p:sp>
        <p:nvSpPr>
          <p:cNvPr id="108" name="Google Shape;108;p26"/>
          <p:cNvSpPr txBox="1"/>
          <p:nvPr>
            <p:ph type="title"/>
          </p:nvPr>
        </p:nvSpPr>
        <p:spPr>
          <a:xfrm>
            <a:off x="463600" y="1444750"/>
            <a:ext cx="7633800" cy="19677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600"/>
              <a:buNone/>
              <a:defRPr sz="3600">
                <a:solidFill>
                  <a:srgbClr val="FFFFFF"/>
                </a:solidFill>
              </a:defRPr>
            </a:lvl1pPr>
            <a:lvl2pPr lvl="1">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2pPr>
            <a:lvl3pPr lvl="2">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3pPr>
            <a:lvl4pPr lvl="3">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4pPr>
            <a:lvl5pPr lvl="4">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5pPr>
            <a:lvl6pPr lvl="5">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6pPr>
            <a:lvl7pPr lvl="6">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7pPr>
            <a:lvl8pPr lvl="7">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8pPr>
            <a:lvl9pPr lvl="8">
              <a:spcBef>
                <a:spcPts val="0"/>
              </a:spcBef>
              <a:spcAft>
                <a:spcPts val="0"/>
              </a:spcAft>
              <a:buClr>
                <a:srgbClr val="FFFFFF"/>
              </a:buClr>
              <a:buSzPts val="2800"/>
              <a:buFont typeface="Inter Medium"/>
              <a:buNone/>
              <a:defRPr>
                <a:solidFill>
                  <a:srgbClr val="FFFFFF"/>
                </a:solidFill>
                <a:latin typeface="Inter Medium"/>
                <a:ea typeface="Inter Medium"/>
                <a:cs typeface="Inter Medium"/>
                <a:sym typeface="Inter Medium"/>
              </a:defRPr>
            </a:lvl9pPr>
          </a:lstStyle>
          <a:p/>
        </p:txBody>
      </p:sp>
      <p:pic>
        <p:nvPicPr>
          <p:cNvPr id="109" name="Google Shape;109;p26"/>
          <p:cNvPicPr preferRelativeResize="0"/>
          <p:nvPr/>
        </p:nvPicPr>
        <p:blipFill>
          <a:blip r:embed="rId3">
            <a:alphaModFix/>
          </a:blip>
          <a:stretch>
            <a:fillRect/>
          </a:stretch>
        </p:blipFill>
        <p:spPr>
          <a:xfrm>
            <a:off x="539800" y="479025"/>
            <a:ext cx="1814457" cy="29677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mber Blank 1">
  <p:cSld name="TITLE_AND_BODY_1_1_1_1_1_2">
    <p:spTree>
      <p:nvGrpSpPr>
        <p:cNvPr id="110" name="Shape 110"/>
        <p:cNvGrpSpPr/>
        <p:nvPr/>
      </p:nvGrpSpPr>
      <p:grpSpPr>
        <a:xfrm>
          <a:off x="0" y="0"/>
          <a:ext cx="0" cy="0"/>
          <a:chOff x="0" y="0"/>
          <a:chExt cx="0" cy="0"/>
        </a:xfrm>
      </p:grpSpPr>
      <p:pic>
        <p:nvPicPr>
          <p:cNvPr id="111" name="Google Shape;111;p27"/>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Blank 2">
  <p:cSld name="TITLE_AND_BODY_1_2_1">
    <p:spTree>
      <p:nvGrpSpPr>
        <p:cNvPr id="112" name="Shape 112"/>
        <p:cNvGrpSpPr/>
        <p:nvPr/>
      </p:nvGrpSpPr>
      <p:grpSpPr>
        <a:xfrm>
          <a:off x="0" y="0"/>
          <a:ext cx="0" cy="0"/>
          <a:chOff x="0" y="0"/>
          <a:chExt cx="0" cy="0"/>
        </a:xfrm>
      </p:grpSpPr>
      <p:sp>
        <p:nvSpPr>
          <p:cNvPr id="113" name="Google Shape;113;p28"/>
          <p:cNvSpPr/>
          <p:nvPr/>
        </p:nvSpPr>
        <p:spPr>
          <a:xfrm>
            <a:off x="0" y="0"/>
            <a:ext cx="9144000" cy="5143500"/>
          </a:xfrm>
          <a:prstGeom prst="rect">
            <a:avLst/>
          </a:prstGeom>
          <a:solidFill>
            <a:srgbClr val="22222A"/>
          </a:solidFill>
          <a:ln cap="flat" cmpd="sng" w="9525">
            <a:solidFill>
              <a:srgbClr val="2222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2 column">
  <p:cSld name="TITLE_AND_BODY_1_3">
    <p:spTree>
      <p:nvGrpSpPr>
        <p:cNvPr id="115" name="Shape 115"/>
        <p:cNvGrpSpPr/>
        <p:nvPr/>
      </p:nvGrpSpPr>
      <p:grpSpPr>
        <a:xfrm>
          <a:off x="0" y="0"/>
          <a:ext cx="0" cy="0"/>
          <a:chOff x="0" y="0"/>
          <a:chExt cx="0" cy="0"/>
        </a:xfrm>
      </p:grpSpPr>
      <p:sp>
        <p:nvSpPr>
          <p:cNvPr id="116" name="Google Shape;116;p29"/>
          <p:cNvSpPr/>
          <p:nvPr/>
        </p:nvSpPr>
        <p:spPr>
          <a:xfrm>
            <a:off x="0" y="0"/>
            <a:ext cx="9144000" cy="5143500"/>
          </a:xfrm>
          <a:prstGeom prst="rect">
            <a:avLst/>
          </a:prstGeom>
          <a:solidFill>
            <a:srgbClr val="22222A"/>
          </a:solidFill>
          <a:ln cap="flat" cmpd="sng" w="9525">
            <a:solidFill>
              <a:srgbClr val="2222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9"/>
          <p:cNvSpPr txBox="1"/>
          <p:nvPr>
            <p:ph type="title"/>
          </p:nvPr>
        </p:nvSpPr>
        <p:spPr>
          <a:xfrm>
            <a:off x="311700" y="2164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FFFFFF"/>
              </a:buClr>
              <a:buSzPts val="2800"/>
              <a:buNone/>
              <a:defRPr>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8" name="Google Shape;118;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19" name="Google Shape;119;p29"/>
          <p:cNvPicPr preferRelativeResize="0"/>
          <p:nvPr/>
        </p:nvPicPr>
        <p:blipFill>
          <a:blip r:embed="rId2">
            <a:alphaModFix/>
          </a:blip>
          <a:stretch>
            <a:fillRect/>
          </a:stretch>
        </p:blipFill>
        <p:spPr>
          <a:xfrm>
            <a:off x="228600" y="4686623"/>
            <a:ext cx="210624" cy="228202"/>
          </a:xfrm>
          <a:prstGeom prst="rect">
            <a:avLst/>
          </a:prstGeom>
          <a:noFill/>
          <a:ln>
            <a:noFill/>
          </a:ln>
        </p:spPr>
      </p:pic>
      <p:sp>
        <p:nvSpPr>
          <p:cNvPr id="120" name="Google Shape;120;p29"/>
          <p:cNvSpPr txBox="1"/>
          <p:nvPr>
            <p:ph idx="1" type="body"/>
          </p:nvPr>
        </p:nvSpPr>
        <p:spPr>
          <a:xfrm>
            <a:off x="311700" y="923875"/>
            <a:ext cx="4083300" cy="3416400"/>
          </a:xfrm>
          <a:prstGeom prst="rect">
            <a:avLst/>
          </a:prstGeom>
        </p:spPr>
        <p:txBody>
          <a:bodyPr anchorCtr="0" anchor="t" bIns="91425" lIns="91425" spcFirstLastPara="1" rIns="91425" wrap="square" tIns="91425">
            <a:normAutofit/>
          </a:bodyPr>
          <a:lstStyle>
            <a:lvl1pPr indent="-336550" lvl="0" marL="457200">
              <a:lnSpc>
                <a:spcPct val="150000"/>
              </a:lnSpc>
              <a:spcBef>
                <a:spcPts val="0"/>
              </a:spcBef>
              <a:spcAft>
                <a:spcPts val="0"/>
              </a:spcAft>
              <a:buClr>
                <a:srgbClr val="EFEFEF"/>
              </a:buClr>
              <a:buSzPts val="1700"/>
              <a:buChar char="●"/>
              <a:defRPr sz="1700">
                <a:solidFill>
                  <a:srgbClr val="EFEFEF"/>
                </a:solidFill>
              </a:defRPr>
            </a:lvl1pPr>
            <a:lvl2pPr indent="-311150" lvl="1" marL="914400">
              <a:lnSpc>
                <a:spcPct val="150000"/>
              </a:lnSpc>
              <a:spcBef>
                <a:spcPts val="0"/>
              </a:spcBef>
              <a:spcAft>
                <a:spcPts val="0"/>
              </a:spcAft>
              <a:buClr>
                <a:srgbClr val="EFEFEF"/>
              </a:buClr>
              <a:buSzPts val="1300"/>
              <a:buChar char="○"/>
              <a:defRPr sz="1300">
                <a:solidFill>
                  <a:srgbClr val="EFEFEF"/>
                </a:solidFill>
              </a:defRPr>
            </a:lvl2pPr>
            <a:lvl3pPr indent="-311150" lvl="2" marL="1371600">
              <a:lnSpc>
                <a:spcPct val="150000"/>
              </a:lnSpc>
              <a:spcBef>
                <a:spcPts val="0"/>
              </a:spcBef>
              <a:spcAft>
                <a:spcPts val="0"/>
              </a:spcAft>
              <a:buClr>
                <a:srgbClr val="EFEFEF"/>
              </a:buClr>
              <a:buSzPts val="1300"/>
              <a:buChar char="■"/>
              <a:defRPr sz="1300">
                <a:solidFill>
                  <a:srgbClr val="EFEFEF"/>
                </a:solidFill>
              </a:defRPr>
            </a:lvl3pPr>
            <a:lvl4pPr indent="-311150" lvl="3" marL="1828800">
              <a:lnSpc>
                <a:spcPct val="150000"/>
              </a:lnSpc>
              <a:spcBef>
                <a:spcPts val="0"/>
              </a:spcBef>
              <a:spcAft>
                <a:spcPts val="0"/>
              </a:spcAft>
              <a:buClr>
                <a:srgbClr val="EFEFEF"/>
              </a:buClr>
              <a:buSzPts val="1300"/>
              <a:buChar char="●"/>
              <a:defRPr sz="1300">
                <a:solidFill>
                  <a:srgbClr val="EFEFEF"/>
                </a:solidFill>
              </a:defRPr>
            </a:lvl4pPr>
            <a:lvl5pPr indent="-311150" lvl="4" marL="2286000">
              <a:lnSpc>
                <a:spcPct val="150000"/>
              </a:lnSpc>
              <a:spcBef>
                <a:spcPts val="0"/>
              </a:spcBef>
              <a:spcAft>
                <a:spcPts val="0"/>
              </a:spcAft>
              <a:buClr>
                <a:srgbClr val="EFEFEF"/>
              </a:buClr>
              <a:buSzPts val="1300"/>
              <a:buChar char="○"/>
              <a:defRPr sz="1300">
                <a:solidFill>
                  <a:srgbClr val="EFEFEF"/>
                </a:solidFill>
              </a:defRPr>
            </a:lvl5pPr>
            <a:lvl6pPr indent="-311150" lvl="5" marL="2743200">
              <a:lnSpc>
                <a:spcPct val="150000"/>
              </a:lnSpc>
              <a:spcBef>
                <a:spcPts val="0"/>
              </a:spcBef>
              <a:spcAft>
                <a:spcPts val="0"/>
              </a:spcAft>
              <a:buClr>
                <a:srgbClr val="EFEFEF"/>
              </a:buClr>
              <a:buSzPts val="1300"/>
              <a:buChar char="■"/>
              <a:defRPr sz="1300">
                <a:solidFill>
                  <a:srgbClr val="EFEFEF"/>
                </a:solidFill>
              </a:defRPr>
            </a:lvl6pPr>
            <a:lvl7pPr indent="-311150" lvl="6" marL="3200400">
              <a:lnSpc>
                <a:spcPct val="150000"/>
              </a:lnSpc>
              <a:spcBef>
                <a:spcPts val="0"/>
              </a:spcBef>
              <a:spcAft>
                <a:spcPts val="0"/>
              </a:spcAft>
              <a:buClr>
                <a:srgbClr val="EFEFEF"/>
              </a:buClr>
              <a:buSzPts val="1300"/>
              <a:buChar char="●"/>
              <a:defRPr sz="1300">
                <a:solidFill>
                  <a:srgbClr val="EFEFEF"/>
                </a:solidFill>
              </a:defRPr>
            </a:lvl7pPr>
            <a:lvl8pPr indent="-311150" lvl="7" marL="3657600">
              <a:lnSpc>
                <a:spcPct val="150000"/>
              </a:lnSpc>
              <a:spcBef>
                <a:spcPts val="0"/>
              </a:spcBef>
              <a:spcAft>
                <a:spcPts val="0"/>
              </a:spcAft>
              <a:buClr>
                <a:srgbClr val="EFEFEF"/>
              </a:buClr>
              <a:buSzPts val="1300"/>
              <a:buChar char="○"/>
              <a:defRPr sz="1300">
                <a:solidFill>
                  <a:srgbClr val="EFEFEF"/>
                </a:solidFill>
              </a:defRPr>
            </a:lvl8pPr>
            <a:lvl9pPr indent="-311150" lvl="8" marL="4114800">
              <a:lnSpc>
                <a:spcPct val="150000"/>
              </a:lnSpc>
              <a:spcBef>
                <a:spcPts val="0"/>
              </a:spcBef>
              <a:spcAft>
                <a:spcPts val="0"/>
              </a:spcAft>
              <a:buClr>
                <a:srgbClr val="EFEFEF"/>
              </a:buClr>
              <a:buSzPts val="1300"/>
              <a:buChar char="■"/>
              <a:defRPr sz="1300">
                <a:solidFill>
                  <a:srgbClr val="EFEFEF"/>
                </a:solidFill>
              </a:defRPr>
            </a:lvl9pPr>
          </a:lstStyle>
          <a:p/>
        </p:txBody>
      </p:sp>
      <p:sp>
        <p:nvSpPr>
          <p:cNvPr id="121" name="Google Shape;121;p29"/>
          <p:cNvSpPr txBox="1"/>
          <p:nvPr>
            <p:ph idx="2" type="body"/>
          </p:nvPr>
        </p:nvSpPr>
        <p:spPr>
          <a:xfrm>
            <a:off x="4623600" y="923875"/>
            <a:ext cx="4083300" cy="3416400"/>
          </a:xfrm>
          <a:prstGeom prst="rect">
            <a:avLst/>
          </a:prstGeom>
        </p:spPr>
        <p:txBody>
          <a:bodyPr anchorCtr="0" anchor="t" bIns="91425" lIns="91425" spcFirstLastPara="1" rIns="91425" wrap="square" tIns="91425">
            <a:normAutofit/>
          </a:bodyPr>
          <a:lstStyle>
            <a:lvl1pPr indent="-336550" lvl="0" marL="457200">
              <a:lnSpc>
                <a:spcPct val="150000"/>
              </a:lnSpc>
              <a:spcBef>
                <a:spcPts val="0"/>
              </a:spcBef>
              <a:spcAft>
                <a:spcPts val="0"/>
              </a:spcAft>
              <a:buClr>
                <a:srgbClr val="EFEFEF"/>
              </a:buClr>
              <a:buSzPts val="1700"/>
              <a:buChar char="●"/>
              <a:defRPr sz="1700">
                <a:solidFill>
                  <a:srgbClr val="EFEFEF"/>
                </a:solidFill>
              </a:defRPr>
            </a:lvl1pPr>
            <a:lvl2pPr indent="-311150" lvl="1" marL="914400">
              <a:lnSpc>
                <a:spcPct val="150000"/>
              </a:lnSpc>
              <a:spcBef>
                <a:spcPts val="0"/>
              </a:spcBef>
              <a:spcAft>
                <a:spcPts val="0"/>
              </a:spcAft>
              <a:buClr>
                <a:srgbClr val="EFEFEF"/>
              </a:buClr>
              <a:buSzPts val="1300"/>
              <a:buChar char="○"/>
              <a:defRPr sz="1300">
                <a:solidFill>
                  <a:srgbClr val="EFEFEF"/>
                </a:solidFill>
              </a:defRPr>
            </a:lvl2pPr>
            <a:lvl3pPr indent="-311150" lvl="2" marL="1371600">
              <a:lnSpc>
                <a:spcPct val="150000"/>
              </a:lnSpc>
              <a:spcBef>
                <a:spcPts val="0"/>
              </a:spcBef>
              <a:spcAft>
                <a:spcPts val="0"/>
              </a:spcAft>
              <a:buClr>
                <a:srgbClr val="EFEFEF"/>
              </a:buClr>
              <a:buSzPts val="1300"/>
              <a:buChar char="■"/>
              <a:defRPr sz="1300">
                <a:solidFill>
                  <a:srgbClr val="EFEFEF"/>
                </a:solidFill>
              </a:defRPr>
            </a:lvl3pPr>
            <a:lvl4pPr indent="-311150" lvl="3" marL="1828800">
              <a:lnSpc>
                <a:spcPct val="150000"/>
              </a:lnSpc>
              <a:spcBef>
                <a:spcPts val="0"/>
              </a:spcBef>
              <a:spcAft>
                <a:spcPts val="0"/>
              </a:spcAft>
              <a:buClr>
                <a:srgbClr val="EFEFEF"/>
              </a:buClr>
              <a:buSzPts val="1300"/>
              <a:buChar char="●"/>
              <a:defRPr sz="1300">
                <a:solidFill>
                  <a:srgbClr val="EFEFEF"/>
                </a:solidFill>
              </a:defRPr>
            </a:lvl4pPr>
            <a:lvl5pPr indent="-311150" lvl="4" marL="2286000">
              <a:lnSpc>
                <a:spcPct val="150000"/>
              </a:lnSpc>
              <a:spcBef>
                <a:spcPts val="0"/>
              </a:spcBef>
              <a:spcAft>
                <a:spcPts val="0"/>
              </a:spcAft>
              <a:buClr>
                <a:srgbClr val="EFEFEF"/>
              </a:buClr>
              <a:buSzPts val="1300"/>
              <a:buChar char="○"/>
              <a:defRPr sz="1300">
                <a:solidFill>
                  <a:srgbClr val="EFEFEF"/>
                </a:solidFill>
              </a:defRPr>
            </a:lvl5pPr>
            <a:lvl6pPr indent="-311150" lvl="5" marL="2743200">
              <a:lnSpc>
                <a:spcPct val="150000"/>
              </a:lnSpc>
              <a:spcBef>
                <a:spcPts val="0"/>
              </a:spcBef>
              <a:spcAft>
                <a:spcPts val="0"/>
              </a:spcAft>
              <a:buClr>
                <a:srgbClr val="EFEFEF"/>
              </a:buClr>
              <a:buSzPts val="1300"/>
              <a:buChar char="■"/>
              <a:defRPr sz="1300">
                <a:solidFill>
                  <a:srgbClr val="EFEFEF"/>
                </a:solidFill>
              </a:defRPr>
            </a:lvl6pPr>
            <a:lvl7pPr indent="-311150" lvl="6" marL="3200400">
              <a:lnSpc>
                <a:spcPct val="150000"/>
              </a:lnSpc>
              <a:spcBef>
                <a:spcPts val="0"/>
              </a:spcBef>
              <a:spcAft>
                <a:spcPts val="0"/>
              </a:spcAft>
              <a:buClr>
                <a:srgbClr val="EFEFEF"/>
              </a:buClr>
              <a:buSzPts val="1300"/>
              <a:buChar char="●"/>
              <a:defRPr sz="1300">
                <a:solidFill>
                  <a:srgbClr val="EFEFEF"/>
                </a:solidFill>
              </a:defRPr>
            </a:lvl7pPr>
            <a:lvl8pPr indent="-311150" lvl="7" marL="3657600">
              <a:lnSpc>
                <a:spcPct val="150000"/>
              </a:lnSpc>
              <a:spcBef>
                <a:spcPts val="0"/>
              </a:spcBef>
              <a:spcAft>
                <a:spcPts val="0"/>
              </a:spcAft>
              <a:buClr>
                <a:srgbClr val="EFEFEF"/>
              </a:buClr>
              <a:buSzPts val="1300"/>
              <a:buChar char="○"/>
              <a:defRPr sz="1300">
                <a:solidFill>
                  <a:srgbClr val="EFEFEF"/>
                </a:solidFill>
              </a:defRPr>
            </a:lvl8pPr>
            <a:lvl9pPr indent="-311150" lvl="8" marL="4114800">
              <a:lnSpc>
                <a:spcPct val="150000"/>
              </a:lnSpc>
              <a:spcBef>
                <a:spcPts val="0"/>
              </a:spcBef>
              <a:spcAft>
                <a:spcPts val="0"/>
              </a:spcAft>
              <a:buClr>
                <a:srgbClr val="EFEFEF"/>
              </a:buClr>
              <a:buSzPts val="1300"/>
              <a:buChar char="■"/>
              <a:defRPr sz="1300">
                <a:solidFill>
                  <a:srgbClr val="EFEFEF"/>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Blank">
  <p:cSld name="TITLE_AND_BODY_1_1_1_2">
    <p:spTree>
      <p:nvGrpSpPr>
        <p:cNvPr id="122" name="Shape 122"/>
        <p:cNvGrpSpPr/>
        <p:nvPr/>
      </p:nvGrpSpPr>
      <p:grpSpPr>
        <a:xfrm>
          <a:off x="0" y="0"/>
          <a:ext cx="0" cy="0"/>
          <a:chOff x="0" y="0"/>
          <a:chExt cx="0" cy="0"/>
        </a:xfrm>
      </p:grpSpPr>
      <p:pic>
        <p:nvPicPr>
          <p:cNvPr id="123" name="Google Shape;123;p30"/>
          <p:cNvPicPr preferRelativeResize="0"/>
          <p:nvPr/>
        </p:nvPicPr>
        <p:blipFill>
          <a:blip r:embed="rId2">
            <a:alphaModFix/>
          </a:blip>
          <a:stretch>
            <a:fillRect/>
          </a:stretch>
        </p:blipFill>
        <p:spPr>
          <a:xfrm>
            <a:off x="0" y="27"/>
            <a:ext cx="9144062" cy="5143500"/>
          </a:xfrm>
          <a:prstGeom prst="rect">
            <a:avLst/>
          </a:prstGeom>
          <a:noFill/>
          <a:ln>
            <a:noFill/>
          </a:ln>
        </p:spPr>
      </p:pic>
      <p:pic>
        <p:nvPicPr>
          <p:cNvPr id="124" name="Google Shape;124;p30"/>
          <p:cNvPicPr preferRelativeResize="0"/>
          <p:nvPr/>
        </p:nvPicPr>
        <p:blipFill>
          <a:blip r:embed="rId3">
            <a:alphaModFix/>
          </a:blip>
          <a:stretch>
            <a:fillRect/>
          </a:stretch>
        </p:blipFill>
        <p:spPr>
          <a:xfrm>
            <a:off x="228600" y="4686525"/>
            <a:ext cx="210625" cy="22837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Blank">
  <p:cSld name="TITLE_AND_BODY_1_2_2">
    <p:spTree>
      <p:nvGrpSpPr>
        <p:cNvPr id="125" name="Shape 125"/>
        <p:cNvGrpSpPr/>
        <p:nvPr/>
      </p:nvGrpSpPr>
      <p:grpSpPr>
        <a:xfrm>
          <a:off x="0" y="0"/>
          <a:ext cx="0" cy="0"/>
          <a:chOff x="0" y="0"/>
          <a:chExt cx="0" cy="0"/>
        </a:xfrm>
      </p:grpSpPr>
      <p:sp>
        <p:nvSpPr>
          <p:cNvPr id="126" name="Google Shape;126;p31"/>
          <p:cNvSpPr/>
          <p:nvPr/>
        </p:nvSpPr>
        <p:spPr>
          <a:xfrm>
            <a:off x="0" y="0"/>
            <a:ext cx="9144000" cy="5143500"/>
          </a:xfrm>
          <a:prstGeom prst="rect">
            <a:avLst/>
          </a:prstGeom>
          <a:solidFill>
            <a:srgbClr val="22222A"/>
          </a:solidFill>
          <a:ln cap="flat" cmpd="sng" w="9525">
            <a:solidFill>
              <a:srgbClr val="2222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28" name="Google Shape;128;p31"/>
          <p:cNvPicPr preferRelativeResize="0"/>
          <p:nvPr/>
        </p:nvPicPr>
        <p:blipFill>
          <a:blip r:embed="rId2">
            <a:alphaModFix/>
          </a:blip>
          <a:stretch>
            <a:fillRect/>
          </a:stretch>
        </p:blipFill>
        <p:spPr>
          <a:xfrm>
            <a:off x="228600" y="4686623"/>
            <a:ext cx="210624" cy="22820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nk Blank">
  <p:cSld name="TITLE_AND_BODY_1_1_1_1_1_1_1_2">
    <p:spTree>
      <p:nvGrpSpPr>
        <p:cNvPr id="129" name="Shape 129"/>
        <p:cNvGrpSpPr/>
        <p:nvPr/>
      </p:nvGrpSpPr>
      <p:grpSpPr>
        <a:xfrm>
          <a:off x="0" y="0"/>
          <a:ext cx="0" cy="0"/>
          <a:chOff x="0" y="0"/>
          <a:chExt cx="0" cy="0"/>
        </a:xfrm>
      </p:grpSpPr>
      <p:pic>
        <p:nvPicPr>
          <p:cNvPr id="130" name="Google Shape;130;p32"/>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31" name="Google Shape;131;p32"/>
          <p:cNvPicPr preferRelativeResize="0"/>
          <p:nvPr/>
        </p:nvPicPr>
        <p:blipFill>
          <a:blip r:embed="rId3">
            <a:alphaModFix/>
          </a:blip>
          <a:stretch>
            <a:fillRect/>
          </a:stretch>
        </p:blipFill>
        <p:spPr>
          <a:xfrm>
            <a:off x="228600" y="4686525"/>
            <a:ext cx="210625" cy="22837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mber Blank">
  <p:cSld name="TITLE_AND_BODY_1_1_1_1_1_3">
    <p:spTree>
      <p:nvGrpSpPr>
        <p:cNvPr id="132" name="Shape 132"/>
        <p:cNvGrpSpPr/>
        <p:nvPr/>
      </p:nvGrpSpPr>
      <p:grpSpPr>
        <a:xfrm>
          <a:off x="0" y="0"/>
          <a:ext cx="0" cy="0"/>
          <a:chOff x="0" y="0"/>
          <a:chExt cx="0" cy="0"/>
        </a:xfrm>
      </p:grpSpPr>
      <p:pic>
        <p:nvPicPr>
          <p:cNvPr id="133" name="Google Shape;133;p3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34" name="Google Shape;134;p33"/>
          <p:cNvPicPr preferRelativeResize="0"/>
          <p:nvPr/>
        </p:nvPicPr>
        <p:blipFill>
          <a:blip r:embed="rId3">
            <a:alphaModFix/>
          </a:blip>
          <a:stretch>
            <a:fillRect/>
          </a:stretch>
        </p:blipFill>
        <p:spPr>
          <a:xfrm>
            <a:off x="228600" y="4686525"/>
            <a:ext cx="210625" cy="22837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Blank">
  <p:cSld name="TITLE_AND_BODY_1_1_1_1_1_1_1_3">
    <p:spTree>
      <p:nvGrpSpPr>
        <p:cNvPr id="135" name="Shape 135"/>
        <p:cNvGrpSpPr/>
        <p:nvPr/>
      </p:nvGrpSpPr>
      <p:grpSpPr>
        <a:xfrm>
          <a:off x="0" y="0"/>
          <a:ext cx="0" cy="0"/>
          <a:chOff x="0" y="0"/>
          <a:chExt cx="0" cy="0"/>
        </a:xfrm>
      </p:grpSpPr>
      <p:pic>
        <p:nvPicPr>
          <p:cNvPr id="136" name="Google Shape;136;p34"/>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37" name="Google Shape;137;p34"/>
          <p:cNvPicPr preferRelativeResize="0"/>
          <p:nvPr/>
        </p:nvPicPr>
        <p:blipFill>
          <a:blip r:embed="rId3">
            <a:alphaModFix/>
          </a:blip>
          <a:stretch>
            <a:fillRect/>
          </a:stretch>
        </p:blipFill>
        <p:spPr>
          <a:xfrm>
            <a:off x="228600" y="4686525"/>
            <a:ext cx="210625" cy="22837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Blank">
  <p:cSld name="TITLE_AND_BODY_1_1_1_1_1_1_1_1_2">
    <p:spTree>
      <p:nvGrpSpPr>
        <p:cNvPr id="138" name="Shape 138"/>
        <p:cNvGrpSpPr/>
        <p:nvPr/>
      </p:nvGrpSpPr>
      <p:grpSpPr>
        <a:xfrm>
          <a:off x="0" y="0"/>
          <a:ext cx="0" cy="0"/>
          <a:chOff x="0" y="0"/>
          <a:chExt cx="0" cy="0"/>
        </a:xfrm>
      </p:grpSpPr>
      <p:pic>
        <p:nvPicPr>
          <p:cNvPr id="139" name="Google Shape;139;p35"/>
          <p:cNvPicPr preferRelativeResize="0"/>
          <p:nvPr/>
        </p:nvPicPr>
        <p:blipFill>
          <a:blip r:embed="rId2">
            <a:alphaModFix/>
          </a:blip>
          <a:stretch>
            <a:fillRect/>
          </a:stretch>
        </p:blipFill>
        <p:spPr>
          <a:xfrm>
            <a:off x="0" y="27"/>
            <a:ext cx="9144000" cy="5143465"/>
          </a:xfrm>
          <a:prstGeom prst="rect">
            <a:avLst/>
          </a:prstGeom>
          <a:noFill/>
          <a:ln>
            <a:noFill/>
          </a:ln>
        </p:spPr>
      </p:pic>
      <p:pic>
        <p:nvPicPr>
          <p:cNvPr id="140" name="Google Shape;140;p35"/>
          <p:cNvPicPr preferRelativeResize="0"/>
          <p:nvPr/>
        </p:nvPicPr>
        <p:blipFill>
          <a:blip r:embed="rId3">
            <a:alphaModFix/>
          </a:blip>
          <a:stretch>
            <a:fillRect/>
          </a:stretch>
        </p:blipFill>
        <p:spPr>
          <a:xfrm>
            <a:off x="228600" y="4686525"/>
            <a:ext cx="210625" cy="22837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lank">
  <p:cSld name="TITLE_AND_BODY_1_1_1_1_1_1_1_1_1_1">
    <p:spTree>
      <p:nvGrpSpPr>
        <p:cNvPr id="141" name="Shape 141"/>
        <p:cNvGrpSpPr/>
        <p:nvPr/>
      </p:nvGrpSpPr>
      <p:grpSpPr>
        <a:xfrm>
          <a:off x="0" y="0"/>
          <a:ext cx="0" cy="0"/>
          <a:chOff x="0" y="0"/>
          <a:chExt cx="0" cy="0"/>
        </a:xfrm>
      </p:grpSpPr>
      <p:pic>
        <p:nvPicPr>
          <p:cNvPr id="142" name="Google Shape;142;p36"/>
          <p:cNvPicPr preferRelativeResize="0"/>
          <p:nvPr/>
        </p:nvPicPr>
        <p:blipFill>
          <a:blip r:embed="rId2">
            <a:alphaModFix/>
          </a:blip>
          <a:stretch>
            <a:fillRect/>
          </a:stretch>
        </p:blipFill>
        <p:spPr>
          <a:xfrm>
            <a:off x="0" y="25"/>
            <a:ext cx="9144000" cy="5143484"/>
          </a:xfrm>
          <a:prstGeom prst="rect">
            <a:avLst/>
          </a:prstGeom>
          <a:noFill/>
          <a:ln>
            <a:noFill/>
          </a:ln>
        </p:spPr>
      </p:pic>
      <p:pic>
        <p:nvPicPr>
          <p:cNvPr id="143" name="Google Shape;143;p36"/>
          <p:cNvPicPr preferRelativeResize="0"/>
          <p:nvPr/>
        </p:nvPicPr>
        <p:blipFill>
          <a:blip r:embed="rId3">
            <a:alphaModFix/>
          </a:blip>
          <a:stretch>
            <a:fillRect/>
          </a:stretch>
        </p:blipFill>
        <p:spPr>
          <a:xfrm>
            <a:off x="228600" y="4686525"/>
            <a:ext cx="210625" cy="22837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2.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27.png"/><Relationship Id="rId5" Type="http://schemas.openxmlformats.org/officeDocument/2006/relationships/image" Target="../media/image25.png"/><Relationship Id="rId6"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55.gif"/><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7.png"/><Relationship Id="rId4" Type="http://schemas.openxmlformats.org/officeDocument/2006/relationships/image" Target="../media/image33.png"/><Relationship Id="rId5"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1.xml"/><Relationship Id="rId3"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35.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51.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9.xml"/><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50.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45.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24.pn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44.png"/><Relationship Id="rId4" Type="http://schemas.openxmlformats.org/officeDocument/2006/relationships/image" Target="../media/image53.png"/><Relationship Id="rId5"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48.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8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6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3.xml"/><Relationship Id="rId3" Type="http://schemas.openxmlformats.org/officeDocument/2006/relationships/image" Target="../media/image77.png"/><Relationship Id="rId4" Type="http://schemas.openxmlformats.org/officeDocument/2006/relationships/image" Target="../media/image10.png"/><Relationship Id="rId5" Type="http://schemas.openxmlformats.org/officeDocument/2006/relationships/image" Target="../media/image7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6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67.png"/><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7.xml"/><Relationship Id="rId3" Type="http://schemas.openxmlformats.org/officeDocument/2006/relationships/image" Target="../media/image6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64.png"/><Relationship Id="rId4" Type="http://schemas.openxmlformats.org/officeDocument/2006/relationships/image" Target="../media/image69.png"/><Relationship Id="rId5" Type="http://schemas.openxmlformats.org/officeDocument/2006/relationships/image" Target="../media/image81.png"/><Relationship Id="rId6" Type="http://schemas.openxmlformats.org/officeDocument/2006/relationships/image" Target="../media/image7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7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6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81.png"/><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9.png"/><Relationship Id="rId6" Type="http://schemas.openxmlformats.org/officeDocument/2006/relationships/image" Target="../media/image7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7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19.png"/><Relationship Id="rId6"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19.png"/><Relationship Id="rId6"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7"/>
          <p:cNvSpPr txBox="1"/>
          <p:nvPr>
            <p:ph type="title"/>
          </p:nvPr>
        </p:nvSpPr>
        <p:spPr>
          <a:xfrm>
            <a:off x="539800" y="1358775"/>
            <a:ext cx="7745100" cy="1247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augurs</a:t>
            </a:r>
            <a:endParaRPr/>
          </a:p>
        </p:txBody>
      </p:sp>
      <p:sp>
        <p:nvSpPr>
          <p:cNvPr id="149" name="Google Shape;149;p37"/>
          <p:cNvSpPr txBox="1"/>
          <p:nvPr>
            <p:ph idx="1" type="subTitle"/>
          </p:nvPr>
        </p:nvSpPr>
        <p:spPr>
          <a:xfrm>
            <a:off x="539800" y="3093865"/>
            <a:ext cx="3234600" cy="500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800">
                <a:solidFill>
                  <a:srgbClr val="EEEEEE"/>
                </a:solidFill>
              </a:rPr>
              <a:t>https://demo.augu.rs</a:t>
            </a:r>
            <a:endParaRPr sz="1800">
              <a:solidFill>
                <a:srgbClr val="EEEEEE"/>
              </a:solidFill>
            </a:endParaRPr>
          </a:p>
        </p:txBody>
      </p:sp>
      <p:sp>
        <p:nvSpPr>
          <p:cNvPr id="150" name="Google Shape;150;p37"/>
          <p:cNvSpPr txBox="1"/>
          <p:nvPr>
            <p:ph idx="2" type="subTitle"/>
          </p:nvPr>
        </p:nvSpPr>
        <p:spPr>
          <a:xfrm>
            <a:off x="550775" y="3506975"/>
            <a:ext cx="3303300" cy="341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1 February 2025</a:t>
            </a:r>
            <a:endParaRPr/>
          </a:p>
        </p:txBody>
      </p:sp>
      <p:sp>
        <p:nvSpPr>
          <p:cNvPr id="151" name="Google Shape;151;p37"/>
          <p:cNvSpPr txBox="1"/>
          <p:nvPr>
            <p:ph idx="1" type="subTitle"/>
          </p:nvPr>
        </p:nvSpPr>
        <p:spPr>
          <a:xfrm>
            <a:off x="539800" y="2598875"/>
            <a:ext cx="7227300" cy="528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 Time Series Toolkit for Rust</a:t>
            </a:r>
            <a:endParaRPr/>
          </a:p>
        </p:txBody>
      </p:sp>
      <p:pic>
        <p:nvPicPr>
          <p:cNvPr id="152" name="Google Shape;152;p37"/>
          <p:cNvPicPr preferRelativeResize="0"/>
          <p:nvPr/>
        </p:nvPicPr>
        <p:blipFill>
          <a:blip r:embed="rId3">
            <a:alphaModFix/>
          </a:blip>
          <a:stretch>
            <a:fillRect/>
          </a:stretch>
        </p:blipFill>
        <p:spPr>
          <a:xfrm>
            <a:off x="6299275" y="1970375"/>
            <a:ext cx="1711225" cy="1711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46"/>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Forecasting</a:t>
            </a:r>
            <a:endParaRPr/>
          </a:p>
        </p:txBody>
      </p:sp>
      <p:sp>
        <p:nvSpPr>
          <p:cNvPr id="230" name="Google Shape;230;p46"/>
          <p:cNvSpPr txBox="1"/>
          <p:nvPr>
            <p:ph idx="1" type="body"/>
          </p:nvPr>
        </p:nvSpPr>
        <p:spPr>
          <a:xfrm>
            <a:off x="311700" y="923875"/>
            <a:ext cx="426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Predict future values, optionally with prediction intervals.</a:t>
            </a:r>
            <a:endParaRPr/>
          </a:p>
          <a:p>
            <a:pPr indent="0" lvl="0" marL="0" rtl="0" algn="l">
              <a:spcBef>
                <a:spcPts val="1200"/>
              </a:spcBef>
              <a:spcAft>
                <a:spcPts val="0"/>
              </a:spcAft>
              <a:buNone/>
            </a:pPr>
            <a:r>
              <a:rPr lang="en"/>
              <a:t>Examples:</a:t>
            </a:r>
            <a:endParaRPr/>
          </a:p>
          <a:p>
            <a:pPr indent="-330200" lvl="0" marL="457200" rtl="0" algn="l">
              <a:spcBef>
                <a:spcPts val="1200"/>
              </a:spcBef>
              <a:spcAft>
                <a:spcPts val="0"/>
              </a:spcAft>
              <a:buSzPts val="1600"/>
              <a:buChar char="●"/>
            </a:pPr>
            <a:r>
              <a:rPr lang="en"/>
              <a:t>forecasting sales or expenses</a:t>
            </a:r>
            <a:endParaRPr/>
          </a:p>
          <a:p>
            <a:pPr indent="-330200" lvl="0" marL="457200" rtl="0" algn="l">
              <a:spcBef>
                <a:spcPts val="0"/>
              </a:spcBef>
              <a:spcAft>
                <a:spcPts val="0"/>
              </a:spcAft>
              <a:buSzPts val="1600"/>
              <a:buChar char="●"/>
            </a:pPr>
            <a:r>
              <a:rPr lang="en"/>
              <a:t>predicting capacity of servers to trigger auto-scaling</a:t>
            </a:r>
            <a:endParaRPr/>
          </a:p>
          <a:p>
            <a:pPr indent="-330200" lvl="0" marL="457200" rtl="0" algn="l">
              <a:spcBef>
                <a:spcPts val="0"/>
              </a:spcBef>
              <a:spcAft>
                <a:spcPts val="0"/>
              </a:spcAft>
              <a:buSzPts val="1600"/>
              <a:buChar char="●"/>
            </a:pPr>
            <a:r>
              <a:rPr lang="en"/>
              <a:t>alerting when requests per second drops below expected lower bound</a:t>
            </a:r>
            <a:endParaRPr/>
          </a:p>
        </p:txBody>
      </p:sp>
      <p:pic>
        <p:nvPicPr>
          <p:cNvPr id="231" name="Google Shape;231;p46"/>
          <p:cNvPicPr preferRelativeResize="0"/>
          <p:nvPr/>
        </p:nvPicPr>
        <p:blipFill>
          <a:blip r:embed="rId3">
            <a:alphaModFix/>
          </a:blip>
          <a:stretch>
            <a:fillRect/>
          </a:stretch>
        </p:blipFill>
        <p:spPr>
          <a:xfrm>
            <a:off x="4724400" y="680225"/>
            <a:ext cx="4169527" cy="4049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47"/>
          <p:cNvSpPr/>
          <p:nvPr/>
        </p:nvSpPr>
        <p:spPr>
          <a:xfrm>
            <a:off x="851800" y="1175400"/>
            <a:ext cx="2183100" cy="2183100"/>
          </a:xfrm>
          <a:prstGeom prst="ellipse">
            <a:avLst/>
          </a:prstGeom>
          <a:solidFill>
            <a:srgbClr val="2E2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47"/>
          <p:cNvSpPr txBox="1"/>
          <p:nvPr/>
        </p:nvSpPr>
        <p:spPr>
          <a:xfrm>
            <a:off x="851846" y="1355139"/>
            <a:ext cx="2183100" cy="18207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2000">
                <a:solidFill>
                  <a:srgbClr val="FFFFFF"/>
                </a:solidFill>
                <a:latin typeface="Inter"/>
                <a:ea typeface="Inter"/>
                <a:cs typeface="Inter"/>
                <a:sym typeface="Inter"/>
              </a:rPr>
              <a:t>Exponential Smoothing</a:t>
            </a:r>
            <a:endParaRPr sz="2000">
              <a:solidFill>
                <a:srgbClr val="FFFFFF"/>
              </a:solidFill>
              <a:latin typeface="Inter"/>
              <a:ea typeface="Inter"/>
              <a:cs typeface="Inter"/>
              <a:sym typeface="Inter"/>
            </a:endParaRPr>
          </a:p>
          <a:p>
            <a:pPr indent="0" lvl="0" marL="0" rtl="0" algn="ctr">
              <a:spcBef>
                <a:spcPts val="0"/>
              </a:spcBef>
              <a:spcAft>
                <a:spcPts val="0"/>
              </a:spcAft>
              <a:buNone/>
            </a:pPr>
            <a:r>
              <a:rPr lang="en" sz="2000">
                <a:solidFill>
                  <a:srgbClr val="FFFFFF"/>
                </a:solidFill>
                <a:latin typeface="Inter"/>
                <a:ea typeface="Inter"/>
                <a:cs typeface="Inter"/>
                <a:sym typeface="Inter"/>
              </a:rPr>
              <a:t>(ETS)</a:t>
            </a:r>
            <a:endParaRPr sz="2000">
              <a:solidFill>
                <a:srgbClr val="FFFFFF"/>
              </a:solidFill>
              <a:latin typeface="Inter"/>
              <a:ea typeface="Inter"/>
              <a:cs typeface="Inter"/>
              <a:sym typeface="Inter"/>
            </a:endParaRPr>
          </a:p>
        </p:txBody>
      </p:sp>
      <p:sp>
        <p:nvSpPr>
          <p:cNvPr id="238" name="Google Shape;238;p47"/>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solidFill>
                  <a:schemeClr val="dk1"/>
                </a:solidFill>
              </a:rPr>
              <a:t>Forecasting algorithm comparison</a:t>
            </a:r>
            <a:endParaRPr>
              <a:solidFill>
                <a:schemeClr val="dk1"/>
              </a:solidFill>
            </a:endParaRPr>
          </a:p>
          <a:p>
            <a:pPr indent="0" lvl="0" marL="0" rtl="0" algn="l">
              <a:spcBef>
                <a:spcPts val="0"/>
              </a:spcBef>
              <a:spcAft>
                <a:spcPts val="0"/>
              </a:spcAft>
              <a:buClr>
                <a:schemeClr val="dk1"/>
              </a:buClr>
              <a:buSzPct val="39285"/>
              <a:buFont typeface="Arial"/>
              <a:buNone/>
            </a:pPr>
            <a:r>
              <a:t/>
            </a:r>
            <a:endParaRPr>
              <a:solidFill>
                <a:schemeClr val="dk1"/>
              </a:solidFill>
            </a:endParaRPr>
          </a:p>
        </p:txBody>
      </p:sp>
      <p:sp>
        <p:nvSpPr>
          <p:cNvPr id="239" name="Google Shape;239;p47"/>
          <p:cNvSpPr/>
          <p:nvPr/>
        </p:nvSpPr>
        <p:spPr>
          <a:xfrm>
            <a:off x="3415950" y="1175400"/>
            <a:ext cx="2183100" cy="2183100"/>
          </a:xfrm>
          <a:prstGeom prst="ellipse">
            <a:avLst/>
          </a:prstGeom>
          <a:solidFill>
            <a:srgbClr val="2E2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47"/>
          <p:cNvSpPr txBox="1"/>
          <p:nvPr/>
        </p:nvSpPr>
        <p:spPr>
          <a:xfrm>
            <a:off x="3415996" y="1355139"/>
            <a:ext cx="2183100" cy="18207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1600">
                <a:solidFill>
                  <a:srgbClr val="EFEFEF"/>
                </a:solidFill>
              </a:rPr>
              <a:t>Multiple </a:t>
            </a:r>
            <a:r>
              <a:rPr lang="en" sz="1600">
                <a:solidFill>
                  <a:srgbClr val="EFEFEF"/>
                </a:solidFill>
              </a:rPr>
              <a:t>Seasonal-Trend decomposition using LOESS</a:t>
            </a:r>
            <a:endParaRPr sz="1600">
              <a:solidFill>
                <a:srgbClr val="EFEFEF"/>
              </a:solidFill>
            </a:endParaRPr>
          </a:p>
          <a:p>
            <a:pPr indent="0" lvl="0" marL="0" rtl="0" algn="ctr">
              <a:spcBef>
                <a:spcPts val="0"/>
              </a:spcBef>
              <a:spcAft>
                <a:spcPts val="0"/>
              </a:spcAft>
              <a:buNone/>
            </a:pPr>
            <a:r>
              <a:rPr lang="en" sz="1600">
                <a:solidFill>
                  <a:srgbClr val="EFEFEF"/>
                </a:solidFill>
              </a:rPr>
              <a:t>(MSTL)</a:t>
            </a:r>
            <a:endParaRPr sz="2000">
              <a:solidFill>
                <a:srgbClr val="FFFFFF"/>
              </a:solidFill>
              <a:latin typeface="Inter"/>
              <a:ea typeface="Inter"/>
              <a:cs typeface="Inter"/>
              <a:sym typeface="Inter"/>
            </a:endParaRPr>
          </a:p>
        </p:txBody>
      </p:sp>
      <p:sp>
        <p:nvSpPr>
          <p:cNvPr id="241" name="Google Shape;241;p47"/>
          <p:cNvSpPr/>
          <p:nvPr/>
        </p:nvSpPr>
        <p:spPr>
          <a:xfrm>
            <a:off x="5980100" y="1175400"/>
            <a:ext cx="2183100" cy="2183100"/>
          </a:xfrm>
          <a:prstGeom prst="ellipse">
            <a:avLst/>
          </a:prstGeom>
          <a:solidFill>
            <a:srgbClr val="2E2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47"/>
          <p:cNvSpPr txBox="1"/>
          <p:nvPr/>
        </p:nvSpPr>
        <p:spPr>
          <a:xfrm>
            <a:off x="5980146" y="1355139"/>
            <a:ext cx="2183100" cy="18207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2000">
                <a:solidFill>
                  <a:srgbClr val="FFFFFF"/>
                </a:solidFill>
                <a:latin typeface="Inter"/>
                <a:ea typeface="Inter"/>
                <a:cs typeface="Inter"/>
                <a:sym typeface="Inter"/>
              </a:rPr>
              <a:t>Prophet</a:t>
            </a:r>
            <a:endParaRPr sz="2000">
              <a:solidFill>
                <a:srgbClr val="FFFFFF"/>
              </a:solidFill>
              <a:latin typeface="Inter"/>
              <a:ea typeface="Inter"/>
              <a:cs typeface="Inter"/>
              <a:sym typeface="Inter"/>
            </a:endParaRPr>
          </a:p>
        </p:txBody>
      </p:sp>
      <p:grpSp>
        <p:nvGrpSpPr>
          <p:cNvPr id="243" name="Google Shape;243;p47"/>
          <p:cNvGrpSpPr/>
          <p:nvPr/>
        </p:nvGrpSpPr>
        <p:grpSpPr>
          <a:xfrm>
            <a:off x="5933947" y="3436925"/>
            <a:ext cx="2275415" cy="1639500"/>
            <a:chOff x="5933947" y="3436925"/>
            <a:chExt cx="2275415" cy="1639500"/>
          </a:xfrm>
        </p:grpSpPr>
        <p:pic>
          <p:nvPicPr>
            <p:cNvPr id="244" name="Google Shape;244;p47"/>
            <p:cNvPicPr preferRelativeResize="0"/>
            <p:nvPr/>
          </p:nvPicPr>
          <p:blipFill>
            <a:blip r:embed="rId3">
              <a:alphaModFix/>
            </a:blip>
            <a:stretch>
              <a:fillRect/>
            </a:stretch>
          </p:blipFill>
          <p:spPr>
            <a:xfrm>
              <a:off x="5933958" y="4616434"/>
              <a:ext cx="151000" cy="151000"/>
            </a:xfrm>
            <a:prstGeom prst="rect">
              <a:avLst/>
            </a:prstGeom>
            <a:noFill/>
            <a:ln>
              <a:noFill/>
            </a:ln>
          </p:spPr>
        </p:pic>
        <p:grpSp>
          <p:nvGrpSpPr>
            <p:cNvPr id="245" name="Google Shape;245;p47"/>
            <p:cNvGrpSpPr/>
            <p:nvPr/>
          </p:nvGrpSpPr>
          <p:grpSpPr>
            <a:xfrm>
              <a:off x="5933947" y="3436925"/>
              <a:ext cx="2275415" cy="1639500"/>
              <a:chOff x="732710" y="3436925"/>
              <a:chExt cx="2275415" cy="1639500"/>
            </a:xfrm>
          </p:grpSpPr>
          <p:sp>
            <p:nvSpPr>
              <p:cNvPr id="246" name="Google Shape;246;p47"/>
              <p:cNvSpPr txBox="1"/>
              <p:nvPr/>
            </p:nvSpPr>
            <p:spPr>
              <a:xfrm>
                <a:off x="937525" y="3436925"/>
                <a:ext cx="2070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accent2"/>
                    </a:solidFill>
                    <a:latin typeface="Inter"/>
                    <a:ea typeface="Inter"/>
                    <a:cs typeface="Inter"/>
                    <a:sym typeface="Inter"/>
                  </a:rPr>
                  <a:t>More sophisticated</a:t>
                </a:r>
                <a:endParaRPr sz="1200">
                  <a:solidFill>
                    <a:schemeClr val="accent2"/>
                  </a:solidFill>
                  <a:latin typeface="Inter"/>
                  <a:ea typeface="Inter"/>
                  <a:cs typeface="Inter"/>
                  <a:sym typeface="Inter"/>
                </a:endParaRPr>
              </a:p>
            </p:txBody>
          </p:sp>
          <p:pic>
            <p:nvPicPr>
              <p:cNvPr id="247" name="Google Shape;247;p47"/>
              <p:cNvPicPr preferRelativeResize="0"/>
              <p:nvPr/>
            </p:nvPicPr>
            <p:blipFill>
              <a:blip r:embed="rId4">
                <a:alphaModFix/>
              </a:blip>
              <a:stretch>
                <a:fillRect/>
              </a:stretch>
            </p:blipFill>
            <p:spPr>
              <a:xfrm>
                <a:off x="732710" y="3544433"/>
                <a:ext cx="150521" cy="151000"/>
              </a:xfrm>
              <a:prstGeom prst="rect">
                <a:avLst/>
              </a:prstGeom>
              <a:noFill/>
              <a:ln>
                <a:noFill/>
              </a:ln>
            </p:spPr>
          </p:pic>
          <p:sp>
            <p:nvSpPr>
              <p:cNvPr id="248" name="Google Shape;248;p47"/>
              <p:cNvSpPr txBox="1"/>
              <p:nvPr/>
            </p:nvSpPr>
            <p:spPr>
              <a:xfrm>
                <a:off x="937525" y="3970325"/>
                <a:ext cx="2070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accent2"/>
                    </a:solidFill>
                    <a:latin typeface="Inter"/>
                    <a:ea typeface="Inter"/>
                    <a:cs typeface="Inter"/>
                    <a:sym typeface="Inter"/>
                  </a:rPr>
                  <a:t>Can model more complex scenarios</a:t>
                </a:r>
                <a:endParaRPr sz="1200">
                  <a:solidFill>
                    <a:schemeClr val="accent2"/>
                  </a:solidFill>
                  <a:latin typeface="Inter"/>
                  <a:ea typeface="Inter"/>
                  <a:cs typeface="Inter"/>
                  <a:sym typeface="Inter"/>
                </a:endParaRPr>
              </a:p>
            </p:txBody>
          </p:sp>
          <p:pic>
            <p:nvPicPr>
              <p:cNvPr id="249" name="Google Shape;249;p47"/>
              <p:cNvPicPr preferRelativeResize="0"/>
              <p:nvPr/>
            </p:nvPicPr>
            <p:blipFill>
              <a:blip r:embed="rId4">
                <a:alphaModFix/>
              </a:blip>
              <a:stretch>
                <a:fillRect/>
              </a:stretch>
            </p:blipFill>
            <p:spPr>
              <a:xfrm>
                <a:off x="732710" y="4077833"/>
                <a:ext cx="150521" cy="151000"/>
              </a:xfrm>
              <a:prstGeom prst="rect">
                <a:avLst/>
              </a:prstGeom>
              <a:noFill/>
              <a:ln>
                <a:noFill/>
              </a:ln>
            </p:spPr>
          </p:pic>
          <p:sp>
            <p:nvSpPr>
              <p:cNvPr id="250" name="Google Shape;250;p47"/>
              <p:cNvSpPr txBox="1"/>
              <p:nvPr/>
            </p:nvSpPr>
            <p:spPr>
              <a:xfrm>
                <a:off x="937525" y="4503725"/>
                <a:ext cx="2070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accent2"/>
                    </a:solidFill>
                    <a:latin typeface="Inter"/>
                    <a:ea typeface="Inter"/>
                    <a:cs typeface="Inter"/>
                    <a:sym typeface="Inter"/>
                  </a:rPr>
                  <a:t>Slower</a:t>
                </a:r>
                <a:endParaRPr sz="1200">
                  <a:solidFill>
                    <a:schemeClr val="accent2"/>
                  </a:solidFill>
                  <a:latin typeface="Inter"/>
                  <a:ea typeface="Inter"/>
                  <a:cs typeface="Inter"/>
                  <a:sym typeface="Inter"/>
                </a:endParaRPr>
              </a:p>
            </p:txBody>
          </p:sp>
        </p:grpSp>
      </p:grpSp>
      <p:grpSp>
        <p:nvGrpSpPr>
          <p:cNvPr id="251" name="Google Shape;251;p47"/>
          <p:cNvGrpSpPr/>
          <p:nvPr/>
        </p:nvGrpSpPr>
        <p:grpSpPr>
          <a:xfrm>
            <a:off x="732708" y="3436925"/>
            <a:ext cx="2275417" cy="1639500"/>
            <a:chOff x="732708" y="3436925"/>
            <a:chExt cx="2275417" cy="1639500"/>
          </a:xfrm>
        </p:grpSpPr>
        <p:grpSp>
          <p:nvGrpSpPr>
            <p:cNvPr id="252" name="Google Shape;252;p47"/>
            <p:cNvGrpSpPr/>
            <p:nvPr/>
          </p:nvGrpSpPr>
          <p:grpSpPr>
            <a:xfrm>
              <a:off x="732710" y="3436925"/>
              <a:ext cx="2275415" cy="1639500"/>
              <a:chOff x="732710" y="3436925"/>
              <a:chExt cx="2275415" cy="1639500"/>
            </a:xfrm>
          </p:grpSpPr>
          <p:sp>
            <p:nvSpPr>
              <p:cNvPr id="253" name="Google Shape;253;p47"/>
              <p:cNvSpPr txBox="1"/>
              <p:nvPr/>
            </p:nvSpPr>
            <p:spPr>
              <a:xfrm>
                <a:off x="937525" y="3436925"/>
                <a:ext cx="2070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accent2"/>
                    </a:solidFill>
                    <a:latin typeface="Inter"/>
                    <a:ea typeface="Inter"/>
                    <a:cs typeface="Inter"/>
                    <a:sym typeface="Inter"/>
                  </a:rPr>
                  <a:t>Well understood algorithm</a:t>
                </a:r>
                <a:endParaRPr sz="1200">
                  <a:solidFill>
                    <a:schemeClr val="accent2"/>
                  </a:solidFill>
                  <a:latin typeface="Inter"/>
                  <a:ea typeface="Inter"/>
                  <a:cs typeface="Inter"/>
                  <a:sym typeface="Inter"/>
                </a:endParaRPr>
              </a:p>
            </p:txBody>
          </p:sp>
          <p:pic>
            <p:nvPicPr>
              <p:cNvPr id="254" name="Google Shape;254;p47"/>
              <p:cNvPicPr preferRelativeResize="0"/>
              <p:nvPr/>
            </p:nvPicPr>
            <p:blipFill>
              <a:blip r:embed="rId4">
                <a:alphaModFix/>
              </a:blip>
              <a:stretch>
                <a:fillRect/>
              </a:stretch>
            </p:blipFill>
            <p:spPr>
              <a:xfrm>
                <a:off x="732710" y="3544433"/>
                <a:ext cx="150521" cy="151000"/>
              </a:xfrm>
              <a:prstGeom prst="rect">
                <a:avLst/>
              </a:prstGeom>
              <a:noFill/>
              <a:ln>
                <a:noFill/>
              </a:ln>
            </p:spPr>
          </p:pic>
          <p:sp>
            <p:nvSpPr>
              <p:cNvPr id="255" name="Google Shape;255;p47"/>
              <p:cNvSpPr txBox="1"/>
              <p:nvPr/>
            </p:nvSpPr>
            <p:spPr>
              <a:xfrm>
                <a:off x="937525" y="3970325"/>
                <a:ext cx="2070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accent2"/>
                    </a:solidFill>
                    <a:latin typeface="Inter"/>
                    <a:ea typeface="Inter"/>
                    <a:cs typeface="Inter"/>
                    <a:sym typeface="Inter"/>
                  </a:rPr>
                  <a:t>Only s</a:t>
                </a:r>
                <a:r>
                  <a:rPr lang="en" sz="1200">
                    <a:solidFill>
                      <a:schemeClr val="accent2"/>
                    </a:solidFill>
                    <a:latin typeface="Inter"/>
                    <a:ea typeface="Inter"/>
                    <a:cs typeface="Inter"/>
                    <a:sym typeface="Inter"/>
                  </a:rPr>
                  <a:t>upports one seasonality</a:t>
                </a:r>
                <a:endParaRPr sz="1200">
                  <a:solidFill>
                    <a:schemeClr val="accent2"/>
                  </a:solidFill>
                  <a:latin typeface="Inter"/>
                  <a:ea typeface="Inter"/>
                  <a:cs typeface="Inter"/>
                  <a:sym typeface="Inter"/>
                </a:endParaRPr>
              </a:p>
            </p:txBody>
          </p:sp>
          <p:sp>
            <p:nvSpPr>
              <p:cNvPr id="256" name="Google Shape;256;p47"/>
              <p:cNvSpPr txBox="1"/>
              <p:nvPr/>
            </p:nvSpPr>
            <p:spPr>
              <a:xfrm>
                <a:off x="937525" y="4503725"/>
                <a:ext cx="2070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accent2"/>
                    </a:solidFill>
                    <a:latin typeface="Inter"/>
                    <a:ea typeface="Inter"/>
                    <a:cs typeface="Inter"/>
                    <a:sym typeface="Inter"/>
                  </a:rPr>
                  <a:t>Fast!</a:t>
                </a:r>
                <a:endParaRPr sz="1200">
                  <a:solidFill>
                    <a:schemeClr val="accent2"/>
                  </a:solidFill>
                  <a:latin typeface="Inter"/>
                  <a:ea typeface="Inter"/>
                  <a:cs typeface="Inter"/>
                  <a:sym typeface="Inter"/>
                </a:endParaRPr>
              </a:p>
            </p:txBody>
          </p:sp>
          <p:pic>
            <p:nvPicPr>
              <p:cNvPr id="257" name="Google Shape;257;p47"/>
              <p:cNvPicPr preferRelativeResize="0"/>
              <p:nvPr/>
            </p:nvPicPr>
            <p:blipFill>
              <a:blip r:embed="rId4">
                <a:alphaModFix/>
              </a:blip>
              <a:stretch>
                <a:fillRect/>
              </a:stretch>
            </p:blipFill>
            <p:spPr>
              <a:xfrm>
                <a:off x="732710" y="4611233"/>
                <a:ext cx="150521" cy="151000"/>
              </a:xfrm>
              <a:prstGeom prst="rect">
                <a:avLst/>
              </a:prstGeom>
              <a:noFill/>
              <a:ln>
                <a:noFill/>
              </a:ln>
            </p:spPr>
          </p:pic>
        </p:grpSp>
        <p:pic>
          <p:nvPicPr>
            <p:cNvPr id="258" name="Google Shape;258;p47"/>
            <p:cNvPicPr preferRelativeResize="0"/>
            <p:nvPr/>
          </p:nvPicPr>
          <p:blipFill>
            <a:blip r:embed="rId3">
              <a:alphaModFix/>
            </a:blip>
            <a:stretch>
              <a:fillRect/>
            </a:stretch>
          </p:blipFill>
          <p:spPr>
            <a:xfrm>
              <a:off x="732708" y="4083034"/>
              <a:ext cx="151000" cy="151000"/>
            </a:xfrm>
            <a:prstGeom prst="rect">
              <a:avLst/>
            </a:prstGeom>
            <a:noFill/>
            <a:ln>
              <a:noFill/>
            </a:ln>
          </p:spPr>
        </p:pic>
      </p:grpSp>
      <p:grpSp>
        <p:nvGrpSpPr>
          <p:cNvPr id="259" name="Google Shape;259;p47"/>
          <p:cNvGrpSpPr/>
          <p:nvPr/>
        </p:nvGrpSpPr>
        <p:grpSpPr>
          <a:xfrm>
            <a:off x="3446038" y="3436925"/>
            <a:ext cx="2275424" cy="1639500"/>
            <a:chOff x="3369838" y="3436925"/>
            <a:chExt cx="2275424" cy="1639500"/>
          </a:xfrm>
        </p:grpSpPr>
        <p:grpSp>
          <p:nvGrpSpPr>
            <p:cNvPr id="260" name="Google Shape;260;p47"/>
            <p:cNvGrpSpPr/>
            <p:nvPr/>
          </p:nvGrpSpPr>
          <p:grpSpPr>
            <a:xfrm>
              <a:off x="3369847" y="3436925"/>
              <a:ext cx="2275415" cy="1639500"/>
              <a:chOff x="732710" y="3436925"/>
              <a:chExt cx="2275415" cy="1639500"/>
            </a:xfrm>
          </p:grpSpPr>
          <p:sp>
            <p:nvSpPr>
              <p:cNvPr id="261" name="Google Shape;261;p47"/>
              <p:cNvSpPr txBox="1"/>
              <p:nvPr/>
            </p:nvSpPr>
            <p:spPr>
              <a:xfrm>
                <a:off x="937525" y="3436925"/>
                <a:ext cx="2070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accent2"/>
                    </a:solidFill>
                    <a:latin typeface="Inter"/>
                    <a:ea typeface="Inter"/>
                    <a:cs typeface="Inter"/>
                    <a:sym typeface="Inter"/>
                  </a:rPr>
                  <a:t>Relatively new</a:t>
                </a:r>
                <a:endParaRPr sz="1200">
                  <a:solidFill>
                    <a:schemeClr val="accent2"/>
                  </a:solidFill>
                  <a:latin typeface="Inter"/>
                  <a:ea typeface="Inter"/>
                  <a:cs typeface="Inter"/>
                  <a:sym typeface="Inter"/>
                </a:endParaRPr>
              </a:p>
            </p:txBody>
          </p:sp>
          <p:sp>
            <p:nvSpPr>
              <p:cNvPr id="262" name="Google Shape;262;p47"/>
              <p:cNvSpPr txBox="1"/>
              <p:nvPr/>
            </p:nvSpPr>
            <p:spPr>
              <a:xfrm>
                <a:off x="937525" y="3970325"/>
                <a:ext cx="2070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accent2"/>
                    </a:solidFill>
                    <a:latin typeface="Inter"/>
                    <a:ea typeface="Inter"/>
                    <a:cs typeface="Inter"/>
                    <a:sym typeface="Inter"/>
                  </a:rPr>
                  <a:t>Supports multiple seasonalities</a:t>
                </a:r>
                <a:endParaRPr sz="1200">
                  <a:solidFill>
                    <a:schemeClr val="accent2"/>
                  </a:solidFill>
                  <a:latin typeface="Inter"/>
                  <a:ea typeface="Inter"/>
                  <a:cs typeface="Inter"/>
                  <a:sym typeface="Inter"/>
                </a:endParaRPr>
              </a:p>
            </p:txBody>
          </p:sp>
          <p:pic>
            <p:nvPicPr>
              <p:cNvPr id="263" name="Google Shape;263;p47"/>
              <p:cNvPicPr preferRelativeResize="0"/>
              <p:nvPr/>
            </p:nvPicPr>
            <p:blipFill>
              <a:blip r:embed="rId4">
                <a:alphaModFix/>
              </a:blip>
              <a:stretch>
                <a:fillRect/>
              </a:stretch>
            </p:blipFill>
            <p:spPr>
              <a:xfrm>
                <a:off x="732710" y="4077833"/>
                <a:ext cx="150521" cy="151000"/>
              </a:xfrm>
              <a:prstGeom prst="rect">
                <a:avLst/>
              </a:prstGeom>
              <a:noFill/>
              <a:ln>
                <a:noFill/>
              </a:ln>
            </p:spPr>
          </p:pic>
          <p:sp>
            <p:nvSpPr>
              <p:cNvPr id="264" name="Google Shape;264;p47"/>
              <p:cNvSpPr txBox="1"/>
              <p:nvPr/>
            </p:nvSpPr>
            <p:spPr>
              <a:xfrm>
                <a:off x="937525" y="4503725"/>
                <a:ext cx="2070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accent2"/>
                    </a:solidFill>
                    <a:latin typeface="Inter"/>
                    <a:ea typeface="Inter"/>
                    <a:cs typeface="Inter"/>
                    <a:sym typeface="Inter"/>
                  </a:rPr>
                  <a:t>Still pretty fast</a:t>
                </a:r>
                <a:endParaRPr sz="1200">
                  <a:solidFill>
                    <a:schemeClr val="accent2"/>
                  </a:solidFill>
                  <a:latin typeface="Inter"/>
                  <a:ea typeface="Inter"/>
                  <a:cs typeface="Inter"/>
                  <a:sym typeface="Inter"/>
                </a:endParaRPr>
              </a:p>
            </p:txBody>
          </p:sp>
          <p:pic>
            <p:nvPicPr>
              <p:cNvPr id="265" name="Google Shape;265;p47"/>
              <p:cNvPicPr preferRelativeResize="0"/>
              <p:nvPr/>
            </p:nvPicPr>
            <p:blipFill>
              <a:blip r:embed="rId4">
                <a:alphaModFix/>
              </a:blip>
              <a:stretch>
                <a:fillRect/>
              </a:stretch>
            </p:blipFill>
            <p:spPr>
              <a:xfrm>
                <a:off x="732710" y="4611233"/>
                <a:ext cx="150521" cy="151000"/>
              </a:xfrm>
              <a:prstGeom prst="rect">
                <a:avLst/>
              </a:prstGeom>
              <a:noFill/>
              <a:ln>
                <a:noFill/>
              </a:ln>
            </p:spPr>
          </p:pic>
        </p:grpSp>
        <p:grpSp>
          <p:nvGrpSpPr>
            <p:cNvPr id="266" name="Google Shape;266;p47"/>
            <p:cNvGrpSpPr/>
            <p:nvPr/>
          </p:nvGrpSpPr>
          <p:grpSpPr>
            <a:xfrm>
              <a:off x="3369838" y="3551138"/>
              <a:ext cx="141300" cy="141000"/>
              <a:chOff x="3038563" y="3791788"/>
              <a:chExt cx="141300" cy="141000"/>
            </a:xfrm>
          </p:grpSpPr>
          <p:sp>
            <p:nvSpPr>
              <p:cNvPr id="267" name="Google Shape;267;p47"/>
              <p:cNvSpPr/>
              <p:nvPr/>
            </p:nvSpPr>
            <p:spPr>
              <a:xfrm>
                <a:off x="3038563" y="3791788"/>
                <a:ext cx="141300" cy="141000"/>
              </a:xfrm>
              <a:prstGeom prst="ellipse">
                <a:avLst/>
              </a:prstGeom>
              <a:solidFill>
                <a:srgbClr val="000000">
                  <a:alpha val="0"/>
                </a:srgbClr>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8" name="Google Shape;268;p47"/>
              <p:cNvSpPr/>
              <p:nvPr/>
            </p:nvSpPr>
            <p:spPr>
              <a:xfrm>
                <a:off x="3064375" y="3862575"/>
                <a:ext cx="89700" cy="2100"/>
              </a:xfrm>
              <a:prstGeom prst="flowChartAlternateProcess">
                <a:avLst/>
              </a:prstGeom>
              <a:solidFill>
                <a:schemeClr val="accent2"/>
              </a:solidFill>
              <a:ln cap="flat" cmpd="sng" w="9525">
                <a:solidFill>
                  <a:srgbClr val="FCFCF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2" name="Shape 272"/>
        <p:cNvGrpSpPr/>
        <p:nvPr/>
      </p:nvGrpSpPr>
      <p:grpSpPr>
        <a:xfrm>
          <a:off x="0" y="0"/>
          <a:ext cx="0" cy="0"/>
          <a:chOff x="0" y="0"/>
          <a:chExt cx="0" cy="0"/>
        </a:xfrm>
      </p:grpSpPr>
      <p:sp>
        <p:nvSpPr>
          <p:cNvPr id="273" name="Google Shape;273;p48"/>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Forecasting code examples</a:t>
            </a:r>
            <a:endParaRPr/>
          </a:p>
        </p:txBody>
      </p:sp>
      <p:sp>
        <p:nvSpPr>
          <p:cNvPr id="274" name="Google Shape;274;p48"/>
          <p:cNvSpPr txBox="1"/>
          <p:nvPr/>
        </p:nvSpPr>
        <p:spPr>
          <a:xfrm>
            <a:off x="311700" y="867000"/>
            <a:ext cx="3687600" cy="501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100"/>
              <a:buFont typeface="Arial"/>
              <a:buNone/>
            </a:pPr>
            <a:r>
              <a:rPr lang="en" sz="1700">
                <a:solidFill>
                  <a:srgbClr val="FBC55A"/>
                </a:solidFill>
                <a:latin typeface="Inter Medium"/>
                <a:ea typeface="Inter Medium"/>
                <a:cs typeface="Inter Medium"/>
                <a:sym typeface="Inter Medium"/>
              </a:rPr>
              <a:t>MSTL &amp; ETS</a:t>
            </a:r>
            <a:endParaRPr sz="1700">
              <a:solidFill>
                <a:srgbClr val="FBC55A"/>
              </a:solidFill>
              <a:latin typeface="Inter Medium"/>
              <a:ea typeface="Inter Medium"/>
              <a:cs typeface="Inter Medium"/>
              <a:sym typeface="Inter Medium"/>
            </a:endParaRPr>
          </a:p>
        </p:txBody>
      </p:sp>
      <p:cxnSp>
        <p:nvCxnSpPr>
          <p:cNvPr id="275" name="Google Shape;275;p48"/>
          <p:cNvCxnSpPr/>
          <p:nvPr/>
        </p:nvCxnSpPr>
        <p:spPr>
          <a:xfrm>
            <a:off x="4343400" y="837675"/>
            <a:ext cx="0" cy="3922800"/>
          </a:xfrm>
          <a:prstGeom prst="straightConnector1">
            <a:avLst/>
          </a:prstGeom>
          <a:noFill/>
          <a:ln cap="flat" cmpd="sng" w="9525">
            <a:solidFill>
              <a:srgbClr val="666666"/>
            </a:solidFill>
            <a:prstDash val="solid"/>
            <a:round/>
            <a:headEnd len="med" w="med" type="none"/>
            <a:tailEnd len="med" w="med" type="none"/>
          </a:ln>
        </p:spPr>
      </p:cxnSp>
      <p:sp>
        <p:nvSpPr>
          <p:cNvPr id="276" name="Google Shape;276;p48"/>
          <p:cNvSpPr txBox="1"/>
          <p:nvPr/>
        </p:nvSpPr>
        <p:spPr>
          <a:xfrm>
            <a:off x="4992300" y="867000"/>
            <a:ext cx="3687600" cy="501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100"/>
              <a:buFont typeface="Arial"/>
              <a:buNone/>
            </a:pPr>
            <a:r>
              <a:rPr lang="en" sz="1700">
                <a:solidFill>
                  <a:srgbClr val="FB755A"/>
                </a:solidFill>
                <a:latin typeface="Inter Medium"/>
                <a:ea typeface="Inter Medium"/>
                <a:cs typeface="Inter Medium"/>
                <a:sym typeface="Inter Medium"/>
              </a:rPr>
              <a:t>Prophet</a:t>
            </a:r>
            <a:endParaRPr sz="1700">
              <a:solidFill>
                <a:srgbClr val="FB755A"/>
              </a:solidFill>
              <a:latin typeface="Inter Medium"/>
              <a:ea typeface="Inter Medium"/>
              <a:cs typeface="Inter Medium"/>
              <a:sym typeface="Inter Medium"/>
            </a:endParaRPr>
          </a:p>
        </p:txBody>
      </p:sp>
      <p:sp>
        <p:nvSpPr>
          <p:cNvPr id="277" name="Google Shape;277;p48"/>
          <p:cNvSpPr txBox="1"/>
          <p:nvPr/>
        </p:nvSpPr>
        <p:spPr>
          <a:xfrm>
            <a:off x="463150" y="1765175"/>
            <a:ext cx="3321600" cy="65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endParaRPr>
          </a:p>
        </p:txBody>
      </p:sp>
      <p:pic>
        <p:nvPicPr>
          <p:cNvPr id="278" name="Google Shape;278;p48"/>
          <p:cNvPicPr preferRelativeResize="0"/>
          <p:nvPr/>
        </p:nvPicPr>
        <p:blipFill>
          <a:blip r:embed="rId3">
            <a:alphaModFix/>
          </a:blip>
          <a:stretch>
            <a:fillRect/>
          </a:stretch>
        </p:blipFill>
        <p:spPr>
          <a:xfrm>
            <a:off x="463150" y="1590075"/>
            <a:ext cx="3276724" cy="3092674"/>
          </a:xfrm>
          <a:prstGeom prst="rect">
            <a:avLst/>
          </a:prstGeom>
          <a:noFill/>
          <a:ln>
            <a:noFill/>
          </a:ln>
        </p:spPr>
      </p:pic>
      <p:sp>
        <p:nvSpPr>
          <p:cNvPr id="279" name="Google Shape;279;p48"/>
          <p:cNvSpPr/>
          <p:nvPr/>
        </p:nvSpPr>
        <p:spPr>
          <a:xfrm>
            <a:off x="463150" y="2420675"/>
            <a:ext cx="3276600" cy="2262300"/>
          </a:xfrm>
          <a:prstGeom prst="rect">
            <a:avLst/>
          </a:prstGeom>
          <a:gradFill>
            <a:gsLst>
              <a:gs pos="0">
                <a:srgbClr val="1E1E1E"/>
              </a:gs>
              <a:gs pos="100000">
                <a:srgbClr val="1E1E1E">
                  <a:alpha val="80000"/>
                </a:srgbClr>
              </a:gs>
              <a:gs pos="100000">
                <a:srgbClr val="737373"/>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0" name="Google Shape;280;p48"/>
          <p:cNvSpPr/>
          <p:nvPr/>
        </p:nvSpPr>
        <p:spPr>
          <a:xfrm>
            <a:off x="463150" y="2905125"/>
            <a:ext cx="3276600" cy="1778100"/>
          </a:xfrm>
          <a:prstGeom prst="rect">
            <a:avLst/>
          </a:prstGeom>
          <a:gradFill>
            <a:gsLst>
              <a:gs pos="0">
                <a:srgbClr val="1E1E1E"/>
              </a:gs>
              <a:gs pos="100000">
                <a:srgbClr val="1E1E1E">
                  <a:alpha val="80000"/>
                </a:srgbClr>
              </a:gs>
              <a:gs pos="100000">
                <a:srgbClr val="737373"/>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81" name="Google Shape;281;p48"/>
          <p:cNvPicPr preferRelativeResize="0"/>
          <p:nvPr/>
        </p:nvPicPr>
        <p:blipFill>
          <a:blip r:embed="rId4">
            <a:alphaModFix/>
          </a:blip>
          <a:stretch>
            <a:fillRect/>
          </a:stretch>
        </p:blipFill>
        <p:spPr>
          <a:xfrm>
            <a:off x="4597225" y="1505950"/>
            <a:ext cx="4256103" cy="3260926"/>
          </a:xfrm>
          <a:prstGeom prst="rect">
            <a:avLst/>
          </a:prstGeom>
          <a:noFill/>
          <a:ln>
            <a:noFill/>
          </a:ln>
        </p:spPr>
      </p:pic>
      <p:sp>
        <p:nvSpPr>
          <p:cNvPr id="282" name="Google Shape;282;p48"/>
          <p:cNvSpPr/>
          <p:nvPr/>
        </p:nvSpPr>
        <p:spPr>
          <a:xfrm>
            <a:off x="4597225" y="1499700"/>
            <a:ext cx="4256100" cy="3261000"/>
          </a:xfrm>
          <a:prstGeom prst="rect">
            <a:avLst/>
          </a:prstGeom>
          <a:gradFill>
            <a:gsLst>
              <a:gs pos="0">
                <a:srgbClr val="1E1E1E"/>
              </a:gs>
              <a:gs pos="100000">
                <a:srgbClr val="1E1E1E">
                  <a:alpha val="80000"/>
                </a:srgbClr>
              </a:gs>
              <a:gs pos="100000">
                <a:srgbClr val="737373"/>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3" name="Google Shape;283;p48"/>
          <p:cNvSpPr/>
          <p:nvPr/>
        </p:nvSpPr>
        <p:spPr>
          <a:xfrm>
            <a:off x="463150" y="3608925"/>
            <a:ext cx="3276600" cy="1074000"/>
          </a:xfrm>
          <a:prstGeom prst="rect">
            <a:avLst/>
          </a:prstGeom>
          <a:gradFill>
            <a:gsLst>
              <a:gs pos="0">
                <a:srgbClr val="1E1E1E"/>
              </a:gs>
              <a:gs pos="100000">
                <a:srgbClr val="1E1E1E">
                  <a:alpha val="80000"/>
                </a:srgbClr>
              </a:gs>
              <a:gs pos="100000">
                <a:srgbClr val="737373"/>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4" name="Google Shape;284;p48"/>
          <p:cNvSpPr/>
          <p:nvPr/>
        </p:nvSpPr>
        <p:spPr>
          <a:xfrm>
            <a:off x="463150" y="4058700"/>
            <a:ext cx="3276600" cy="624300"/>
          </a:xfrm>
          <a:prstGeom prst="rect">
            <a:avLst/>
          </a:prstGeom>
          <a:gradFill>
            <a:gsLst>
              <a:gs pos="0">
                <a:srgbClr val="1E1E1E"/>
              </a:gs>
              <a:gs pos="100000">
                <a:srgbClr val="1E1E1E">
                  <a:alpha val="80000"/>
                </a:srgbClr>
              </a:gs>
              <a:gs pos="100000">
                <a:srgbClr val="737373"/>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5" name="Google Shape;285;p48"/>
          <p:cNvSpPr/>
          <p:nvPr/>
        </p:nvSpPr>
        <p:spPr>
          <a:xfrm>
            <a:off x="4597225" y="3270250"/>
            <a:ext cx="4256100" cy="1496700"/>
          </a:xfrm>
          <a:prstGeom prst="rect">
            <a:avLst/>
          </a:prstGeom>
          <a:gradFill>
            <a:gsLst>
              <a:gs pos="0">
                <a:srgbClr val="1E1E1E"/>
              </a:gs>
              <a:gs pos="100000">
                <a:srgbClr val="1E1E1E">
                  <a:alpha val="80000"/>
                </a:srgbClr>
              </a:gs>
              <a:gs pos="100000">
                <a:srgbClr val="737373"/>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6" name="Google Shape;286;p48"/>
          <p:cNvSpPr/>
          <p:nvPr/>
        </p:nvSpPr>
        <p:spPr>
          <a:xfrm>
            <a:off x="4597225" y="3640675"/>
            <a:ext cx="4256100" cy="1126200"/>
          </a:xfrm>
          <a:prstGeom prst="rect">
            <a:avLst/>
          </a:prstGeom>
          <a:gradFill>
            <a:gsLst>
              <a:gs pos="0">
                <a:srgbClr val="1E1E1E"/>
              </a:gs>
              <a:gs pos="100000">
                <a:srgbClr val="1E1E1E">
                  <a:alpha val="80000"/>
                </a:srgbClr>
              </a:gs>
              <a:gs pos="100000">
                <a:srgbClr val="737373"/>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7" name="Google Shape;287;p48"/>
          <p:cNvSpPr/>
          <p:nvPr/>
        </p:nvSpPr>
        <p:spPr>
          <a:xfrm>
            <a:off x="4597225" y="4217450"/>
            <a:ext cx="4256100" cy="549300"/>
          </a:xfrm>
          <a:prstGeom prst="rect">
            <a:avLst/>
          </a:prstGeom>
          <a:gradFill>
            <a:gsLst>
              <a:gs pos="0">
                <a:srgbClr val="1E1E1E"/>
              </a:gs>
              <a:gs pos="100000">
                <a:srgbClr val="1E1E1E">
                  <a:alpha val="80000"/>
                </a:srgbClr>
              </a:gs>
              <a:gs pos="100000">
                <a:srgbClr val="737373"/>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7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8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8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8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82"/>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8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86"/>
                                        </p:tgtEl>
                                        <p:attrNameLst>
                                          <p:attrName>style.visibility</p:attrName>
                                        </p:attrNameLst>
                                      </p:cBhvr>
                                      <p:to>
                                        <p:strVal val="hidden"/>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8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9"/>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Outlier Detection</a:t>
            </a:r>
            <a:endParaRPr/>
          </a:p>
        </p:txBody>
      </p:sp>
      <p:sp>
        <p:nvSpPr>
          <p:cNvPr id="293" name="Google Shape;293;p49"/>
          <p:cNvSpPr txBox="1"/>
          <p:nvPr/>
        </p:nvSpPr>
        <p:spPr>
          <a:xfrm>
            <a:off x="463150" y="1765175"/>
            <a:ext cx="3321600" cy="65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endParaRPr>
          </a:p>
        </p:txBody>
      </p:sp>
      <p:sp>
        <p:nvSpPr>
          <p:cNvPr id="294" name="Google Shape;294;p49"/>
          <p:cNvSpPr txBox="1"/>
          <p:nvPr>
            <p:ph idx="1" type="body"/>
          </p:nvPr>
        </p:nvSpPr>
        <p:spPr>
          <a:xfrm>
            <a:off x="311700" y="923875"/>
            <a:ext cx="33711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accent2"/>
                </a:solidFill>
              </a:rPr>
              <a:t>Used to identify when one or more series is behaving differently to the main group.</a:t>
            </a:r>
            <a:endParaRPr>
              <a:solidFill>
                <a:schemeClr val="accent2"/>
              </a:solidFill>
            </a:endParaRPr>
          </a:p>
          <a:p>
            <a:pPr indent="-330200" lvl="0" marL="457200" rtl="0" algn="l">
              <a:spcBef>
                <a:spcPts val="1200"/>
              </a:spcBef>
              <a:spcAft>
                <a:spcPts val="0"/>
              </a:spcAft>
              <a:buClr>
                <a:schemeClr val="accent2"/>
              </a:buClr>
              <a:buSzPts val="1600"/>
              <a:buChar char="●"/>
            </a:pPr>
            <a:r>
              <a:rPr lang="en">
                <a:solidFill>
                  <a:schemeClr val="accent2"/>
                </a:solidFill>
              </a:rPr>
              <a:t>e.g. pods in a Kubernetes deployment</a:t>
            </a:r>
            <a:endParaRPr>
              <a:solidFill>
                <a:schemeClr val="accent2"/>
              </a:solidFill>
            </a:endParaRPr>
          </a:p>
          <a:p>
            <a:pPr indent="-330200" lvl="0" marL="457200" rtl="0" algn="l">
              <a:spcBef>
                <a:spcPts val="0"/>
              </a:spcBef>
              <a:spcAft>
                <a:spcPts val="0"/>
              </a:spcAft>
              <a:buClr>
                <a:schemeClr val="accent2"/>
              </a:buClr>
              <a:buSzPts val="1600"/>
              <a:buChar char="●"/>
            </a:pPr>
            <a:r>
              <a:rPr lang="en">
                <a:solidFill>
                  <a:srgbClr val="EFEFEF"/>
                </a:solidFill>
              </a:rPr>
              <a:t>CO₂ levels across all rooms of a university</a:t>
            </a:r>
            <a:endParaRPr>
              <a:solidFill>
                <a:schemeClr val="accent2"/>
              </a:solidFill>
            </a:endParaRPr>
          </a:p>
        </p:txBody>
      </p:sp>
      <p:pic>
        <p:nvPicPr>
          <p:cNvPr id="295" name="Google Shape;295;p49"/>
          <p:cNvPicPr preferRelativeResize="0"/>
          <p:nvPr/>
        </p:nvPicPr>
        <p:blipFill>
          <a:blip r:embed="rId3">
            <a:alphaModFix/>
          </a:blip>
          <a:stretch>
            <a:fillRect/>
          </a:stretch>
        </p:blipFill>
        <p:spPr>
          <a:xfrm>
            <a:off x="3623425" y="789125"/>
            <a:ext cx="5368176" cy="40376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50"/>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Outlier Detection algorithm comparison</a:t>
            </a:r>
            <a:endParaRPr/>
          </a:p>
        </p:txBody>
      </p:sp>
      <p:sp>
        <p:nvSpPr>
          <p:cNvPr id="301" name="Google Shape;301;p50"/>
          <p:cNvSpPr txBox="1"/>
          <p:nvPr/>
        </p:nvSpPr>
        <p:spPr>
          <a:xfrm>
            <a:off x="311700" y="867000"/>
            <a:ext cx="3687600" cy="501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100"/>
              <a:buFont typeface="Arial"/>
              <a:buNone/>
            </a:pPr>
            <a:r>
              <a:rPr lang="en" sz="1700">
                <a:solidFill>
                  <a:srgbClr val="FBC55A"/>
                </a:solidFill>
                <a:latin typeface="Inter Medium"/>
                <a:ea typeface="Inter Medium"/>
                <a:cs typeface="Inter Medium"/>
                <a:sym typeface="Inter Medium"/>
              </a:rPr>
              <a:t>Median Absolute Deviation (MAD)</a:t>
            </a:r>
            <a:endParaRPr sz="1700">
              <a:solidFill>
                <a:srgbClr val="FBC55A"/>
              </a:solidFill>
              <a:latin typeface="Inter Medium"/>
              <a:ea typeface="Inter Medium"/>
              <a:cs typeface="Inter Medium"/>
              <a:sym typeface="Inter Medium"/>
            </a:endParaRPr>
          </a:p>
        </p:txBody>
      </p:sp>
      <p:sp>
        <p:nvSpPr>
          <p:cNvPr id="302" name="Google Shape;302;p50"/>
          <p:cNvSpPr txBox="1"/>
          <p:nvPr/>
        </p:nvSpPr>
        <p:spPr>
          <a:xfrm>
            <a:off x="311700" y="1368900"/>
            <a:ext cx="3473100" cy="316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a:solidFill>
                  <a:srgbClr val="FFFFFF"/>
                </a:solidFill>
                <a:latin typeface="Inter Medium"/>
                <a:ea typeface="Inter Medium"/>
                <a:cs typeface="Inter Medium"/>
                <a:sym typeface="Inter Medium"/>
              </a:rPr>
              <a:t>Used when series are constant</a:t>
            </a:r>
            <a:r>
              <a:rPr lang="en">
                <a:solidFill>
                  <a:srgbClr val="FFFFFF"/>
                </a:solidFill>
                <a:latin typeface="Inter Medium"/>
                <a:ea typeface="Inter Medium"/>
                <a:cs typeface="Inter Medium"/>
                <a:sym typeface="Inter Medium"/>
              </a:rPr>
              <a:t> </a:t>
            </a:r>
            <a:endParaRPr>
              <a:solidFill>
                <a:srgbClr val="FFFFFF"/>
              </a:solidFill>
              <a:latin typeface="Inter Medium"/>
              <a:ea typeface="Inter Medium"/>
              <a:cs typeface="Inter Medium"/>
              <a:sym typeface="Inter Medium"/>
            </a:endParaRPr>
          </a:p>
        </p:txBody>
      </p:sp>
      <p:cxnSp>
        <p:nvCxnSpPr>
          <p:cNvPr id="303" name="Google Shape;303;p50"/>
          <p:cNvCxnSpPr/>
          <p:nvPr/>
        </p:nvCxnSpPr>
        <p:spPr>
          <a:xfrm>
            <a:off x="4343400" y="837675"/>
            <a:ext cx="0" cy="3922800"/>
          </a:xfrm>
          <a:prstGeom prst="straightConnector1">
            <a:avLst/>
          </a:prstGeom>
          <a:noFill/>
          <a:ln cap="flat" cmpd="sng" w="9525">
            <a:solidFill>
              <a:srgbClr val="666666"/>
            </a:solidFill>
            <a:prstDash val="solid"/>
            <a:round/>
            <a:headEnd len="med" w="med" type="none"/>
            <a:tailEnd len="med" w="med" type="none"/>
          </a:ln>
        </p:spPr>
      </p:cxnSp>
      <p:sp>
        <p:nvSpPr>
          <p:cNvPr id="304" name="Google Shape;304;p50"/>
          <p:cNvSpPr txBox="1"/>
          <p:nvPr/>
        </p:nvSpPr>
        <p:spPr>
          <a:xfrm>
            <a:off x="4992300" y="867000"/>
            <a:ext cx="3687600" cy="501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100"/>
              <a:buFont typeface="Arial"/>
              <a:buNone/>
            </a:pPr>
            <a:r>
              <a:rPr lang="en" sz="1700">
                <a:solidFill>
                  <a:srgbClr val="FB755A"/>
                </a:solidFill>
                <a:latin typeface="Inter Medium"/>
                <a:ea typeface="Inter Medium"/>
                <a:cs typeface="Inter Medium"/>
                <a:sym typeface="Inter Medium"/>
              </a:rPr>
              <a:t>DBSCAN</a:t>
            </a:r>
            <a:endParaRPr sz="1700">
              <a:solidFill>
                <a:srgbClr val="FB755A"/>
              </a:solidFill>
              <a:latin typeface="Inter Medium"/>
              <a:ea typeface="Inter Medium"/>
              <a:cs typeface="Inter Medium"/>
              <a:sym typeface="Inter Medium"/>
            </a:endParaRPr>
          </a:p>
        </p:txBody>
      </p:sp>
      <p:sp>
        <p:nvSpPr>
          <p:cNvPr id="305" name="Google Shape;305;p50"/>
          <p:cNvSpPr txBox="1"/>
          <p:nvPr/>
        </p:nvSpPr>
        <p:spPr>
          <a:xfrm>
            <a:off x="5144700" y="1368900"/>
            <a:ext cx="3473100" cy="316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a:solidFill>
                  <a:srgbClr val="FFFFFF"/>
                </a:solidFill>
                <a:latin typeface="Inter Medium"/>
                <a:ea typeface="Inter Medium"/>
                <a:cs typeface="Inter Medium"/>
                <a:sym typeface="Inter Medium"/>
              </a:rPr>
              <a:t>Used when series are moving together</a:t>
            </a:r>
            <a:r>
              <a:rPr lang="en">
                <a:solidFill>
                  <a:srgbClr val="FFFFFF"/>
                </a:solidFill>
                <a:latin typeface="Inter Medium"/>
                <a:ea typeface="Inter Medium"/>
                <a:cs typeface="Inter Medium"/>
                <a:sym typeface="Inter Medium"/>
              </a:rPr>
              <a:t> </a:t>
            </a:r>
            <a:endParaRPr>
              <a:solidFill>
                <a:srgbClr val="FFFFFF"/>
              </a:solidFill>
              <a:latin typeface="Inter Medium"/>
              <a:ea typeface="Inter Medium"/>
              <a:cs typeface="Inter Medium"/>
              <a:sym typeface="Inter Medium"/>
            </a:endParaRPr>
          </a:p>
        </p:txBody>
      </p:sp>
      <p:sp>
        <p:nvSpPr>
          <p:cNvPr id="306" name="Google Shape;306;p50"/>
          <p:cNvSpPr txBox="1"/>
          <p:nvPr/>
        </p:nvSpPr>
        <p:spPr>
          <a:xfrm>
            <a:off x="463150" y="1765175"/>
            <a:ext cx="3321600" cy="65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endParaRPr>
          </a:p>
        </p:txBody>
      </p:sp>
      <p:pic>
        <p:nvPicPr>
          <p:cNvPr id="307" name="Google Shape;307;p50"/>
          <p:cNvPicPr preferRelativeResize="0"/>
          <p:nvPr/>
        </p:nvPicPr>
        <p:blipFill>
          <a:blip r:embed="rId3">
            <a:alphaModFix/>
          </a:blip>
          <a:stretch>
            <a:fillRect/>
          </a:stretch>
        </p:blipFill>
        <p:spPr>
          <a:xfrm>
            <a:off x="4493223" y="3377379"/>
            <a:ext cx="4424225" cy="1247271"/>
          </a:xfrm>
          <a:prstGeom prst="rect">
            <a:avLst/>
          </a:prstGeom>
          <a:noFill/>
          <a:ln>
            <a:noFill/>
          </a:ln>
        </p:spPr>
      </p:pic>
      <p:pic>
        <p:nvPicPr>
          <p:cNvPr id="308" name="Google Shape;308;p50"/>
          <p:cNvPicPr preferRelativeResize="0"/>
          <p:nvPr/>
        </p:nvPicPr>
        <p:blipFill>
          <a:blip r:embed="rId4">
            <a:alphaModFix/>
          </a:blip>
          <a:stretch>
            <a:fillRect/>
          </a:stretch>
        </p:blipFill>
        <p:spPr>
          <a:xfrm>
            <a:off x="4493225" y="1839175"/>
            <a:ext cx="4424225" cy="1274358"/>
          </a:xfrm>
          <a:prstGeom prst="rect">
            <a:avLst/>
          </a:prstGeom>
          <a:noFill/>
          <a:ln>
            <a:noFill/>
          </a:ln>
        </p:spPr>
      </p:pic>
      <p:sp>
        <p:nvSpPr>
          <p:cNvPr id="309" name="Google Shape;309;p50"/>
          <p:cNvSpPr/>
          <p:nvPr/>
        </p:nvSpPr>
        <p:spPr>
          <a:xfrm>
            <a:off x="6591300" y="2991575"/>
            <a:ext cx="289500" cy="3858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10" name="Google Shape;310;p50"/>
          <p:cNvPicPr preferRelativeResize="0"/>
          <p:nvPr/>
        </p:nvPicPr>
        <p:blipFill>
          <a:blip r:embed="rId5">
            <a:alphaModFix/>
          </a:blip>
          <a:stretch>
            <a:fillRect/>
          </a:stretch>
        </p:blipFill>
        <p:spPr>
          <a:xfrm>
            <a:off x="87650" y="1915375"/>
            <a:ext cx="4105925" cy="844249"/>
          </a:xfrm>
          <a:prstGeom prst="rect">
            <a:avLst/>
          </a:prstGeom>
          <a:noFill/>
          <a:ln>
            <a:noFill/>
          </a:ln>
        </p:spPr>
      </p:pic>
      <p:pic>
        <p:nvPicPr>
          <p:cNvPr id="311" name="Google Shape;311;p50"/>
          <p:cNvPicPr preferRelativeResize="0"/>
          <p:nvPr/>
        </p:nvPicPr>
        <p:blipFill>
          <a:blip r:embed="rId6">
            <a:alphaModFix/>
          </a:blip>
          <a:stretch>
            <a:fillRect/>
          </a:stretch>
        </p:blipFill>
        <p:spPr>
          <a:xfrm>
            <a:off x="87650" y="3343498"/>
            <a:ext cx="4078799" cy="1100400"/>
          </a:xfrm>
          <a:prstGeom prst="rect">
            <a:avLst/>
          </a:prstGeom>
          <a:noFill/>
          <a:ln>
            <a:noFill/>
          </a:ln>
        </p:spPr>
      </p:pic>
      <p:sp>
        <p:nvSpPr>
          <p:cNvPr id="312" name="Google Shape;312;p50"/>
          <p:cNvSpPr/>
          <p:nvPr/>
        </p:nvSpPr>
        <p:spPr>
          <a:xfrm>
            <a:off x="1903500" y="2858663"/>
            <a:ext cx="289500" cy="3858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6" name="Shape 316"/>
        <p:cNvGrpSpPr/>
        <p:nvPr/>
      </p:nvGrpSpPr>
      <p:grpSpPr>
        <a:xfrm>
          <a:off x="0" y="0"/>
          <a:ext cx="0" cy="0"/>
          <a:chOff x="0" y="0"/>
          <a:chExt cx="0" cy="0"/>
        </a:xfrm>
      </p:grpSpPr>
      <p:pic>
        <p:nvPicPr>
          <p:cNvPr id="317" name="Google Shape;317;p51"/>
          <p:cNvPicPr preferRelativeResize="0"/>
          <p:nvPr/>
        </p:nvPicPr>
        <p:blipFill>
          <a:blip r:embed="rId3">
            <a:alphaModFix/>
          </a:blip>
          <a:stretch>
            <a:fillRect/>
          </a:stretch>
        </p:blipFill>
        <p:spPr>
          <a:xfrm>
            <a:off x="2381775" y="1496196"/>
            <a:ext cx="4380602" cy="2743754"/>
          </a:xfrm>
          <a:prstGeom prst="rect">
            <a:avLst/>
          </a:prstGeom>
          <a:noFill/>
          <a:ln>
            <a:noFill/>
          </a:ln>
        </p:spPr>
      </p:pic>
      <p:sp>
        <p:nvSpPr>
          <p:cNvPr id="318" name="Google Shape;318;p51"/>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Outlier Detection code example</a:t>
            </a:r>
            <a:endParaRPr/>
          </a:p>
        </p:txBody>
      </p:sp>
      <p:sp>
        <p:nvSpPr>
          <p:cNvPr id="319" name="Google Shape;319;p51"/>
          <p:cNvSpPr txBox="1"/>
          <p:nvPr/>
        </p:nvSpPr>
        <p:spPr>
          <a:xfrm>
            <a:off x="463150" y="1765175"/>
            <a:ext cx="3321600" cy="65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endParaRPr>
          </a:p>
        </p:txBody>
      </p:sp>
      <p:sp>
        <p:nvSpPr>
          <p:cNvPr id="320" name="Google Shape;320;p51"/>
          <p:cNvSpPr/>
          <p:nvPr/>
        </p:nvSpPr>
        <p:spPr>
          <a:xfrm>
            <a:off x="2381775" y="2973925"/>
            <a:ext cx="4380600" cy="1266000"/>
          </a:xfrm>
          <a:prstGeom prst="rect">
            <a:avLst/>
          </a:prstGeom>
          <a:gradFill>
            <a:gsLst>
              <a:gs pos="0">
                <a:srgbClr val="1E1E1E"/>
              </a:gs>
              <a:gs pos="100000">
                <a:srgbClr val="1E1E1E">
                  <a:alpha val="80000"/>
                </a:srgbClr>
              </a:gs>
              <a:gs pos="100000">
                <a:srgbClr val="737373"/>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1" name="Google Shape;321;p51"/>
          <p:cNvSpPr/>
          <p:nvPr/>
        </p:nvSpPr>
        <p:spPr>
          <a:xfrm>
            <a:off x="2381775" y="3264950"/>
            <a:ext cx="4380600" cy="975000"/>
          </a:xfrm>
          <a:prstGeom prst="rect">
            <a:avLst/>
          </a:prstGeom>
          <a:gradFill>
            <a:gsLst>
              <a:gs pos="0">
                <a:srgbClr val="1E1E1E"/>
              </a:gs>
              <a:gs pos="100000">
                <a:srgbClr val="1E1E1E">
                  <a:alpha val="80000"/>
                </a:srgbClr>
              </a:gs>
              <a:gs pos="100000">
                <a:srgbClr val="737373"/>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2" name="Google Shape;322;p51"/>
          <p:cNvSpPr/>
          <p:nvPr/>
        </p:nvSpPr>
        <p:spPr>
          <a:xfrm>
            <a:off x="2381775" y="3534825"/>
            <a:ext cx="4380600" cy="705000"/>
          </a:xfrm>
          <a:prstGeom prst="rect">
            <a:avLst/>
          </a:prstGeom>
          <a:gradFill>
            <a:gsLst>
              <a:gs pos="0">
                <a:srgbClr val="1E1E1E"/>
              </a:gs>
              <a:gs pos="100000">
                <a:srgbClr val="1E1E1E">
                  <a:alpha val="80000"/>
                </a:srgbClr>
              </a:gs>
              <a:gs pos="100000">
                <a:srgbClr val="737373"/>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2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2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2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2"/>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Clustering</a:t>
            </a:r>
            <a:endParaRPr/>
          </a:p>
        </p:txBody>
      </p:sp>
      <p:sp>
        <p:nvSpPr>
          <p:cNvPr id="328" name="Google Shape;328;p52"/>
          <p:cNvSpPr txBox="1"/>
          <p:nvPr>
            <p:ph idx="1" type="body"/>
          </p:nvPr>
        </p:nvSpPr>
        <p:spPr>
          <a:xfrm>
            <a:off x="311700" y="923875"/>
            <a:ext cx="8520600" cy="10221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a:t>Used to identify multiple groups of series</a:t>
            </a:r>
            <a:endParaRPr/>
          </a:p>
          <a:p>
            <a:pPr indent="-330200" lvl="0" marL="457200" rtl="0" algn="l">
              <a:spcBef>
                <a:spcPts val="0"/>
              </a:spcBef>
              <a:spcAft>
                <a:spcPts val="0"/>
              </a:spcAft>
              <a:buSzPts val="1600"/>
              <a:buChar char="●"/>
            </a:pPr>
            <a:r>
              <a:rPr lang="en"/>
              <a:t>Especially useful if you have lots of unlabeled series and want to group them together</a:t>
            </a:r>
            <a:endParaRPr/>
          </a:p>
        </p:txBody>
      </p:sp>
      <p:sp>
        <p:nvSpPr>
          <p:cNvPr id="329" name="Google Shape;329;p52"/>
          <p:cNvSpPr txBox="1"/>
          <p:nvPr/>
        </p:nvSpPr>
        <p:spPr>
          <a:xfrm>
            <a:off x="338738" y="3444050"/>
            <a:ext cx="8520600" cy="1729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600">
                <a:solidFill>
                  <a:srgbClr val="EFEFEF"/>
                </a:solidFill>
              </a:rPr>
              <a:t>Examples:</a:t>
            </a:r>
            <a:endParaRPr sz="1600">
              <a:solidFill>
                <a:srgbClr val="EFEFEF"/>
              </a:solidFill>
            </a:endParaRPr>
          </a:p>
          <a:p>
            <a:pPr indent="-330200" lvl="0" marL="457200" rtl="0" algn="l">
              <a:lnSpc>
                <a:spcPct val="150000"/>
              </a:lnSpc>
              <a:spcBef>
                <a:spcPts val="1200"/>
              </a:spcBef>
              <a:spcAft>
                <a:spcPts val="0"/>
              </a:spcAft>
              <a:buClr>
                <a:srgbClr val="EFEFEF"/>
              </a:buClr>
              <a:buSzPts val="1600"/>
              <a:buChar char="●"/>
            </a:pPr>
            <a:r>
              <a:rPr lang="en" sz="1600">
                <a:solidFill>
                  <a:srgbClr val="EFEFEF"/>
                </a:solidFill>
              </a:rPr>
              <a:t>Identifying hardware with similar characteristics (timings of sticks of RAM)</a:t>
            </a:r>
            <a:endParaRPr sz="1600">
              <a:solidFill>
                <a:srgbClr val="EFEFEF"/>
              </a:solidFill>
            </a:endParaRPr>
          </a:p>
          <a:p>
            <a:pPr indent="-330200" lvl="0" marL="457200" rtl="0" algn="l">
              <a:lnSpc>
                <a:spcPct val="150000"/>
              </a:lnSpc>
              <a:spcBef>
                <a:spcPts val="0"/>
              </a:spcBef>
              <a:spcAft>
                <a:spcPts val="0"/>
              </a:spcAft>
              <a:buClr>
                <a:srgbClr val="EFEFEF"/>
              </a:buClr>
              <a:buSzPts val="1600"/>
              <a:buChar char="●"/>
            </a:pPr>
            <a:r>
              <a:rPr lang="en" sz="1600">
                <a:solidFill>
                  <a:srgbClr val="EFEFEF"/>
                </a:solidFill>
              </a:rPr>
              <a:t>Finding patients with similar medical statistics</a:t>
            </a:r>
            <a:endParaRPr sz="1600">
              <a:solidFill>
                <a:srgbClr val="EFEFEF"/>
              </a:solidFill>
            </a:endParaRPr>
          </a:p>
        </p:txBody>
      </p:sp>
      <p:pic>
        <p:nvPicPr>
          <p:cNvPr id="330" name="Google Shape;330;p52"/>
          <p:cNvPicPr preferRelativeResize="0"/>
          <p:nvPr/>
        </p:nvPicPr>
        <p:blipFill>
          <a:blip r:embed="rId3">
            <a:alphaModFix/>
          </a:blip>
          <a:stretch>
            <a:fillRect/>
          </a:stretch>
        </p:blipFill>
        <p:spPr>
          <a:xfrm>
            <a:off x="235500" y="1798200"/>
            <a:ext cx="8672999" cy="1493451"/>
          </a:xfrm>
          <a:prstGeom prst="rect">
            <a:avLst/>
          </a:prstGeom>
          <a:noFill/>
          <a:ln>
            <a:noFill/>
          </a:ln>
        </p:spPr>
      </p:pic>
      <p:grpSp>
        <p:nvGrpSpPr>
          <p:cNvPr id="331" name="Google Shape;331;p52"/>
          <p:cNvGrpSpPr/>
          <p:nvPr/>
        </p:nvGrpSpPr>
        <p:grpSpPr>
          <a:xfrm>
            <a:off x="242550" y="1945975"/>
            <a:ext cx="8712975" cy="1201500"/>
            <a:chOff x="242550" y="1945975"/>
            <a:chExt cx="8712975" cy="1201500"/>
          </a:xfrm>
        </p:grpSpPr>
        <p:sp>
          <p:nvSpPr>
            <p:cNvPr id="332" name="Google Shape;332;p52"/>
            <p:cNvSpPr/>
            <p:nvPr/>
          </p:nvSpPr>
          <p:spPr>
            <a:xfrm>
              <a:off x="242550" y="1945975"/>
              <a:ext cx="8673000" cy="331800"/>
            </a:xfrm>
            <a:prstGeom prst="roundRect">
              <a:avLst>
                <a:gd fmla="val 16667" name="adj"/>
              </a:avLst>
            </a:prstGeom>
            <a:noFill/>
            <a:ln cap="flat" cmpd="sng" w="19050">
              <a:solidFill>
                <a:srgbClr val="FB755A"/>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3" name="Google Shape;333;p52"/>
            <p:cNvSpPr/>
            <p:nvPr/>
          </p:nvSpPr>
          <p:spPr>
            <a:xfrm>
              <a:off x="282525" y="2632675"/>
              <a:ext cx="8673000" cy="183300"/>
            </a:xfrm>
            <a:prstGeom prst="roundRect">
              <a:avLst>
                <a:gd fmla="val 16667" name="adj"/>
              </a:avLst>
            </a:prstGeom>
            <a:noFill/>
            <a:ln cap="flat" cmpd="sng" w="19050">
              <a:solidFill>
                <a:schemeClr val="accent5"/>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4" name="Google Shape;334;p52"/>
            <p:cNvSpPr/>
            <p:nvPr/>
          </p:nvSpPr>
          <p:spPr>
            <a:xfrm>
              <a:off x="282525" y="2937475"/>
              <a:ext cx="8673000" cy="210000"/>
            </a:xfrm>
            <a:prstGeom prst="roundRect">
              <a:avLst>
                <a:gd fmla="val 16667" name="adj"/>
              </a:avLst>
            </a:prstGeom>
            <a:noFill/>
            <a:ln cap="flat" cmpd="sng" w="19050">
              <a:solidFill>
                <a:schemeClr val="accent6"/>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3"/>
          <p:cNvSpPr txBox="1"/>
          <p:nvPr>
            <p:ph type="title"/>
          </p:nvPr>
        </p:nvSpPr>
        <p:spPr>
          <a:xfrm>
            <a:off x="3117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solidFill>
                  <a:schemeClr val="dk1"/>
                </a:solidFill>
              </a:rPr>
              <a:t>Clustering - distance matrix using dynamic time warping</a:t>
            </a:r>
            <a:endParaRPr/>
          </a:p>
        </p:txBody>
      </p:sp>
      <p:sp>
        <p:nvSpPr>
          <p:cNvPr id="340" name="Google Shape;340;p53"/>
          <p:cNvSpPr txBox="1"/>
          <p:nvPr>
            <p:ph idx="1" type="body"/>
          </p:nvPr>
        </p:nvSpPr>
        <p:spPr>
          <a:xfrm>
            <a:off x="250300" y="1120250"/>
            <a:ext cx="2869500" cy="34488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None/>
            </a:pPr>
            <a:r>
              <a:rPr lang="en"/>
              <a:t>Calculate distance between each pair of time series</a:t>
            </a:r>
            <a:endParaRPr/>
          </a:p>
          <a:p>
            <a:pPr indent="-307340" lvl="0" marL="457200" rtl="0" algn="l">
              <a:lnSpc>
                <a:spcPct val="100000"/>
              </a:lnSpc>
              <a:spcBef>
                <a:spcPts val="1200"/>
              </a:spcBef>
              <a:spcAft>
                <a:spcPts val="0"/>
              </a:spcAft>
              <a:buSzPct val="100000"/>
              <a:buChar char="●"/>
            </a:pPr>
            <a:r>
              <a:rPr lang="en"/>
              <a:t>Euclidean: compare both values at time </a:t>
            </a:r>
            <a:r>
              <a:rPr lang="en">
                <a:solidFill>
                  <a:schemeClr val="accent5"/>
                </a:solidFill>
                <a:latin typeface="Roboto Mono"/>
                <a:ea typeface="Roboto Mono"/>
                <a:cs typeface="Roboto Mono"/>
                <a:sym typeface="Roboto Mono"/>
              </a:rPr>
              <a:t>t</a:t>
            </a:r>
            <a:endParaRPr>
              <a:solidFill>
                <a:schemeClr val="accent5"/>
              </a:solidFill>
              <a:latin typeface="Roboto Mono"/>
              <a:ea typeface="Roboto Mono"/>
              <a:cs typeface="Roboto Mono"/>
              <a:sym typeface="Roboto Mono"/>
            </a:endParaRPr>
          </a:p>
          <a:p>
            <a:pPr indent="0" lvl="0" marL="0" rtl="0" algn="l">
              <a:lnSpc>
                <a:spcPct val="100000"/>
              </a:lnSpc>
              <a:spcBef>
                <a:spcPts val="0"/>
              </a:spcBef>
              <a:spcAft>
                <a:spcPts val="0"/>
              </a:spcAft>
              <a:buNone/>
            </a:pPr>
            <a:r>
              <a:t/>
            </a:r>
            <a:endParaRPr/>
          </a:p>
          <a:p>
            <a:pPr indent="-307340" lvl="0" marL="457200" rtl="0" algn="l">
              <a:lnSpc>
                <a:spcPct val="100000"/>
              </a:lnSpc>
              <a:spcBef>
                <a:spcPts val="0"/>
              </a:spcBef>
              <a:spcAft>
                <a:spcPts val="0"/>
              </a:spcAft>
              <a:buSzPct val="100000"/>
              <a:buChar char="●"/>
            </a:pPr>
            <a:r>
              <a:rPr lang="en"/>
              <a:t>DTW: use pairs of values that minimise overall distance</a:t>
            </a:r>
            <a:endParaRPr/>
          </a:p>
          <a:p>
            <a:pPr indent="0" lvl="0" marL="0" rtl="0" algn="l">
              <a:spcBef>
                <a:spcPts val="1000"/>
              </a:spcBef>
              <a:spcAft>
                <a:spcPts val="0"/>
              </a:spcAft>
              <a:buNone/>
            </a:pPr>
            <a:r>
              <a:t/>
            </a:r>
            <a:endParaRPr/>
          </a:p>
          <a:p>
            <a:pPr indent="0" lvl="0" marL="0" rtl="0" algn="l">
              <a:spcBef>
                <a:spcPts val="1200"/>
              </a:spcBef>
              <a:spcAft>
                <a:spcPts val="0"/>
              </a:spcAft>
              <a:buNone/>
            </a:pPr>
            <a:r>
              <a:rPr lang="en"/>
              <a:t>Naive algorithm is slow but there are ways to skip a lot of work! (See gif)</a:t>
            </a:r>
            <a:endParaRPr/>
          </a:p>
          <a:p>
            <a:pPr indent="0" lvl="0" marL="0" rtl="0" algn="l">
              <a:spcBef>
                <a:spcPts val="1200"/>
              </a:spcBef>
              <a:spcAft>
                <a:spcPts val="1200"/>
              </a:spcAft>
              <a:buNone/>
            </a:pPr>
            <a:r>
              <a:rPr lang="en"/>
              <a:t>Ref: https://rtavenar.github.io/blog/dtw.html</a:t>
            </a:r>
            <a:endParaRPr/>
          </a:p>
        </p:txBody>
      </p:sp>
      <p:pic>
        <p:nvPicPr>
          <p:cNvPr id="341" name="Google Shape;341;p53"/>
          <p:cNvPicPr preferRelativeResize="0"/>
          <p:nvPr/>
        </p:nvPicPr>
        <p:blipFill>
          <a:blip r:embed="rId3">
            <a:alphaModFix/>
          </a:blip>
          <a:stretch>
            <a:fillRect/>
          </a:stretch>
        </p:blipFill>
        <p:spPr>
          <a:xfrm>
            <a:off x="6271125" y="1199800"/>
            <a:ext cx="2619600" cy="3492800"/>
          </a:xfrm>
          <a:prstGeom prst="rect">
            <a:avLst/>
          </a:prstGeom>
          <a:noFill/>
          <a:ln>
            <a:noFill/>
          </a:ln>
        </p:spPr>
      </p:pic>
      <p:pic>
        <p:nvPicPr>
          <p:cNvPr id="342" name="Google Shape;342;p53"/>
          <p:cNvPicPr preferRelativeResize="0"/>
          <p:nvPr/>
        </p:nvPicPr>
        <p:blipFill rotWithShape="1">
          <a:blip r:embed="rId4">
            <a:alphaModFix/>
          </a:blip>
          <a:srcRect b="0" l="0" r="49831" t="0"/>
          <a:stretch/>
        </p:blipFill>
        <p:spPr>
          <a:xfrm>
            <a:off x="3220900" y="986100"/>
            <a:ext cx="2869399" cy="1906500"/>
          </a:xfrm>
          <a:prstGeom prst="rect">
            <a:avLst/>
          </a:prstGeom>
          <a:noFill/>
          <a:ln>
            <a:noFill/>
          </a:ln>
        </p:spPr>
      </p:pic>
      <p:pic>
        <p:nvPicPr>
          <p:cNvPr id="343" name="Google Shape;343;p53"/>
          <p:cNvPicPr preferRelativeResize="0"/>
          <p:nvPr/>
        </p:nvPicPr>
        <p:blipFill rotWithShape="1">
          <a:blip r:embed="rId4">
            <a:alphaModFix/>
          </a:blip>
          <a:srcRect b="0" l="50169" r="0" t="0"/>
          <a:stretch/>
        </p:blipFill>
        <p:spPr>
          <a:xfrm>
            <a:off x="3230551" y="3014300"/>
            <a:ext cx="2850100" cy="1906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4"/>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Clustering - distance matrix feeds into DBSCAN</a:t>
            </a:r>
            <a:endParaRPr/>
          </a:p>
        </p:txBody>
      </p:sp>
      <p:graphicFrame>
        <p:nvGraphicFramePr>
          <p:cNvPr id="349" name="Google Shape;349;p54"/>
          <p:cNvGraphicFramePr/>
          <p:nvPr/>
        </p:nvGraphicFramePr>
        <p:xfrm>
          <a:off x="864025" y="2652125"/>
          <a:ext cx="3000000" cy="3000000"/>
        </p:xfrm>
        <a:graphic>
          <a:graphicData uri="http://schemas.openxmlformats.org/drawingml/2006/table">
            <a:tbl>
              <a:tblPr>
                <a:noFill/>
                <a:tableStyleId>{D2D1F20C-AE9A-47D2-8BC6-A2E05A768165}</a:tableStyleId>
              </a:tblPr>
              <a:tblGrid>
                <a:gridCol w="735500"/>
                <a:gridCol w="382850"/>
                <a:gridCol w="458775"/>
                <a:gridCol w="458775"/>
                <a:gridCol w="458775"/>
                <a:gridCol w="458775"/>
              </a:tblGrid>
              <a:tr h="321025">
                <a:tc gridSpan="2" rowSpan="2">
                  <a:txBody>
                    <a:bodyPr/>
                    <a:lstStyle/>
                    <a:p>
                      <a:pPr indent="0" lvl="0" marL="0" rtl="0" algn="l">
                        <a:spcBef>
                          <a:spcPts val="0"/>
                        </a:spcBef>
                        <a:spcAft>
                          <a:spcPts val="0"/>
                        </a:spcAft>
                        <a:buNone/>
                      </a:pPr>
                      <a:r>
                        <a:rPr lang="en" sz="1200">
                          <a:solidFill>
                            <a:schemeClr val="accent2"/>
                          </a:solidFill>
                        </a:rPr>
                        <a:t>Distance</a:t>
                      </a:r>
                      <a:endParaRPr sz="1200">
                        <a:solidFill>
                          <a:schemeClr val="accent2"/>
                        </a:solidFill>
                      </a:endParaRPr>
                    </a:p>
                    <a:p>
                      <a:pPr indent="0" lvl="0" marL="0" rtl="0" algn="l">
                        <a:spcBef>
                          <a:spcPts val="0"/>
                        </a:spcBef>
                        <a:spcAft>
                          <a:spcPts val="0"/>
                        </a:spcAft>
                        <a:buNone/>
                      </a:pPr>
                      <a:r>
                        <a:rPr lang="en" sz="1200">
                          <a:solidFill>
                            <a:schemeClr val="accent2"/>
                          </a:solidFill>
                        </a:rPr>
                        <a:t>Matrix</a:t>
                      </a:r>
                      <a:endParaRPr sz="1200">
                        <a:solidFill>
                          <a:schemeClr val="accent2"/>
                        </a:solidFill>
                      </a:endParaRPr>
                    </a:p>
                  </a:txBody>
                  <a:tcPr marT="91425" marB="91425" marR="91425" marL="91425">
                    <a:solidFill>
                      <a:schemeClr val="accent1"/>
                    </a:solidFill>
                  </a:tcPr>
                </a:tc>
                <a:tc rowSpan="2" hMerge="1"/>
                <a:tc gridSpan="4">
                  <a:txBody>
                    <a:bodyPr/>
                    <a:lstStyle/>
                    <a:p>
                      <a:pPr indent="0" lvl="0" marL="0" rtl="0" algn="ctr">
                        <a:spcBef>
                          <a:spcPts val="0"/>
                        </a:spcBef>
                        <a:spcAft>
                          <a:spcPts val="0"/>
                        </a:spcAft>
                        <a:buNone/>
                      </a:pPr>
                      <a:r>
                        <a:rPr lang="en" sz="1200">
                          <a:solidFill>
                            <a:schemeClr val="accent2"/>
                          </a:solidFill>
                        </a:rPr>
                        <a:t>Series A</a:t>
                      </a:r>
                      <a:endParaRPr sz="1200">
                        <a:solidFill>
                          <a:schemeClr val="accent2"/>
                        </a:solidFill>
                      </a:endParaRPr>
                    </a:p>
                  </a:txBody>
                  <a:tcPr marT="91425" marB="91425" marR="91425" marL="91425">
                    <a:solidFill>
                      <a:schemeClr val="accent1"/>
                    </a:solidFill>
                  </a:tcPr>
                </a:tc>
                <a:tc hMerge="1"/>
                <a:tc hMerge="1"/>
                <a:tc hMerge="1"/>
              </a:tr>
              <a:tr h="321025">
                <a:tc gridSpan="2" vMerge="1"/>
                <a:tc hMerge="1" vMerge="1"/>
                <a:tc>
                  <a:txBody>
                    <a:bodyPr/>
                    <a:lstStyle/>
                    <a:p>
                      <a:pPr indent="0" lvl="0" marL="0" rtl="0" algn="l">
                        <a:spcBef>
                          <a:spcPts val="0"/>
                        </a:spcBef>
                        <a:spcAft>
                          <a:spcPts val="0"/>
                        </a:spcAft>
                        <a:buNone/>
                      </a:pPr>
                      <a:r>
                        <a:rPr lang="en" sz="1200">
                          <a:solidFill>
                            <a:schemeClr val="accent2"/>
                          </a:solidFill>
                        </a:rPr>
                        <a:t>0</a:t>
                      </a:r>
                      <a:endParaRPr sz="1200">
                        <a:solidFill>
                          <a:schemeClr val="accent2"/>
                        </a:solidFill>
                      </a:endParaRPr>
                    </a:p>
                  </a:txBody>
                  <a:tcPr marT="91425" marB="91425" marR="91425" marL="91425">
                    <a:solidFill>
                      <a:schemeClr val="accent1"/>
                    </a:solidFill>
                  </a:tcPr>
                </a:tc>
                <a:tc>
                  <a:txBody>
                    <a:bodyPr/>
                    <a:lstStyle/>
                    <a:p>
                      <a:pPr indent="0" lvl="0" marL="0" rtl="0" algn="l">
                        <a:spcBef>
                          <a:spcPts val="0"/>
                        </a:spcBef>
                        <a:spcAft>
                          <a:spcPts val="0"/>
                        </a:spcAft>
                        <a:buNone/>
                      </a:pPr>
                      <a:r>
                        <a:rPr lang="en" sz="1200">
                          <a:solidFill>
                            <a:schemeClr val="accent2"/>
                          </a:solidFill>
                        </a:rPr>
                        <a:t>1</a:t>
                      </a:r>
                      <a:endParaRPr sz="1200">
                        <a:solidFill>
                          <a:schemeClr val="accent2"/>
                        </a:solidFill>
                      </a:endParaRPr>
                    </a:p>
                  </a:txBody>
                  <a:tcPr marT="91425" marB="91425" marR="91425" marL="91425">
                    <a:solidFill>
                      <a:schemeClr val="accent1"/>
                    </a:solidFill>
                  </a:tcPr>
                </a:tc>
                <a:tc>
                  <a:txBody>
                    <a:bodyPr/>
                    <a:lstStyle/>
                    <a:p>
                      <a:pPr indent="0" lvl="0" marL="0" rtl="0" algn="l">
                        <a:spcBef>
                          <a:spcPts val="0"/>
                        </a:spcBef>
                        <a:spcAft>
                          <a:spcPts val="0"/>
                        </a:spcAft>
                        <a:buNone/>
                      </a:pPr>
                      <a:r>
                        <a:rPr lang="en" sz="1200">
                          <a:solidFill>
                            <a:schemeClr val="accent2"/>
                          </a:solidFill>
                        </a:rPr>
                        <a:t>2</a:t>
                      </a:r>
                      <a:endParaRPr sz="1200">
                        <a:solidFill>
                          <a:schemeClr val="accent2"/>
                        </a:solidFill>
                      </a:endParaRPr>
                    </a:p>
                  </a:txBody>
                  <a:tcPr marT="91425" marB="91425" marR="91425" marL="91425">
                    <a:solidFill>
                      <a:schemeClr val="accent1"/>
                    </a:solidFill>
                  </a:tcPr>
                </a:tc>
                <a:tc>
                  <a:txBody>
                    <a:bodyPr/>
                    <a:lstStyle/>
                    <a:p>
                      <a:pPr indent="0" lvl="0" marL="0" rtl="0" algn="l">
                        <a:spcBef>
                          <a:spcPts val="0"/>
                        </a:spcBef>
                        <a:spcAft>
                          <a:spcPts val="0"/>
                        </a:spcAft>
                        <a:buNone/>
                      </a:pPr>
                      <a:r>
                        <a:rPr lang="en" sz="1200">
                          <a:solidFill>
                            <a:schemeClr val="accent2"/>
                          </a:solidFill>
                        </a:rPr>
                        <a:t>3</a:t>
                      </a:r>
                      <a:endParaRPr sz="1200">
                        <a:solidFill>
                          <a:schemeClr val="accent2"/>
                        </a:solidFill>
                      </a:endParaRPr>
                    </a:p>
                  </a:txBody>
                  <a:tcPr marT="91425" marB="91425" marR="91425" marL="91425">
                    <a:solidFill>
                      <a:schemeClr val="accent1"/>
                    </a:solidFill>
                  </a:tcPr>
                </a:tc>
              </a:tr>
              <a:tr h="321025">
                <a:tc rowSpan="4">
                  <a:txBody>
                    <a:bodyPr/>
                    <a:lstStyle/>
                    <a:p>
                      <a:pPr indent="0" lvl="0" marL="0" rtl="0" algn="l">
                        <a:spcBef>
                          <a:spcPts val="0"/>
                        </a:spcBef>
                        <a:spcAft>
                          <a:spcPts val="0"/>
                        </a:spcAft>
                        <a:buNone/>
                      </a:pPr>
                      <a:r>
                        <a:rPr lang="en" sz="1200">
                          <a:solidFill>
                            <a:schemeClr val="accent2"/>
                          </a:solidFill>
                        </a:rPr>
                        <a:t>Series B</a:t>
                      </a:r>
                      <a:endParaRPr sz="1200">
                        <a:solidFill>
                          <a:schemeClr val="accent2"/>
                        </a:solidFill>
                      </a:endParaRPr>
                    </a:p>
                  </a:txBody>
                  <a:tcPr marT="91425" marB="91425" marR="91425" marL="91425" anchor="ctr">
                    <a:solidFill>
                      <a:schemeClr val="accent1"/>
                    </a:solidFill>
                  </a:tcPr>
                </a:tc>
                <a:tc>
                  <a:txBody>
                    <a:bodyPr/>
                    <a:lstStyle/>
                    <a:p>
                      <a:pPr indent="0" lvl="0" marL="0" rtl="0" algn="l">
                        <a:spcBef>
                          <a:spcPts val="0"/>
                        </a:spcBef>
                        <a:spcAft>
                          <a:spcPts val="0"/>
                        </a:spcAft>
                        <a:buNone/>
                      </a:pPr>
                      <a:r>
                        <a:rPr lang="en" sz="1200">
                          <a:solidFill>
                            <a:schemeClr val="accent2"/>
                          </a:solidFill>
                        </a:rPr>
                        <a:t>0</a:t>
                      </a:r>
                      <a:endParaRPr sz="1200">
                        <a:solidFill>
                          <a:schemeClr val="accent2"/>
                        </a:solidFill>
                      </a:endParaRPr>
                    </a:p>
                  </a:txBody>
                  <a:tcPr marT="91425" marB="91425" marR="91425" marL="91425">
                    <a:solidFill>
                      <a:schemeClr val="accent1"/>
                    </a:solidFill>
                  </a:tcPr>
                </a:tc>
                <a:tc>
                  <a:txBody>
                    <a:bodyPr/>
                    <a:lstStyle/>
                    <a:p>
                      <a:pPr indent="0" lvl="0" marL="0" rtl="0" algn="l">
                        <a:spcBef>
                          <a:spcPts val="0"/>
                        </a:spcBef>
                        <a:spcAft>
                          <a:spcPts val="0"/>
                        </a:spcAft>
                        <a:buNone/>
                      </a:pPr>
                      <a:r>
                        <a:rPr lang="en" sz="1200">
                          <a:solidFill>
                            <a:schemeClr val="accent2"/>
                          </a:solidFill>
                        </a:rPr>
                        <a:t>0.0</a:t>
                      </a:r>
                      <a:endParaRPr sz="1200">
                        <a:solidFill>
                          <a:schemeClr val="accent2"/>
                        </a:solidFill>
                      </a:endParaRPr>
                    </a:p>
                  </a:txBody>
                  <a:tcPr marT="91425" marB="91425" marR="91425" marL="91425"/>
                </a:tc>
                <a:tc>
                  <a:txBody>
                    <a:bodyPr/>
                    <a:lstStyle/>
                    <a:p>
                      <a:pPr indent="0" lvl="0" marL="0" rtl="0" algn="l">
                        <a:spcBef>
                          <a:spcPts val="0"/>
                        </a:spcBef>
                        <a:spcAft>
                          <a:spcPts val="0"/>
                        </a:spcAft>
                        <a:buNone/>
                      </a:pPr>
                      <a:r>
                        <a:rPr lang="en" sz="1200">
                          <a:solidFill>
                            <a:schemeClr val="accent2"/>
                          </a:solidFill>
                        </a:rPr>
                        <a:t>1.3</a:t>
                      </a:r>
                      <a:endParaRPr sz="1200">
                        <a:solidFill>
                          <a:schemeClr val="accent2"/>
                        </a:solidFill>
                      </a:endParaRPr>
                    </a:p>
                  </a:txBody>
                  <a:tcPr marT="91425" marB="91425" marR="91425" marL="91425"/>
                </a:tc>
                <a:tc>
                  <a:txBody>
                    <a:bodyPr/>
                    <a:lstStyle/>
                    <a:p>
                      <a:pPr indent="0" lvl="0" marL="0" rtl="0" algn="l">
                        <a:spcBef>
                          <a:spcPts val="0"/>
                        </a:spcBef>
                        <a:spcAft>
                          <a:spcPts val="0"/>
                        </a:spcAft>
                        <a:buNone/>
                      </a:pPr>
                      <a:r>
                        <a:rPr lang="en" sz="1200">
                          <a:solidFill>
                            <a:schemeClr val="accent2"/>
                          </a:solidFill>
                        </a:rPr>
                        <a:t>2.4</a:t>
                      </a:r>
                      <a:endParaRPr sz="1200">
                        <a:solidFill>
                          <a:schemeClr val="accent2"/>
                        </a:solidFill>
                      </a:endParaRPr>
                    </a:p>
                  </a:txBody>
                  <a:tcPr marT="91425" marB="91425" marR="91425" marL="91425"/>
                </a:tc>
                <a:tc>
                  <a:txBody>
                    <a:bodyPr/>
                    <a:lstStyle/>
                    <a:p>
                      <a:pPr indent="0" lvl="0" marL="0" rtl="0" algn="l">
                        <a:spcBef>
                          <a:spcPts val="0"/>
                        </a:spcBef>
                        <a:spcAft>
                          <a:spcPts val="0"/>
                        </a:spcAft>
                        <a:buNone/>
                      </a:pPr>
                      <a:r>
                        <a:rPr lang="en" sz="1200">
                          <a:solidFill>
                            <a:schemeClr val="accent2"/>
                          </a:solidFill>
                        </a:rPr>
                        <a:t>6.8</a:t>
                      </a:r>
                      <a:endParaRPr sz="1200">
                        <a:solidFill>
                          <a:schemeClr val="accent2"/>
                        </a:solidFill>
                      </a:endParaRPr>
                    </a:p>
                  </a:txBody>
                  <a:tcPr marT="91425" marB="91425" marR="91425" marL="91425"/>
                </a:tc>
              </a:tr>
              <a:tr h="321025">
                <a:tc vMerge="1"/>
                <a:tc>
                  <a:txBody>
                    <a:bodyPr/>
                    <a:lstStyle/>
                    <a:p>
                      <a:pPr indent="0" lvl="0" marL="0" rtl="0" algn="l">
                        <a:spcBef>
                          <a:spcPts val="0"/>
                        </a:spcBef>
                        <a:spcAft>
                          <a:spcPts val="0"/>
                        </a:spcAft>
                        <a:buNone/>
                      </a:pPr>
                      <a:r>
                        <a:rPr lang="en" sz="1200">
                          <a:solidFill>
                            <a:schemeClr val="accent2"/>
                          </a:solidFill>
                        </a:rPr>
                        <a:t>1</a:t>
                      </a:r>
                      <a:endParaRPr sz="1200">
                        <a:solidFill>
                          <a:schemeClr val="accent2"/>
                        </a:solidFill>
                      </a:endParaRPr>
                    </a:p>
                  </a:txBody>
                  <a:tcPr marT="91425" marB="91425" marR="91425" marL="91425">
                    <a:solidFill>
                      <a:schemeClr val="accent1"/>
                    </a:solidFill>
                  </a:tcPr>
                </a:tc>
                <a:tc>
                  <a:txBody>
                    <a:bodyPr/>
                    <a:lstStyle/>
                    <a:p>
                      <a:pPr indent="0" lvl="0" marL="0" rtl="0" algn="l">
                        <a:spcBef>
                          <a:spcPts val="0"/>
                        </a:spcBef>
                        <a:spcAft>
                          <a:spcPts val="0"/>
                        </a:spcAft>
                        <a:buNone/>
                      </a:pPr>
                      <a:r>
                        <a:rPr lang="en" sz="1200">
                          <a:solidFill>
                            <a:schemeClr val="accent2"/>
                          </a:solidFill>
                        </a:rPr>
                        <a:t>1.3</a:t>
                      </a:r>
                      <a:endParaRPr sz="1200">
                        <a:solidFill>
                          <a:schemeClr val="accent2"/>
                        </a:solidFill>
                      </a:endParaRPr>
                    </a:p>
                  </a:txBody>
                  <a:tcPr marT="91425" marB="91425" marR="91425" marL="91425"/>
                </a:tc>
                <a:tc>
                  <a:txBody>
                    <a:bodyPr/>
                    <a:lstStyle/>
                    <a:p>
                      <a:pPr indent="0" lvl="0" marL="0" rtl="0" algn="l">
                        <a:spcBef>
                          <a:spcPts val="0"/>
                        </a:spcBef>
                        <a:spcAft>
                          <a:spcPts val="0"/>
                        </a:spcAft>
                        <a:buNone/>
                      </a:pPr>
                      <a:r>
                        <a:rPr lang="en" sz="1200">
                          <a:solidFill>
                            <a:schemeClr val="accent2"/>
                          </a:solidFill>
                        </a:rPr>
                        <a:t>0.0</a:t>
                      </a:r>
                      <a:endParaRPr sz="1200">
                        <a:solidFill>
                          <a:schemeClr val="accent2"/>
                        </a:solidFill>
                      </a:endParaRPr>
                    </a:p>
                  </a:txBody>
                  <a:tcPr marT="91425" marB="91425" marR="91425" marL="91425"/>
                </a:tc>
                <a:tc>
                  <a:txBody>
                    <a:bodyPr/>
                    <a:lstStyle/>
                    <a:p>
                      <a:pPr indent="0" lvl="0" marL="0" rtl="0" algn="l">
                        <a:spcBef>
                          <a:spcPts val="0"/>
                        </a:spcBef>
                        <a:spcAft>
                          <a:spcPts val="0"/>
                        </a:spcAft>
                        <a:buNone/>
                      </a:pPr>
                      <a:r>
                        <a:rPr lang="en" sz="1200">
                          <a:solidFill>
                            <a:schemeClr val="accent2"/>
                          </a:solidFill>
                        </a:rPr>
                        <a:t>1.2</a:t>
                      </a:r>
                      <a:endParaRPr sz="1200">
                        <a:solidFill>
                          <a:schemeClr val="accent2"/>
                        </a:solidFill>
                      </a:endParaRPr>
                    </a:p>
                  </a:txBody>
                  <a:tcPr marT="91425" marB="91425" marR="91425" marL="91425"/>
                </a:tc>
                <a:tc>
                  <a:txBody>
                    <a:bodyPr/>
                    <a:lstStyle/>
                    <a:p>
                      <a:pPr indent="0" lvl="0" marL="0" rtl="0" algn="l">
                        <a:spcBef>
                          <a:spcPts val="0"/>
                        </a:spcBef>
                        <a:spcAft>
                          <a:spcPts val="0"/>
                        </a:spcAft>
                        <a:buNone/>
                      </a:pPr>
                      <a:r>
                        <a:rPr lang="en" sz="1200">
                          <a:solidFill>
                            <a:schemeClr val="accent2"/>
                          </a:solidFill>
                        </a:rPr>
                        <a:t>5.7</a:t>
                      </a:r>
                      <a:endParaRPr sz="1200">
                        <a:solidFill>
                          <a:schemeClr val="accent2"/>
                        </a:solidFill>
                      </a:endParaRPr>
                    </a:p>
                  </a:txBody>
                  <a:tcPr marT="91425" marB="91425" marR="91425" marL="91425"/>
                </a:tc>
              </a:tr>
              <a:tr h="321025">
                <a:tc vMerge="1"/>
                <a:tc>
                  <a:txBody>
                    <a:bodyPr/>
                    <a:lstStyle/>
                    <a:p>
                      <a:pPr indent="0" lvl="0" marL="0" rtl="0" algn="l">
                        <a:spcBef>
                          <a:spcPts val="0"/>
                        </a:spcBef>
                        <a:spcAft>
                          <a:spcPts val="0"/>
                        </a:spcAft>
                        <a:buNone/>
                      </a:pPr>
                      <a:r>
                        <a:rPr lang="en" sz="1200">
                          <a:solidFill>
                            <a:schemeClr val="accent2"/>
                          </a:solidFill>
                        </a:rPr>
                        <a:t>2</a:t>
                      </a:r>
                      <a:endParaRPr sz="1200">
                        <a:solidFill>
                          <a:schemeClr val="accent2"/>
                        </a:solidFill>
                      </a:endParaRPr>
                    </a:p>
                  </a:txBody>
                  <a:tcPr marT="91425" marB="91425" marR="91425" marL="91425">
                    <a:solidFill>
                      <a:schemeClr val="accent1"/>
                    </a:solidFill>
                  </a:tcPr>
                </a:tc>
                <a:tc>
                  <a:txBody>
                    <a:bodyPr/>
                    <a:lstStyle/>
                    <a:p>
                      <a:pPr indent="0" lvl="0" marL="0" rtl="0" algn="l">
                        <a:spcBef>
                          <a:spcPts val="0"/>
                        </a:spcBef>
                        <a:spcAft>
                          <a:spcPts val="0"/>
                        </a:spcAft>
                        <a:buNone/>
                      </a:pPr>
                      <a:r>
                        <a:rPr lang="en" sz="1200">
                          <a:solidFill>
                            <a:schemeClr val="accent2"/>
                          </a:solidFill>
                        </a:rPr>
                        <a:t>2.4</a:t>
                      </a:r>
                      <a:endParaRPr sz="1200">
                        <a:solidFill>
                          <a:schemeClr val="accent2"/>
                        </a:solidFill>
                      </a:endParaRPr>
                    </a:p>
                  </a:txBody>
                  <a:tcPr marT="91425" marB="91425" marR="91425" marL="91425"/>
                </a:tc>
                <a:tc>
                  <a:txBody>
                    <a:bodyPr/>
                    <a:lstStyle/>
                    <a:p>
                      <a:pPr indent="0" lvl="0" marL="0" rtl="0" algn="l">
                        <a:spcBef>
                          <a:spcPts val="0"/>
                        </a:spcBef>
                        <a:spcAft>
                          <a:spcPts val="0"/>
                        </a:spcAft>
                        <a:buNone/>
                      </a:pPr>
                      <a:r>
                        <a:rPr lang="en" sz="1200">
                          <a:solidFill>
                            <a:schemeClr val="accent2"/>
                          </a:solidFill>
                        </a:rPr>
                        <a:t>1.2</a:t>
                      </a:r>
                      <a:endParaRPr sz="1200">
                        <a:solidFill>
                          <a:schemeClr val="accent2"/>
                        </a:solidFill>
                      </a:endParaRPr>
                    </a:p>
                  </a:txBody>
                  <a:tcPr marT="91425" marB="91425" marR="91425" marL="91425"/>
                </a:tc>
                <a:tc>
                  <a:txBody>
                    <a:bodyPr/>
                    <a:lstStyle/>
                    <a:p>
                      <a:pPr indent="0" lvl="0" marL="0" rtl="0" algn="l">
                        <a:spcBef>
                          <a:spcPts val="0"/>
                        </a:spcBef>
                        <a:spcAft>
                          <a:spcPts val="0"/>
                        </a:spcAft>
                        <a:buNone/>
                      </a:pPr>
                      <a:r>
                        <a:rPr lang="en" sz="1200">
                          <a:solidFill>
                            <a:schemeClr val="accent2"/>
                          </a:solidFill>
                        </a:rPr>
                        <a:t>0.0</a:t>
                      </a:r>
                      <a:endParaRPr sz="1200">
                        <a:solidFill>
                          <a:schemeClr val="accent2"/>
                        </a:solidFill>
                      </a:endParaRPr>
                    </a:p>
                  </a:txBody>
                  <a:tcPr marT="91425" marB="91425" marR="91425" marL="91425"/>
                </a:tc>
                <a:tc>
                  <a:txBody>
                    <a:bodyPr/>
                    <a:lstStyle/>
                    <a:p>
                      <a:pPr indent="0" lvl="0" marL="0" rtl="0" algn="l">
                        <a:spcBef>
                          <a:spcPts val="0"/>
                        </a:spcBef>
                        <a:spcAft>
                          <a:spcPts val="0"/>
                        </a:spcAft>
                        <a:buNone/>
                      </a:pPr>
                      <a:r>
                        <a:rPr lang="en" sz="1200">
                          <a:solidFill>
                            <a:schemeClr val="accent2"/>
                          </a:solidFill>
                        </a:rPr>
                        <a:t>7.4</a:t>
                      </a:r>
                      <a:endParaRPr sz="1200">
                        <a:solidFill>
                          <a:schemeClr val="accent2"/>
                        </a:solidFill>
                      </a:endParaRPr>
                    </a:p>
                  </a:txBody>
                  <a:tcPr marT="91425" marB="91425" marR="91425" marL="91425"/>
                </a:tc>
              </a:tr>
              <a:tr h="321025">
                <a:tc vMerge="1"/>
                <a:tc>
                  <a:txBody>
                    <a:bodyPr/>
                    <a:lstStyle/>
                    <a:p>
                      <a:pPr indent="0" lvl="0" marL="0" rtl="0" algn="l">
                        <a:spcBef>
                          <a:spcPts val="0"/>
                        </a:spcBef>
                        <a:spcAft>
                          <a:spcPts val="0"/>
                        </a:spcAft>
                        <a:buNone/>
                      </a:pPr>
                      <a:r>
                        <a:rPr lang="en" sz="1200">
                          <a:solidFill>
                            <a:schemeClr val="accent2"/>
                          </a:solidFill>
                        </a:rPr>
                        <a:t>3</a:t>
                      </a:r>
                      <a:endParaRPr sz="1200">
                        <a:solidFill>
                          <a:schemeClr val="accent2"/>
                        </a:solidFill>
                      </a:endParaRPr>
                    </a:p>
                  </a:txBody>
                  <a:tcPr marT="91425" marB="91425" marR="91425" marL="91425">
                    <a:solidFill>
                      <a:schemeClr val="accent1"/>
                    </a:solidFill>
                  </a:tcPr>
                </a:tc>
                <a:tc>
                  <a:txBody>
                    <a:bodyPr/>
                    <a:lstStyle/>
                    <a:p>
                      <a:pPr indent="0" lvl="0" marL="0" rtl="0" algn="l">
                        <a:spcBef>
                          <a:spcPts val="0"/>
                        </a:spcBef>
                        <a:spcAft>
                          <a:spcPts val="0"/>
                        </a:spcAft>
                        <a:buNone/>
                      </a:pPr>
                      <a:r>
                        <a:rPr lang="en" sz="1200">
                          <a:solidFill>
                            <a:schemeClr val="accent2"/>
                          </a:solidFill>
                        </a:rPr>
                        <a:t>6.8</a:t>
                      </a:r>
                      <a:endParaRPr sz="1200">
                        <a:solidFill>
                          <a:schemeClr val="accent2"/>
                        </a:solidFill>
                      </a:endParaRPr>
                    </a:p>
                  </a:txBody>
                  <a:tcPr marT="91425" marB="91425" marR="91425" marL="91425"/>
                </a:tc>
                <a:tc>
                  <a:txBody>
                    <a:bodyPr/>
                    <a:lstStyle/>
                    <a:p>
                      <a:pPr indent="0" lvl="0" marL="0" rtl="0" algn="l">
                        <a:spcBef>
                          <a:spcPts val="0"/>
                        </a:spcBef>
                        <a:spcAft>
                          <a:spcPts val="0"/>
                        </a:spcAft>
                        <a:buNone/>
                      </a:pPr>
                      <a:r>
                        <a:rPr lang="en" sz="1200">
                          <a:solidFill>
                            <a:schemeClr val="accent2"/>
                          </a:solidFill>
                        </a:rPr>
                        <a:t>5.7</a:t>
                      </a:r>
                      <a:endParaRPr sz="1200">
                        <a:solidFill>
                          <a:schemeClr val="accent2"/>
                        </a:solidFill>
                      </a:endParaRPr>
                    </a:p>
                  </a:txBody>
                  <a:tcPr marT="91425" marB="91425" marR="91425" marL="91425"/>
                </a:tc>
                <a:tc>
                  <a:txBody>
                    <a:bodyPr/>
                    <a:lstStyle/>
                    <a:p>
                      <a:pPr indent="0" lvl="0" marL="0" rtl="0" algn="l">
                        <a:spcBef>
                          <a:spcPts val="0"/>
                        </a:spcBef>
                        <a:spcAft>
                          <a:spcPts val="0"/>
                        </a:spcAft>
                        <a:buNone/>
                      </a:pPr>
                      <a:r>
                        <a:rPr lang="en" sz="1200">
                          <a:solidFill>
                            <a:schemeClr val="accent2"/>
                          </a:solidFill>
                        </a:rPr>
                        <a:t>7.4</a:t>
                      </a:r>
                      <a:endParaRPr sz="1200">
                        <a:solidFill>
                          <a:schemeClr val="accent2"/>
                        </a:solidFill>
                      </a:endParaRPr>
                    </a:p>
                  </a:txBody>
                  <a:tcPr marT="91425" marB="91425" marR="91425" marL="91425"/>
                </a:tc>
                <a:tc>
                  <a:txBody>
                    <a:bodyPr/>
                    <a:lstStyle/>
                    <a:p>
                      <a:pPr indent="0" lvl="0" marL="0" rtl="0" algn="l">
                        <a:spcBef>
                          <a:spcPts val="0"/>
                        </a:spcBef>
                        <a:spcAft>
                          <a:spcPts val="0"/>
                        </a:spcAft>
                        <a:buNone/>
                      </a:pPr>
                      <a:r>
                        <a:rPr lang="en" sz="1200">
                          <a:solidFill>
                            <a:schemeClr val="accent2"/>
                          </a:solidFill>
                        </a:rPr>
                        <a:t>0.0</a:t>
                      </a:r>
                      <a:endParaRPr sz="1200">
                        <a:solidFill>
                          <a:schemeClr val="accent2"/>
                        </a:solidFill>
                      </a:endParaRPr>
                    </a:p>
                  </a:txBody>
                  <a:tcPr marT="91425" marB="91425" marR="91425" marL="91425"/>
                </a:tc>
              </a:tr>
            </a:tbl>
          </a:graphicData>
        </a:graphic>
      </p:graphicFrame>
      <p:pic>
        <p:nvPicPr>
          <p:cNvPr id="350" name="Google Shape;350;p54"/>
          <p:cNvPicPr preferRelativeResize="0"/>
          <p:nvPr/>
        </p:nvPicPr>
        <p:blipFill>
          <a:blip r:embed="rId3">
            <a:alphaModFix/>
          </a:blip>
          <a:stretch>
            <a:fillRect/>
          </a:stretch>
        </p:blipFill>
        <p:spPr>
          <a:xfrm>
            <a:off x="944225" y="914275"/>
            <a:ext cx="7255552" cy="1445450"/>
          </a:xfrm>
          <a:prstGeom prst="rect">
            <a:avLst/>
          </a:prstGeom>
          <a:noFill/>
          <a:ln>
            <a:noFill/>
          </a:ln>
        </p:spPr>
      </p:pic>
      <p:sp>
        <p:nvSpPr>
          <p:cNvPr id="351" name="Google Shape;351;p54"/>
          <p:cNvSpPr/>
          <p:nvPr/>
        </p:nvSpPr>
        <p:spPr>
          <a:xfrm>
            <a:off x="1507550" y="2107300"/>
            <a:ext cx="632700" cy="8814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DTW</a:t>
            </a:r>
            <a:endParaRPr/>
          </a:p>
        </p:txBody>
      </p:sp>
      <p:sp>
        <p:nvSpPr>
          <p:cNvPr id="352" name="Google Shape;352;p54"/>
          <p:cNvSpPr/>
          <p:nvPr/>
        </p:nvSpPr>
        <p:spPr>
          <a:xfrm>
            <a:off x="3881000" y="3418825"/>
            <a:ext cx="1413900" cy="674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DBSCAN</a:t>
            </a:r>
            <a:endParaRPr/>
          </a:p>
        </p:txBody>
      </p:sp>
      <p:graphicFrame>
        <p:nvGraphicFramePr>
          <p:cNvPr id="353" name="Google Shape;353;p54"/>
          <p:cNvGraphicFramePr/>
          <p:nvPr/>
        </p:nvGraphicFramePr>
        <p:xfrm>
          <a:off x="5336375" y="3094050"/>
          <a:ext cx="3000000" cy="3000000"/>
        </p:xfrm>
        <a:graphic>
          <a:graphicData uri="http://schemas.openxmlformats.org/drawingml/2006/table">
            <a:tbl>
              <a:tblPr>
                <a:noFill/>
                <a:tableStyleId>{D2D1F20C-AE9A-47D2-8BC6-A2E05A768165}</a:tableStyleId>
              </a:tblPr>
              <a:tblGrid>
                <a:gridCol w="884575"/>
                <a:gridCol w="618350"/>
                <a:gridCol w="618350"/>
                <a:gridCol w="618350"/>
                <a:gridCol w="618350"/>
              </a:tblGrid>
              <a:tr h="674800">
                <a:tc>
                  <a:txBody>
                    <a:bodyPr/>
                    <a:lstStyle/>
                    <a:p>
                      <a:pPr indent="0" lvl="0" marL="0" rtl="0" algn="l">
                        <a:spcBef>
                          <a:spcPts val="0"/>
                        </a:spcBef>
                        <a:spcAft>
                          <a:spcPts val="0"/>
                        </a:spcAft>
                        <a:buNone/>
                      </a:pPr>
                      <a:r>
                        <a:rPr lang="en">
                          <a:solidFill>
                            <a:schemeClr val="accent2"/>
                          </a:solidFill>
                        </a:rPr>
                        <a:t>Series</a:t>
                      </a:r>
                      <a:endParaRPr>
                        <a:solidFill>
                          <a:schemeClr val="accent2"/>
                        </a:solidFill>
                      </a:endParaRPr>
                    </a:p>
                  </a:txBody>
                  <a:tcPr marT="91425" marB="91425" marR="91425" marL="91425" anchor="ctr">
                    <a:solidFill>
                      <a:schemeClr val="accent3"/>
                    </a:solidFill>
                  </a:tcPr>
                </a:tc>
                <a:tc>
                  <a:txBody>
                    <a:bodyPr/>
                    <a:lstStyle/>
                    <a:p>
                      <a:pPr indent="0" lvl="0" marL="0" rtl="0" algn="l">
                        <a:spcBef>
                          <a:spcPts val="0"/>
                        </a:spcBef>
                        <a:spcAft>
                          <a:spcPts val="0"/>
                        </a:spcAft>
                        <a:buNone/>
                      </a:pPr>
                      <a:r>
                        <a:rPr lang="en">
                          <a:solidFill>
                            <a:schemeClr val="accent2"/>
                          </a:solidFill>
                        </a:rPr>
                        <a:t>0</a:t>
                      </a:r>
                      <a:endParaRPr>
                        <a:solidFill>
                          <a:schemeClr val="accent2"/>
                        </a:solidFill>
                      </a:endParaRPr>
                    </a:p>
                  </a:txBody>
                  <a:tcPr marT="91425" marB="91425" marR="91425" marL="91425" anchor="ctr"/>
                </a:tc>
                <a:tc>
                  <a:txBody>
                    <a:bodyPr/>
                    <a:lstStyle/>
                    <a:p>
                      <a:pPr indent="0" lvl="0" marL="0" rtl="0" algn="l">
                        <a:spcBef>
                          <a:spcPts val="0"/>
                        </a:spcBef>
                        <a:spcAft>
                          <a:spcPts val="0"/>
                        </a:spcAft>
                        <a:buNone/>
                      </a:pPr>
                      <a:r>
                        <a:rPr lang="en">
                          <a:solidFill>
                            <a:schemeClr val="accent2"/>
                          </a:solidFill>
                        </a:rPr>
                        <a:t>1</a:t>
                      </a:r>
                      <a:endParaRPr>
                        <a:solidFill>
                          <a:schemeClr val="accent2"/>
                        </a:solidFill>
                      </a:endParaRPr>
                    </a:p>
                  </a:txBody>
                  <a:tcPr marT="91425" marB="91425" marR="91425" marL="91425" anchor="ctr"/>
                </a:tc>
                <a:tc>
                  <a:txBody>
                    <a:bodyPr/>
                    <a:lstStyle/>
                    <a:p>
                      <a:pPr indent="0" lvl="0" marL="0" rtl="0" algn="l">
                        <a:spcBef>
                          <a:spcPts val="0"/>
                        </a:spcBef>
                        <a:spcAft>
                          <a:spcPts val="0"/>
                        </a:spcAft>
                        <a:buNone/>
                      </a:pPr>
                      <a:r>
                        <a:rPr lang="en">
                          <a:solidFill>
                            <a:schemeClr val="accent2"/>
                          </a:solidFill>
                        </a:rPr>
                        <a:t>2</a:t>
                      </a:r>
                      <a:endParaRPr>
                        <a:solidFill>
                          <a:schemeClr val="accent2"/>
                        </a:solidFill>
                      </a:endParaRPr>
                    </a:p>
                  </a:txBody>
                  <a:tcPr marT="91425" marB="91425" marR="91425" marL="91425" anchor="ctr"/>
                </a:tc>
                <a:tc>
                  <a:txBody>
                    <a:bodyPr/>
                    <a:lstStyle/>
                    <a:p>
                      <a:pPr indent="0" lvl="0" marL="0" rtl="0" algn="l">
                        <a:spcBef>
                          <a:spcPts val="0"/>
                        </a:spcBef>
                        <a:spcAft>
                          <a:spcPts val="0"/>
                        </a:spcAft>
                        <a:buNone/>
                      </a:pPr>
                      <a:r>
                        <a:rPr lang="en">
                          <a:solidFill>
                            <a:schemeClr val="accent2"/>
                          </a:solidFill>
                        </a:rPr>
                        <a:t>3</a:t>
                      </a:r>
                      <a:endParaRPr>
                        <a:solidFill>
                          <a:schemeClr val="accent2"/>
                        </a:solidFill>
                      </a:endParaRPr>
                    </a:p>
                  </a:txBody>
                  <a:tcPr marT="91425" marB="91425" marR="91425" marL="91425" anchor="ctr"/>
                </a:tc>
              </a:tr>
              <a:tr h="674800">
                <a:tc>
                  <a:txBody>
                    <a:bodyPr/>
                    <a:lstStyle/>
                    <a:p>
                      <a:pPr indent="0" lvl="0" marL="0" rtl="0" algn="l">
                        <a:spcBef>
                          <a:spcPts val="0"/>
                        </a:spcBef>
                        <a:spcAft>
                          <a:spcPts val="0"/>
                        </a:spcAft>
                        <a:buNone/>
                      </a:pPr>
                      <a:r>
                        <a:rPr lang="en">
                          <a:solidFill>
                            <a:schemeClr val="accent2"/>
                          </a:solidFill>
                        </a:rPr>
                        <a:t>Cluster</a:t>
                      </a:r>
                      <a:endParaRPr>
                        <a:solidFill>
                          <a:schemeClr val="accent2"/>
                        </a:solidFill>
                      </a:endParaRPr>
                    </a:p>
                  </a:txBody>
                  <a:tcPr marT="91425" marB="91425" marR="91425" marL="91425" anchor="ctr">
                    <a:solidFill>
                      <a:schemeClr val="accent3"/>
                    </a:solidFill>
                  </a:tcPr>
                </a:tc>
                <a:tc>
                  <a:txBody>
                    <a:bodyPr/>
                    <a:lstStyle/>
                    <a:p>
                      <a:pPr indent="0" lvl="0" marL="0" rtl="0" algn="l">
                        <a:spcBef>
                          <a:spcPts val="0"/>
                        </a:spcBef>
                        <a:spcAft>
                          <a:spcPts val="0"/>
                        </a:spcAft>
                        <a:buNone/>
                      </a:pPr>
                      <a:r>
                        <a:rPr lang="en">
                          <a:solidFill>
                            <a:srgbClr val="FB755A"/>
                          </a:solidFill>
                        </a:rPr>
                        <a:t>0</a:t>
                      </a:r>
                      <a:endParaRPr>
                        <a:solidFill>
                          <a:srgbClr val="FB755A"/>
                        </a:solidFill>
                      </a:endParaRPr>
                    </a:p>
                  </a:txBody>
                  <a:tcPr marT="91425" marB="91425" marR="91425" marL="91425" anchor="ctr"/>
                </a:tc>
                <a:tc>
                  <a:txBody>
                    <a:bodyPr/>
                    <a:lstStyle/>
                    <a:p>
                      <a:pPr indent="0" lvl="0" marL="0" rtl="0" algn="l">
                        <a:spcBef>
                          <a:spcPts val="0"/>
                        </a:spcBef>
                        <a:spcAft>
                          <a:spcPts val="0"/>
                        </a:spcAft>
                        <a:buNone/>
                      </a:pPr>
                      <a:r>
                        <a:rPr lang="en">
                          <a:solidFill>
                            <a:srgbClr val="FB755A"/>
                          </a:solidFill>
                        </a:rPr>
                        <a:t>0</a:t>
                      </a:r>
                      <a:endParaRPr>
                        <a:solidFill>
                          <a:srgbClr val="FB755A"/>
                        </a:solidFill>
                      </a:endParaRPr>
                    </a:p>
                  </a:txBody>
                  <a:tcPr marT="91425" marB="91425" marR="91425" marL="91425" anchor="ctr"/>
                </a:tc>
                <a:tc>
                  <a:txBody>
                    <a:bodyPr/>
                    <a:lstStyle/>
                    <a:p>
                      <a:pPr indent="0" lvl="0" marL="0" rtl="0" algn="l">
                        <a:spcBef>
                          <a:spcPts val="0"/>
                        </a:spcBef>
                        <a:spcAft>
                          <a:spcPts val="0"/>
                        </a:spcAft>
                        <a:buNone/>
                      </a:pPr>
                      <a:r>
                        <a:rPr lang="en">
                          <a:solidFill>
                            <a:srgbClr val="FB755A"/>
                          </a:solidFill>
                        </a:rPr>
                        <a:t>0</a:t>
                      </a:r>
                      <a:endParaRPr>
                        <a:solidFill>
                          <a:srgbClr val="FB755A"/>
                        </a:solidFill>
                      </a:endParaRPr>
                    </a:p>
                  </a:txBody>
                  <a:tcPr marT="91425" marB="91425" marR="91425" marL="91425" anchor="ctr"/>
                </a:tc>
                <a:tc>
                  <a:txBody>
                    <a:bodyPr/>
                    <a:lstStyle/>
                    <a:p>
                      <a:pPr indent="0" lvl="0" marL="0" rtl="0" algn="l">
                        <a:spcBef>
                          <a:spcPts val="0"/>
                        </a:spcBef>
                        <a:spcAft>
                          <a:spcPts val="0"/>
                        </a:spcAft>
                        <a:buNone/>
                      </a:pPr>
                      <a:r>
                        <a:rPr lang="en">
                          <a:solidFill>
                            <a:srgbClr val="5794F2"/>
                          </a:solidFill>
                        </a:rPr>
                        <a:t>1</a:t>
                      </a:r>
                      <a:endParaRPr>
                        <a:solidFill>
                          <a:srgbClr val="5794F2"/>
                        </a:solidFill>
                      </a:endParaRPr>
                    </a:p>
                  </a:txBody>
                  <a:tcPr marT="91425" marB="91425" marR="91425" marL="91425" anchor="ctr"/>
                </a:tc>
              </a:tr>
            </a:tbl>
          </a:graphicData>
        </a:graphic>
      </p:graphicFrame>
      <p:sp>
        <p:nvSpPr>
          <p:cNvPr id="354" name="Google Shape;354;p54"/>
          <p:cNvSpPr/>
          <p:nvPr/>
        </p:nvSpPr>
        <p:spPr>
          <a:xfrm>
            <a:off x="936725" y="1926050"/>
            <a:ext cx="7335900" cy="359400"/>
          </a:xfrm>
          <a:prstGeom prst="roundRect">
            <a:avLst>
              <a:gd fmla="val 16667" name="adj"/>
            </a:avLst>
          </a:prstGeom>
          <a:noFill/>
          <a:ln cap="flat" cmpd="sng" w="19050">
            <a:solidFill>
              <a:srgbClr val="FB755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5" name="Google Shape;355;p54"/>
          <p:cNvSpPr/>
          <p:nvPr/>
        </p:nvSpPr>
        <p:spPr>
          <a:xfrm>
            <a:off x="936725" y="1020900"/>
            <a:ext cx="7335900" cy="481500"/>
          </a:xfrm>
          <a:prstGeom prst="roundRect">
            <a:avLst>
              <a:gd fmla="val 16667" name="adj"/>
            </a:avLst>
          </a:prstGeom>
          <a:noFill/>
          <a:ln cap="flat" cmpd="sng" w="19050">
            <a:solidFill>
              <a:srgbClr val="5794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9" name="Shape 359"/>
        <p:cNvGrpSpPr/>
        <p:nvPr/>
      </p:nvGrpSpPr>
      <p:grpSpPr>
        <a:xfrm>
          <a:off x="0" y="0"/>
          <a:ext cx="0" cy="0"/>
          <a:chOff x="0" y="0"/>
          <a:chExt cx="0" cy="0"/>
        </a:xfrm>
      </p:grpSpPr>
      <p:sp>
        <p:nvSpPr>
          <p:cNvPr id="360" name="Google Shape;360;p55"/>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Clustering</a:t>
            </a:r>
            <a:endParaRPr/>
          </a:p>
        </p:txBody>
      </p:sp>
      <p:pic>
        <p:nvPicPr>
          <p:cNvPr id="361" name="Google Shape;361;p55"/>
          <p:cNvPicPr preferRelativeResize="0"/>
          <p:nvPr/>
        </p:nvPicPr>
        <p:blipFill rotWithShape="1">
          <a:blip r:embed="rId3">
            <a:alphaModFix/>
          </a:blip>
          <a:srcRect b="0" l="0" r="5562" t="0"/>
          <a:stretch/>
        </p:blipFill>
        <p:spPr>
          <a:xfrm>
            <a:off x="461750" y="1360650"/>
            <a:ext cx="3856623" cy="2792799"/>
          </a:xfrm>
          <a:prstGeom prst="rect">
            <a:avLst/>
          </a:prstGeom>
          <a:noFill/>
          <a:ln>
            <a:noFill/>
          </a:ln>
        </p:spPr>
      </p:pic>
      <p:pic>
        <p:nvPicPr>
          <p:cNvPr id="362" name="Google Shape;362;p55"/>
          <p:cNvPicPr preferRelativeResize="0"/>
          <p:nvPr/>
        </p:nvPicPr>
        <p:blipFill>
          <a:blip r:embed="rId4">
            <a:alphaModFix/>
          </a:blip>
          <a:stretch>
            <a:fillRect/>
          </a:stretch>
        </p:blipFill>
        <p:spPr>
          <a:xfrm>
            <a:off x="4919600" y="767975"/>
            <a:ext cx="3560999" cy="3958944"/>
          </a:xfrm>
          <a:prstGeom prst="rect">
            <a:avLst/>
          </a:prstGeom>
          <a:noFill/>
          <a:ln>
            <a:noFill/>
          </a:ln>
        </p:spPr>
      </p:pic>
      <p:sp>
        <p:nvSpPr>
          <p:cNvPr id="363" name="Google Shape;363;p55"/>
          <p:cNvSpPr/>
          <p:nvPr/>
        </p:nvSpPr>
        <p:spPr>
          <a:xfrm>
            <a:off x="461750" y="2894325"/>
            <a:ext cx="3856500" cy="1259100"/>
          </a:xfrm>
          <a:prstGeom prst="rect">
            <a:avLst/>
          </a:prstGeom>
          <a:gradFill>
            <a:gsLst>
              <a:gs pos="0">
                <a:srgbClr val="1E1E1E"/>
              </a:gs>
              <a:gs pos="100000">
                <a:srgbClr val="1E1E1E">
                  <a:alpha val="80000"/>
                </a:srgbClr>
              </a:gs>
              <a:gs pos="100000">
                <a:srgbClr val="737373"/>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4" name="Google Shape;364;p55"/>
          <p:cNvSpPr/>
          <p:nvPr/>
        </p:nvSpPr>
        <p:spPr>
          <a:xfrm>
            <a:off x="4919475" y="1367488"/>
            <a:ext cx="3561000" cy="3180000"/>
          </a:xfrm>
          <a:prstGeom prst="rect">
            <a:avLst/>
          </a:prstGeom>
          <a:gradFill>
            <a:gsLst>
              <a:gs pos="0">
                <a:srgbClr val="1E1E1E"/>
              </a:gs>
              <a:gs pos="100000">
                <a:srgbClr val="1E1E1E">
                  <a:alpha val="80000"/>
                </a:srgbClr>
              </a:gs>
              <a:gs pos="100000">
                <a:srgbClr val="737373"/>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5" name="Google Shape;365;p55"/>
          <p:cNvSpPr/>
          <p:nvPr/>
        </p:nvSpPr>
        <p:spPr>
          <a:xfrm>
            <a:off x="4919475" y="2478700"/>
            <a:ext cx="3561000" cy="2248200"/>
          </a:xfrm>
          <a:prstGeom prst="rect">
            <a:avLst/>
          </a:prstGeom>
          <a:gradFill>
            <a:gsLst>
              <a:gs pos="0">
                <a:srgbClr val="1E1E1E"/>
              </a:gs>
              <a:gs pos="100000">
                <a:srgbClr val="1E1E1E">
                  <a:alpha val="80000"/>
                </a:srgbClr>
              </a:gs>
              <a:gs pos="100000">
                <a:srgbClr val="737373"/>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6" name="Google Shape;366;p55"/>
          <p:cNvSpPr/>
          <p:nvPr/>
        </p:nvSpPr>
        <p:spPr>
          <a:xfrm>
            <a:off x="4919475" y="3223250"/>
            <a:ext cx="3561000" cy="1503600"/>
          </a:xfrm>
          <a:prstGeom prst="rect">
            <a:avLst/>
          </a:prstGeom>
          <a:gradFill>
            <a:gsLst>
              <a:gs pos="0">
                <a:srgbClr val="1E1E1E"/>
              </a:gs>
              <a:gs pos="100000">
                <a:srgbClr val="1E1E1E">
                  <a:alpha val="80000"/>
                </a:srgbClr>
              </a:gs>
              <a:gs pos="100000">
                <a:srgbClr val="737373"/>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7" name="Google Shape;367;p55"/>
          <p:cNvSpPr/>
          <p:nvPr/>
        </p:nvSpPr>
        <p:spPr>
          <a:xfrm>
            <a:off x="4341121" y="2707300"/>
            <a:ext cx="631800" cy="408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6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6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6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6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8"/>
          <p:cNvSpPr/>
          <p:nvPr/>
        </p:nvSpPr>
        <p:spPr>
          <a:xfrm>
            <a:off x="1763979" y="1787507"/>
            <a:ext cx="1567500" cy="1568400"/>
          </a:xfrm>
          <a:prstGeom prst="ellipse">
            <a:avLst/>
          </a:prstGeom>
          <a:gradFill>
            <a:gsLst>
              <a:gs pos="0">
                <a:srgbClr val="FB9D5A"/>
              </a:gs>
              <a:gs pos="100000">
                <a:srgbClr val="FB755A"/>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8" name="Google Shape;158;p38"/>
          <p:cNvPicPr preferRelativeResize="0"/>
          <p:nvPr/>
        </p:nvPicPr>
        <p:blipFill rotWithShape="1">
          <a:blip r:embed="rId3">
            <a:alphaModFix/>
          </a:blip>
          <a:srcRect b="16890" l="0" r="0" t="16897"/>
          <a:stretch/>
        </p:blipFill>
        <p:spPr>
          <a:xfrm>
            <a:off x="1812646" y="1836626"/>
            <a:ext cx="1470000" cy="1470000"/>
          </a:xfrm>
          <a:prstGeom prst="ellipse">
            <a:avLst/>
          </a:prstGeom>
          <a:noFill/>
          <a:ln>
            <a:noFill/>
          </a:ln>
        </p:spPr>
      </p:pic>
      <p:sp>
        <p:nvSpPr>
          <p:cNvPr id="159" name="Google Shape;159;p38"/>
          <p:cNvSpPr txBox="1"/>
          <p:nvPr/>
        </p:nvSpPr>
        <p:spPr>
          <a:xfrm>
            <a:off x="3546712" y="2050191"/>
            <a:ext cx="4344900" cy="1043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200">
                <a:solidFill>
                  <a:srgbClr val="EEEEEE"/>
                </a:solidFill>
                <a:latin typeface="Inter Medium"/>
                <a:ea typeface="Inter Medium"/>
                <a:cs typeface="Inter Medium"/>
                <a:sym typeface="Inter Medium"/>
              </a:rPr>
              <a:t>Ben Sully</a:t>
            </a:r>
            <a:endParaRPr sz="3200">
              <a:solidFill>
                <a:srgbClr val="EEEEEE"/>
              </a:solidFill>
              <a:latin typeface="Inter Medium"/>
              <a:ea typeface="Inter Medium"/>
              <a:cs typeface="Inter Medium"/>
              <a:sym typeface="Inter Medium"/>
            </a:endParaRPr>
          </a:p>
          <a:p>
            <a:pPr indent="0" lvl="0" marL="0" rtl="0" algn="l">
              <a:lnSpc>
                <a:spcPct val="115000"/>
              </a:lnSpc>
              <a:spcBef>
                <a:spcPts val="0"/>
              </a:spcBef>
              <a:spcAft>
                <a:spcPts val="0"/>
              </a:spcAft>
              <a:buNone/>
            </a:pPr>
            <a:r>
              <a:rPr lang="en" sz="2800">
                <a:solidFill>
                  <a:srgbClr val="999999"/>
                </a:solidFill>
                <a:latin typeface="Inter"/>
                <a:ea typeface="Inter"/>
                <a:cs typeface="Inter"/>
                <a:sym typeface="Inter"/>
              </a:rPr>
              <a:t>Software Engineer</a:t>
            </a:r>
            <a:endParaRPr sz="2800">
              <a:solidFill>
                <a:srgbClr val="EEEEEE"/>
              </a:solidFill>
              <a:latin typeface="Inter"/>
              <a:ea typeface="Inter"/>
              <a:cs typeface="Inter"/>
              <a:sym typeface="Inte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6"/>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Things augurs </a:t>
            </a:r>
            <a:r>
              <a:rPr i="1" lang="en"/>
              <a:t>doesn’t</a:t>
            </a:r>
            <a:r>
              <a:rPr lang="en"/>
              <a:t> do</a:t>
            </a:r>
            <a:endParaRPr/>
          </a:p>
        </p:txBody>
      </p:sp>
      <p:sp>
        <p:nvSpPr>
          <p:cNvPr id="373" name="Google Shape;373;p56"/>
          <p:cNvSpPr txBox="1"/>
          <p:nvPr>
            <p:ph idx="1" type="body"/>
          </p:nvPr>
        </p:nvSpPr>
        <p:spPr>
          <a:xfrm>
            <a:off x="311700" y="923875"/>
            <a:ext cx="8520600" cy="34164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a:t>Plotting time series</a:t>
            </a:r>
            <a:endParaRPr/>
          </a:p>
          <a:p>
            <a:pPr indent="-304800" lvl="1" marL="914400" rtl="0" algn="l">
              <a:spcBef>
                <a:spcPts val="0"/>
              </a:spcBef>
              <a:spcAft>
                <a:spcPts val="0"/>
              </a:spcAft>
              <a:buSzPts val="1200"/>
              <a:buChar char="○"/>
            </a:pPr>
            <a:r>
              <a:rPr lang="en"/>
              <a:t>Use </a:t>
            </a:r>
            <a:r>
              <a:rPr lang="en">
                <a:solidFill>
                  <a:schemeClr val="accent4"/>
                </a:solidFill>
                <a:latin typeface="Roboto Mono"/>
                <a:ea typeface="Roboto Mono"/>
                <a:cs typeface="Roboto Mono"/>
                <a:sym typeface="Roboto Mono"/>
              </a:rPr>
              <a:t>plotters</a:t>
            </a:r>
            <a:r>
              <a:rPr lang="en"/>
              <a:t> from Rust, or </a:t>
            </a:r>
            <a:r>
              <a:rPr lang="en">
                <a:solidFill>
                  <a:schemeClr val="accent4"/>
                </a:solidFill>
                <a:latin typeface="Roboto Mono"/>
                <a:ea typeface="Roboto Mono"/>
                <a:cs typeface="Roboto Mono"/>
                <a:sym typeface="Roboto Mono"/>
              </a:rPr>
              <a:t>uPlot</a:t>
            </a:r>
            <a:r>
              <a:rPr lang="en"/>
              <a:t> from Javascript, or countless options in Python</a:t>
            </a:r>
            <a:endParaRPr/>
          </a:p>
          <a:p>
            <a:pPr indent="-330200" lvl="0" marL="457200" rtl="0" algn="l">
              <a:spcBef>
                <a:spcPts val="0"/>
              </a:spcBef>
              <a:spcAft>
                <a:spcPts val="0"/>
              </a:spcAft>
              <a:buSzPts val="1600"/>
              <a:buChar char="●"/>
            </a:pPr>
            <a:r>
              <a:rPr lang="en"/>
              <a:t>Time series data structures</a:t>
            </a:r>
            <a:endParaRPr/>
          </a:p>
          <a:p>
            <a:pPr indent="-304800" lvl="1" marL="914400" rtl="0" algn="l">
              <a:spcBef>
                <a:spcPts val="0"/>
              </a:spcBef>
              <a:spcAft>
                <a:spcPts val="0"/>
              </a:spcAft>
              <a:buSzPts val="1200"/>
              <a:buChar char="○"/>
            </a:pPr>
            <a:r>
              <a:rPr lang="en"/>
              <a:t>… with methods to resample, etc.</a:t>
            </a:r>
            <a:endParaRPr/>
          </a:p>
          <a:p>
            <a:pPr indent="-304800" lvl="1" marL="914400" rtl="0" algn="l">
              <a:spcBef>
                <a:spcPts val="0"/>
              </a:spcBef>
              <a:spcAft>
                <a:spcPts val="0"/>
              </a:spcAft>
              <a:buSzPts val="1200"/>
              <a:buChar char="○"/>
            </a:pPr>
            <a:r>
              <a:rPr lang="en"/>
              <a:t>I’m not sure if one of these exists in Rust?</a:t>
            </a:r>
            <a:endParaRPr/>
          </a:p>
          <a:p>
            <a:pPr indent="-330200" lvl="0" marL="457200" rtl="0" algn="l">
              <a:spcBef>
                <a:spcPts val="0"/>
              </a:spcBef>
              <a:spcAft>
                <a:spcPts val="0"/>
              </a:spcAft>
              <a:buSzPts val="1600"/>
              <a:buChar char="●"/>
            </a:pPr>
            <a:r>
              <a:rPr lang="en"/>
              <a:t>Storage and compression</a:t>
            </a:r>
            <a:endParaRPr/>
          </a:p>
          <a:p>
            <a:pPr indent="-304800" lvl="1" marL="914400" rtl="0" algn="l">
              <a:spcBef>
                <a:spcPts val="0"/>
              </a:spcBef>
              <a:spcAft>
                <a:spcPts val="0"/>
              </a:spcAft>
              <a:buSzPts val="1200"/>
              <a:buChar char="○"/>
            </a:pPr>
            <a:r>
              <a:rPr lang="en"/>
              <a:t>It’s not a database, nor is it suited for one</a:t>
            </a:r>
            <a:endParaRPr/>
          </a:p>
          <a:p>
            <a:pPr indent="-304800" lvl="1" marL="914400" rtl="0" algn="l">
              <a:spcBef>
                <a:spcPts val="0"/>
              </a:spcBef>
              <a:spcAft>
                <a:spcPts val="0"/>
              </a:spcAft>
              <a:buSzPts val="1200"/>
              <a:buChar char="○"/>
            </a:pPr>
            <a:r>
              <a:rPr lang="en"/>
              <a:t>Use a time series database: Prometheus, InfluxDB, etc.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7" name="Shape 377"/>
        <p:cNvGrpSpPr/>
        <p:nvPr/>
      </p:nvGrpSpPr>
      <p:grpSpPr>
        <a:xfrm>
          <a:off x="0" y="0"/>
          <a:ext cx="0" cy="0"/>
          <a:chOff x="0" y="0"/>
          <a:chExt cx="0" cy="0"/>
        </a:xfrm>
      </p:grpSpPr>
      <p:sp>
        <p:nvSpPr>
          <p:cNvPr id="378" name="Google Shape;378;p57"/>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does it exist?</a:t>
            </a:r>
            <a:endParaRPr/>
          </a:p>
        </p:txBody>
      </p:sp>
      <p:sp>
        <p:nvSpPr>
          <p:cNvPr id="379" name="Google Shape;379;p57"/>
          <p:cNvSpPr txBox="1"/>
          <p:nvPr>
            <p:ph idx="1" type="body"/>
          </p:nvPr>
        </p:nvSpPr>
        <p:spPr>
          <a:xfrm>
            <a:off x="311700" y="923875"/>
            <a:ext cx="8520600" cy="34164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AutoNum type="arabicPeriod"/>
            </a:pPr>
            <a:r>
              <a:rPr lang="en"/>
              <a:t>Existing implementations are spread across various R and Python libraries (or even Jupyter notebooks 😬)</a:t>
            </a:r>
            <a:endParaRPr/>
          </a:p>
          <a:p>
            <a:pPr indent="-330200" lvl="0" marL="457200" rtl="0" algn="l">
              <a:spcBef>
                <a:spcPts val="1000"/>
              </a:spcBef>
              <a:spcAft>
                <a:spcPts val="0"/>
              </a:spcAft>
              <a:buSzPts val="1600"/>
              <a:buAutoNum type="arabicPeriod"/>
            </a:pPr>
            <a:r>
              <a:rPr lang="en"/>
              <a:t>Performance not always great, despite dropping down to C/C++/Fortran</a:t>
            </a:r>
            <a:endParaRPr/>
          </a:p>
          <a:p>
            <a:pPr indent="-304800" lvl="1" marL="914400" rtl="0" algn="l">
              <a:spcBef>
                <a:spcPts val="1000"/>
              </a:spcBef>
              <a:spcAft>
                <a:spcPts val="0"/>
              </a:spcAft>
              <a:buSzPts val="1200"/>
              <a:buAutoNum type="alphaLcPeriod"/>
            </a:pPr>
            <a:r>
              <a:rPr lang="en"/>
              <a:t>(</a:t>
            </a:r>
            <a:r>
              <a:rPr lang="en"/>
              <a:t>which then makes it hard to debug)</a:t>
            </a:r>
            <a:endParaRPr/>
          </a:p>
          <a:p>
            <a:pPr indent="-330200" lvl="0" marL="457200" rtl="0" algn="l">
              <a:spcBef>
                <a:spcPts val="1000"/>
              </a:spcBef>
              <a:spcAft>
                <a:spcPts val="1000"/>
              </a:spcAft>
              <a:buSzPts val="1600"/>
              <a:buAutoNum type="arabicPeriod"/>
            </a:pPr>
            <a:r>
              <a:rPr lang="en"/>
              <a:t>Computation </a:t>
            </a:r>
            <a:r>
              <a:rPr lang="en"/>
              <a:t>is often not </a:t>
            </a:r>
            <a:r>
              <a:rPr i="1" lang="en"/>
              <a:t>that</a:t>
            </a:r>
            <a:r>
              <a:rPr lang="en"/>
              <a:t> expensive: should be able to run in browser, avoiding round trips, but JS/Python/R not suitable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8"/>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should you use it?</a:t>
            </a:r>
            <a:endParaRPr/>
          </a:p>
        </p:txBody>
      </p:sp>
      <p:sp>
        <p:nvSpPr>
          <p:cNvPr id="385" name="Google Shape;385;p58"/>
          <p:cNvSpPr txBox="1"/>
          <p:nvPr>
            <p:ph idx="1" type="body"/>
          </p:nvPr>
        </p:nvSpPr>
        <p:spPr>
          <a:xfrm>
            <a:off x="311700" y="847675"/>
            <a:ext cx="8520600" cy="3416400"/>
          </a:xfrm>
          <a:prstGeom prst="rect">
            <a:avLst/>
          </a:prstGeom>
        </p:spPr>
        <p:txBody>
          <a:bodyPr anchorCtr="0" anchor="t" bIns="91425" lIns="91425" spcFirstLastPara="1" rIns="91425" wrap="square" tIns="91425">
            <a:normAutofit/>
          </a:bodyPr>
          <a:lstStyle/>
          <a:p>
            <a:pPr indent="-330200" lvl="0" marL="457200" rtl="0" algn="l">
              <a:lnSpc>
                <a:spcPct val="200000"/>
              </a:lnSpc>
              <a:spcBef>
                <a:spcPts val="0"/>
              </a:spcBef>
              <a:spcAft>
                <a:spcPts val="0"/>
              </a:spcAft>
              <a:buSzPts val="1600"/>
              <a:buAutoNum type="arabicPeriod"/>
            </a:pPr>
            <a:r>
              <a:rPr lang="en"/>
              <a:t>You want to analyse time series data…</a:t>
            </a:r>
            <a:endParaRPr/>
          </a:p>
          <a:p>
            <a:pPr indent="-330200" lvl="0" marL="457200" rtl="0" algn="l">
              <a:lnSpc>
                <a:spcPct val="200000"/>
              </a:lnSpc>
              <a:spcBef>
                <a:spcPts val="0"/>
              </a:spcBef>
              <a:spcAft>
                <a:spcPts val="0"/>
              </a:spcAft>
              <a:buSzPts val="1600"/>
              <a:buAutoNum type="arabicPeriod"/>
            </a:pPr>
            <a:r>
              <a:rPr lang="en"/>
              <a:t>Fresh, clean, </a:t>
            </a:r>
            <a:r>
              <a:rPr i="1" lang="en"/>
              <a:t>tested</a:t>
            </a:r>
            <a:r>
              <a:rPr lang="en"/>
              <a:t> code - easy to contribute, hack on or fix! 😊</a:t>
            </a:r>
            <a:endParaRPr/>
          </a:p>
          <a:p>
            <a:pPr indent="-330200" lvl="0" marL="457200" rtl="0" algn="l">
              <a:lnSpc>
                <a:spcPct val="200000"/>
              </a:lnSpc>
              <a:spcBef>
                <a:spcPts val="0"/>
              </a:spcBef>
              <a:spcAft>
                <a:spcPts val="0"/>
              </a:spcAft>
              <a:buSzPts val="1600"/>
              <a:buAutoNum type="arabicPeriod"/>
            </a:pPr>
            <a:r>
              <a:rPr lang="en"/>
              <a:t>Portable: Rust-only dependencies, thanks to Wasm</a:t>
            </a:r>
            <a:endParaRPr/>
          </a:p>
          <a:p>
            <a:pPr indent="-330200" lvl="0" marL="457200" rtl="0" algn="l">
              <a:lnSpc>
                <a:spcPct val="200000"/>
              </a:lnSpc>
              <a:spcBef>
                <a:spcPts val="0"/>
              </a:spcBef>
              <a:spcAft>
                <a:spcPts val="0"/>
              </a:spcAft>
              <a:buSzPts val="1600"/>
              <a:buAutoNum type="arabicPeriod"/>
            </a:pPr>
            <a:r>
              <a:rPr lang="en"/>
              <a:t>JS and Python bindings</a:t>
            </a:r>
            <a:endParaRPr/>
          </a:p>
          <a:p>
            <a:pPr indent="-330200" lvl="0" marL="457200" rtl="0" algn="l">
              <a:lnSpc>
                <a:spcPct val="200000"/>
              </a:lnSpc>
              <a:spcBef>
                <a:spcPts val="0"/>
              </a:spcBef>
              <a:spcAft>
                <a:spcPts val="0"/>
              </a:spcAft>
              <a:buSzPts val="1600"/>
              <a:buAutoNum type="arabicPeriod"/>
            </a:pPr>
            <a:r>
              <a:rPr lang="en"/>
              <a:t>Fast!                                                           </a:t>
            </a:r>
            <a:r>
              <a:rPr baseline="30000" lang="en"/>
              <a:t>(as always, take benchmarks with a huge grain of salt!)</a:t>
            </a:r>
            <a:endParaRPr baseline="30000"/>
          </a:p>
        </p:txBody>
      </p:sp>
      <p:pic>
        <p:nvPicPr>
          <p:cNvPr id="386" name="Google Shape;386;p58"/>
          <p:cNvPicPr preferRelativeResize="0"/>
          <p:nvPr/>
        </p:nvPicPr>
        <p:blipFill rotWithShape="1">
          <a:blip r:embed="rId3">
            <a:alphaModFix/>
          </a:blip>
          <a:srcRect b="0" l="0" r="10921" t="0"/>
          <a:stretch/>
        </p:blipFill>
        <p:spPr>
          <a:xfrm>
            <a:off x="3254138" y="3111363"/>
            <a:ext cx="2861651" cy="1608650"/>
          </a:xfrm>
          <a:prstGeom prst="rect">
            <a:avLst/>
          </a:prstGeom>
          <a:noFill/>
          <a:ln>
            <a:noFill/>
          </a:ln>
        </p:spPr>
      </p:pic>
      <p:pic>
        <p:nvPicPr>
          <p:cNvPr id="387" name="Google Shape;387;p58"/>
          <p:cNvPicPr preferRelativeResize="0"/>
          <p:nvPr/>
        </p:nvPicPr>
        <p:blipFill rotWithShape="1">
          <a:blip r:embed="rId4">
            <a:alphaModFix/>
          </a:blip>
          <a:srcRect b="0" l="0" r="18831" t="0"/>
          <a:stretch/>
        </p:blipFill>
        <p:spPr>
          <a:xfrm>
            <a:off x="6346800" y="3051175"/>
            <a:ext cx="2485524" cy="1820200"/>
          </a:xfrm>
          <a:prstGeom prst="rect">
            <a:avLst/>
          </a:prstGeom>
          <a:noFill/>
          <a:ln>
            <a:noFill/>
          </a:ln>
        </p:spPr>
      </p:pic>
      <p:pic>
        <p:nvPicPr>
          <p:cNvPr id="388" name="Google Shape;388;p58"/>
          <p:cNvPicPr preferRelativeResize="0"/>
          <p:nvPr/>
        </p:nvPicPr>
        <p:blipFill rotWithShape="1">
          <a:blip r:embed="rId5">
            <a:alphaModFix/>
          </a:blip>
          <a:srcRect b="11205" l="0" r="12701" t="0"/>
          <a:stretch/>
        </p:blipFill>
        <p:spPr>
          <a:xfrm>
            <a:off x="95900" y="3167075"/>
            <a:ext cx="2927250" cy="1497225"/>
          </a:xfrm>
          <a:prstGeom prst="rect">
            <a:avLst/>
          </a:prstGeom>
          <a:noFill/>
          <a:ln>
            <a:noFill/>
          </a:ln>
        </p:spPr>
      </p:pic>
      <p:sp>
        <p:nvSpPr>
          <p:cNvPr id="389" name="Google Shape;389;p58"/>
          <p:cNvSpPr/>
          <p:nvPr/>
        </p:nvSpPr>
        <p:spPr>
          <a:xfrm>
            <a:off x="2176425" y="4340275"/>
            <a:ext cx="922800" cy="487200"/>
          </a:xfrm>
          <a:prstGeom prst="ellipse">
            <a:avLst/>
          </a:prstGeom>
          <a:noFill/>
          <a:ln cap="flat" cmpd="sng" w="19050">
            <a:solidFill>
              <a:srgbClr val="FB755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0" name="Google Shape;390;p58"/>
          <p:cNvSpPr/>
          <p:nvPr/>
        </p:nvSpPr>
        <p:spPr>
          <a:xfrm>
            <a:off x="7694775" y="3327175"/>
            <a:ext cx="922800" cy="487200"/>
          </a:xfrm>
          <a:prstGeom prst="ellipse">
            <a:avLst/>
          </a:prstGeom>
          <a:noFill/>
          <a:ln cap="flat" cmpd="sng" w="19050">
            <a:solidFill>
              <a:srgbClr val="FB755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1" name="Google Shape;391;p58"/>
          <p:cNvSpPr/>
          <p:nvPr/>
        </p:nvSpPr>
        <p:spPr>
          <a:xfrm>
            <a:off x="2942675" y="4340275"/>
            <a:ext cx="922800" cy="487200"/>
          </a:xfrm>
          <a:prstGeom prst="ellipse">
            <a:avLst/>
          </a:prstGeom>
          <a:noFill/>
          <a:ln cap="flat" cmpd="sng" w="19050">
            <a:solidFill>
              <a:srgbClr val="FB755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9"/>
          <p:cNvSpPr/>
          <p:nvPr/>
        </p:nvSpPr>
        <p:spPr>
          <a:xfrm>
            <a:off x="2392350" y="239700"/>
            <a:ext cx="4664100" cy="4664100"/>
          </a:xfrm>
          <a:prstGeom prst="ellipse">
            <a:avLst/>
          </a:prstGeom>
          <a:noFill/>
          <a:ln cap="flat" cmpd="sng" w="19050">
            <a:solidFill>
              <a:srgbClr val="FB81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59"/>
          <p:cNvSpPr txBox="1"/>
          <p:nvPr/>
        </p:nvSpPr>
        <p:spPr>
          <a:xfrm>
            <a:off x="2563025" y="548400"/>
            <a:ext cx="4322700" cy="40404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3600">
                <a:solidFill>
                  <a:srgbClr val="FFFFFF"/>
                </a:solidFill>
                <a:latin typeface="Inter"/>
                <a:ea typeface="Inter"/>
                <a:cs typeface="Inter"/>
                <a:sym typeface="Inter"/>
              </a:rPr>
              <a:t>End of Part 1</a:t>
            </a:r>
            <a:endParaRPr sz="3600">
              <a:solidFill>
                <a:srgbClr val="FFFFFF"/>
              </a:solidFill>
              <a:latin typeface="Inter"/>
              <a:ea typeface="Inter"/>
              <a:cs typeface="Inter"/>
              <a:sym typeface="Inte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0"/>
          <p:cNvSpPr/>
          <p:nvPr/>
        </p:nvSpPr>
        <p:spPr>
          <a:xfrm>
            <a:off x="2392350" y="239700"/>
            <a:ext cx="4664100" cy="466410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60"/>
          <p:cNvSpPr txBox="1"/>
          <p:nvPr/>
        </p:nvSpPr>
        <p:spPr>
          <a:xfrm>
            <a:off x="2563025" y="548400"/>
            <a:ext cx="4322700" cy="40404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3600">
                <a:solidFill>
                  <a:srgbClr val="FFFFFF"/>
                </a:solidFill>
                <a:latin typeface="Inter"/>
                <a:ea typeface="Inter"/>
                <a:cs typeface="Inter"/>
                <a:sym typeface="Inter"/>
              </a:rPr>
              <a:t>What to expect when you’re translating</a:t>
            </a:r>
            <a:endParaRPr sz="3600">
              <a:solidFill>
                <a:srgbClr val="FFFFFF"/>
              </a:solidFill>
              <a:latin typeface="Inter"/>
              <a:ea typeface="Inter"/>
              <a:cs typeface="Inter"/>
              <a:sym typeface="Inte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61"/>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High level process</a:t>
            </a:r>
            <a:endParaRPr/>
          </a:p>
        </p:txBody>
      </p:sp>
      <p:sp>
        <p:nvSpPr>
          <p:cNvPr id="409" name="Google Shape;409;p61"/>
          <p:cNvSpPr/>
          <p:nvPr/>
        </p:nvSpPr>
        <p:spPr>
          <a:xfrm>
            <a:off x="502350" y="1160850"/>
            <a:ext cx="1695600" cy="572700"/>
          </a:xfrm>
          <a:prstGeom prst="homePlate">
            <a:avLst>
              <a:gd fmla="val 50000" name="adj"/>
            </a:avLst>
          </a:prstGeom>
          <a:solidFill>
            <a:srgbClr val="FBC55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Find source implementation</a:t>
            </a:r>
            <a:endParaRPr sz="1200">
              <a:latin typeface="Inter Medium"/>
              <a:ea typeface="Inter Medium"/>
              <a:cs typeface="Inter Medium"/>
              <a:sym typeface="Inter Medium"/>
            </a:endParaRPr>
          </a:p>
        </p:txBody>
      </p:sp>
      <p:sp>
        <p:nvSpPr>
          <p:cNvPr id="410" name="Google Shape;410;p61"/>
          <p:cNvSpPr/>
          <p:nvPr/>
        </p:nvSpPr>
        <p:spPr>
          <a:xfrm>
            <a:off x="2088340" y="1160850"/>
            <a:ext cx="1695600" cy="572700"/>
          </a:xfrm>
          <a:prstGeom prst="chevron">
            <a:avLst>
              <a:gd fmla="val 50000" name="adj"/>
            </a:avLst>
          </a:prstGeom>
          <a:solidFill>
            <a:srgbClr val="FB9D5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Duplicate tests</a:t>
            </a:r>
            <a:endParaRPr sz="1200">
              <a:latin typeface="Inter Medium"/>
              <a:ea typeface="Inter Medium"/>
              <a:cs typeface="Inter Medium"/>
              <a:sym typeface="Inter Medium"/>
            </a:endParaRPr>
          </a:p>
        </p:txBody>
      </p:sp>
      <p:sp>
        <p:nvSpPr>
          <p:cNvPr id="411" name="Google Shape;411;p61"/>
          <p:cNvSpPr/>
          <p:nvPr/>
        </p:nvSpPr>
        <p:spPr>
          <a:xfrm>
            <a:off x="3668310" y="1160850"/>
            <a:ext cx="1695600" cy="572700"/>
          </a:xfrm>
          <a:prstGeom prst="chevron">
            <a:avLst>
              <a:gd fmla="val 50000" name="adj"/>
            </a:avLst>
          </a:prstGeom>
          <a:solidFill>
            <a:srgbClr val="FB755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Translate line-by-line</a:t>
            </a:r>
            <a:endParaRPr sz="1200">
              <a:latin typeface="Inter Medium"/>
              <a:ea typeface="Inter Medium"/>
              <a:cs typeface="Inter Medium"/>
              <a:sym typeface="Inter Medium"/>
            </a:endParaRPr>
          </a:p>
        </p:txBody>
      </p:sp>
      <p:sp>
        <p:nvSpPr>
          <p:cNvPr id="412" name="Google Shape;412;p61"/>
          <p:cNvSpPr/>
          <p:nvPr/>
        </p:nvSpPr>
        <p:spPr>
          <a:xfrm>
            <a:off x="5254300" y="1160850"/>
            <a:ext cx="1695600" cy="572700"/>
          </a:xfrm>
          <a:prstGeom prst="chevron">
            <a:avLst>
              <a:gd fmla="val 50000" name="adj"/>
            </a:avLst>
          </a:prstGeom>
          <a:solidFill>
            <a:srgbClr val="FB5A6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Refactor for idioms</a:t>
            </a:r>
            <a:endParaRPr sz="1200">
              <a:latin typeface="Inter Medium"/>
              <a:ea typeface="Inter Medium"/>
              <a:cs typeface="Inter Medium"/>
              <a:sym typeface="Inter Medium"/>
            </a:endParaRPr>
          </a:p>
        </p:txBody>
      </p:sp>
      <p:sp>
        <p:nvSpPr>
          <p:cNvPr id="413" name="Google Shape;413;p61"/>
          <p:cNvSpPr/>
          <p:nvPr/>
        </p:nvSpPr>
        <p:spPr>
          <a:xfrm>
            <a:off x="6834270" y="1160850"/>
            <a:ext cx="1695600" cy="572700"/>
          </a:xfrm>
          <a:prstGeom prst="chevron">
            <a:avLst>
              <a:gd fmla="val 50000" name="adj"/>
            </a:avLst>
          </a:prstGeom>
          <a:solidFill>
            <a:srgbClr val="F2639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Optimize</a:t>
            </a:r>
            <a:endParaRPr sz="1200">
              <a:latin typeface="Inter Medium"/>
              <a:ea typeface="Inter Medium"/>
              <a:cs typeface="Inter Medium"/>
              <a:sym typeface="Inter Medium"/>
            </a:endParaRPr>
          </a:p>
        </p:txBody>
      </p:sp>
      <p:grpSp>
        <p:nvGrpSpPr>
          <p:cNvPr id="414" name="Google Shape;414;p61"/>
          <p:cNvGrpSpPr/>
          <p:nvPr/>
        </p:nvGrpSpPr>
        <p:grpSpPr>
          <a:xfrm>
            <a:off x="426150" y="3065850"/>
            <a:ext cx="8378734" cy="762000"/>
            <a:chOff x="426150" y="3065850"/>
            <a:chExt cx="8378734" cy="762000"/>
          </a:xfrm>
        </p:grpSpPr>
        <p:sp>
          <p:nvSpPr>
            <p:cNvPr id="415" name="Google Shape;415;p61"/>
            <p:cNvSpPr/>
            <p:nvPr/>
          </p:nvSpPr>
          <p:spPr>
            <a:xfrm>
              <a:off x="426150" y="3065850"/>
              <a:ext cx="1695600" cy="762000"/>
            </a:xfrm>
            <a:prstGeom prst="homePlate">
              <a:avLst>
                <a:gd fmla="val 50000" name="adj"/>
              </a:avLst>
            </a:prstGeom>
            <a:solidFill>
              <a:srgbClr val="FBC55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Find multiple source implementations</a:t>
              </a:r>
              <a:endParaRPr sz="1200">
                <a:latin typeface="Inter Medium"/>
                <a:ea typeface="Inter Medium"/>
                <a:cs typeface="Inter Medium"/>
                <a:sym typeface="Inter Medium"/>
              </a:endParaRPr>
            </a:p>
          </p:txBody>
        </p:sp>
        <p:sp>
          <p:nvSpPr>
            <p:cNvPr id="416" name="Google Shape;416;p61"/>
            <p:cNvSpPr/>
            <p:nvPr/>
          </p:nvSpPr>
          <p:spPr>
            <a:xfrm>
              <a:off x="2012141" y="3065850"/>
              <a:ext cx="1695600" cy="762000"/>
            </a:xfrm>
            <a:prstGeom prst="chevron">
              <a:avLst>
                <a:gd fmla="val 50000" name="adj"/>
              </a:avLst>
            </a:prstGeom>
            <a:solidFill>
              <a:srgbClr val="FB9D5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Swap back and forth</a:t>
              </a:r>
              <a:endParaRPr sz="1200">
                <a:latin typeface="Inter Medium"/>
                <a:ea typeface="Inter Medium"/>
                <a:cs typeface="Inter Medium"/>
                <a:sym typeface="Inter Medium"/>
              </a:endParaRPr>
            </a:p>
          </p:txBody>
        </p:sp>
        <p:sp>
          <p:nvSpPr>
            <p:cNvPr id="417" name="Google Shape;417;p61"/>
            <p:cNvSpPr/>
            <p:nvPr/>
          </p:nvSpPr>
          <p:spPr>
            <a:xfrm>
              <a:off x="3592098" y="3065850"/>
              <a:ext cx="1890900" cy="762000"/>
            </a:xfrm>
            <a:prstGeom prst="chevron">
              <a:avLst>
                <a:gd fmla="val 50000" name="adj"/>
              </a:avLst>
            </a:prstGeom>
            <a:solidFill>
              <a:srgbClr val="FB755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Translate some functions line-by-line</a:t>
              </a:r>
              <a:endParaRPr sz="1200">
                <a:latin typeface="Inter Medium"/>
                <a:ea typeface="Inter Medium"/>
                <a:cs typeface="Inter Medium"/>
                <a:sym typeface="Inter Medium"/>
              </a:endParaRPr>
            </a:p>
          </p:txBody>
        </p:sp>
        <p:sp>
          <p:nvSpPr>
            <p:cNvPr id="418" name="Google Shape;418;p61"/>
            <p:cNvSpPr/>
            <p:nvPr/>
          </p:nvSpPr>
          <p:spPr>
            <a:xfrm>
              <a:off x="5338925" y="3065850"/>
              <a:ext cx="1890900" cy="762000"/>
            </a:xfrm>
            <a:prstGeom prst="chevron">
              <a:avLst>
                <a:gd fmla="val 50000" name="adj"/>
              </a:avLst>
            </a:prstGeom>
            <a:solidFill>
              <a:srgbClr val="FB5A6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Translate others idiomatically</a:t>
              </a:r>
              <a:endParaRPr sz="1200">
                <a:latin typeface="Inter Medium"/>
                <a:ea typeface="Inter Medium"/>
                <a:cs typeface="Inter Medium"/>
                <a:sym typeface="Inter Medium"/>
              </a:endParaRPr>
            </a:p>
          </p:txBody>
        </p:sp>
        <p:sp>
          <p:nvSpPr>
            <p:cNvPr id="419" name="Google Shape;419;p61"/>
            <p:cNvSpPr/>
            <p:nvPr/>
          </p:nvSpPr>
          <p:spPr>
            <a:xfrm>
              <a:off x="7109284" y="3065850"/>
              <a:ext cx="1695600" cy="762000"/>
            </a:xfrm>
            <a:prstGeom prst="chevron">
              <a:avLst>
                <a:gd fmla="val 50000" name="adj"/>
              </a:avLst>
            </a:prstGeom>
            <a:solidFill>
              <a:srgbClr val="F2639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Fire up that debugger</a:t>
              </a:r>
              <a:endParaRPr sz="1200">
                <a:latin typeface="Inter Medium"/>
                <a:ea typeface="Inter Medium"/>
                <a:cs typeface="Inter Medium"/>
                <a:sym typeface="Inter Medium"/>
              </a:endParaRPr>
            </a:p>
          </p:txBody>
        </p:sp>
      </p:grpSp>
      <p:grpSp>
        <p:nvGrpSpPr>
          <p:cNvPr id="420" name="Google Shape;420;p61"/>
          <p:cNvGrpSpPr/>
          <p:nvPr/>
        </p:nvGrpSpPr>
        <p:grpSpPr>
          <a:xfrm>
            <a:off x="3822250" y="1779304"/>
            <a:ext cx="1142700" cy="572677"/>
            <a:chOff x="5164300" y="3942913"/>
            <a:chExt cx="1142700" cy="632932"/>
          </a:xfrm>
        </p:grpSpPr>
        <p:sp>
          <p:nvSpPr>
            <p:cNvPr id="421" name="Google Shape;421;p61"/>
            <p:cNvSpPr/>
            <p:nvPr/>
          </p:nvSpPr>
          <p:spPr>
            <a:xfrm>
              <a:off x="5164300" y="4041845"/>
              <a:ext cx="1142700" cy="534000"/>
            </a:xfrm>
            <a:prstGeom prst="roundRect">
              <a:avLst>
                <a:gd fmla="val 16667" name="adj"/>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Inter Medium"/>
                  <a:ea typeface="Inter Medium"/>
                  <a:cs typeface="Inter Medium"/>
                  <a:sym typeface="Inter Medium"/>
                </a:rPr>
                <a:t>This code sucks, I can write it better</a:t>
              </a:r>
              <a:endParaRPr sz="800">
                <a:latin typeface="Inter Medium"/>
                <a:ea typeface="Inter Medium"/>
                <a:cs typeface="Inter Medium"/>
                <a:sym typeface="Inter Medium"/>
              </a:endParaRPr>
            </a:p>
          </p:txBody>
        </p:sp>
        <p:sp>
          <p:nvSpPr>
            <p:cNvPr id="422" name="Google Shape;422;p61"/>
            <p:cNvSpPr/>
            <p:nvPr/>
          </p:nvSpPr>
          <p:spPr>
            <a:xfrm>
              <a:off x="5475275" y="3942913"/>
              <a:ext cx="128700" cy="1113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3" name="Google Shape;423;p61"/>
          <p:cNvGrpSpPr/>
          <p:nvPr/>
        </p:nvGrpSpPr>
        <p:grpSpPr>
          <a:xfrm>
            <a:off x="663025" y="1779304"/>
            <a:ext cx="1142700" cy="572677"/>
            <a:chOff x="5011900" y="3942913"/>
            <a:chExt cx="1142700" cy="632932"/>
          </a:xfrm>
        </p:grpSpPr>
        <p:sp>
          <p:nvSpPr>
            <p:cNvPr id="424" name="Google Shape;424;p61"/>
            <p:cNvSpPr/>
            <p:nvPr/>
          </p:nvSpPr>
          <p:spPr>
            <a:xfrm>
              <a:off x="5011900" y="4041845"/>
              <a:ext cx="1142700" cy="534000"/>
            </a:xfrm>
            <a:prstGeom prst="roundRect">
              <a:avLst>
                <a:gd fmla="val 16667" name="adj"/>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Inter Medium"/>
                  <a:ea typeface="Inter Medium"/>
                  <a:cs typeface="Inter Medium"/>
                  <a:sym typeface="Inter Medium"/>
                </a:rPr>
                <a:t>3 implementations</a:t>
              </a:r>
              <a:endParaRPr sz="800">
                <a:latin typeface="Inter Medium"/>
                <a:ea typeface="Inter Medium"/>
                <a:cs typeface="Inter Medium"/>
                <a:sym typeface="Inter Medium"/>
              </a:endParaRPr>
            </a:p>
          </p:txBody>
        </p:sp>
        <p:sp>
          <p:nvSpPr>
            <p:cNvPr id="425" name="Google Shape;425;p61"/>
            <p:cNvSpPr/>
            <p:nvPr/>
          </p:nvSpPr>
          <p:spPr>
            <a:xfrm>
              <a:off x="5475275" y="3942913"/>
              <a:ext cx="128700" cy="1113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6" name="Google Shape;426;p61"/>
          <p:cNvGrpSpPr/>
          <p:nvPr/>
        </p:nvGrpSpPr>
        <p:grpSpPr>
          <a:xfrm>
            <a:off x="2288600" y="1779300"/>
            <a:ext cx="1142700" cy="572677"/>
            <a:chOff x="5164300" y="3942913"/>
            <a:chExt cx="1142700" cy="632932"/>
          </a:xfrm>
        </p:grpSpPr>
        <p:sp>
          <p:nvSpPr>
            <p:cNvPr id="427" name="Google Shape;427;p61"/>
            <p:cNvSpPr/>
            <p:nvPr/>
          </p:nvSpPr>
          <p:spPr>
            <a:xfrm>
              <a:off x="5164300" y="4041845"/>
              <a:ext cx="1142700" cy="534000"/>
            </a:xfrm>
            <a:prstGeom prst="roundRect">
              <a:avLst>
                <a:gd fmla="val 16667" name="adj"/>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Inter Medium"/>
                  <a:ea typeface="Inter Medium"/>
                  <a:cs typeface="Inter Medium"/>
                  <a:sym typeface="Inter Medium"/>
                </a:rPr>
                <a:t>Tests? lol</a:t>
              </a:r>
              <a:endParaRPr sz="800">
                <a:latin typeface="Inter Medium"/>
                <a:ea typeface="Inter Medium"/>
                <a:cs typeface="Inter Medium"/>
                <a:sym typeface="Inter Medium"/>
              </a:endParaRPr>
            </a:p>
          </p:txBody>
        </p:sp>
        <p:sp>
          <p:nvSpPr>
            <p:cNvPr id="428" name="Google Shape;428;p61"/>
            <p:cNvSpPr/>
            <p:nvPr/>
          </p:nvSpPr>
          <p:spPr>
            <a:xfrm>
              <a:off x="5475275" y="3942913"/>
              <a:ext cx="128700" cy="1113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9" name="Google Shape;429;p61"/>
          <p:cNvGrpSpPr/>
          <p:nvPr/>
        </p:nvGrpSpPr>
        <p:grpSpPr>
          <a:xfrm>
            <a:off x="5530750" y="1779304"/>
            <a:ext cx="1142700" cy="699449"/>
            <a:chOff x="5164300" y="3942913"/>
            <a:chExt cx="1142700" cy="773042"/>
          </a:xfrm>
        </p:grpSpPr>
        <p:sp>
          <p:nvSpPr>
            <p:cNvPr id="430" name="Google Shape;430;p61"/>
            <p:cNvSpPr/>
            <p:nvPr/>
          </p:nvSpPr>
          <p:spPr>
            <a:xfrm>
              <a:off x="5164300" y="4041856"/>
              <a:ext cx="1142700" cy="674100"/>
            </a:xfrm>
            <a:prstGeom prst="roundRect">
              <a:avLst>
                <a:gd fmla="val 16667" name="adj"/>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Inter Medium"/>
                  <a:ea typeface="Inter Medium"/>
                  <a:cs typeface="Inter Medium"/>
                  <a:sym typeface="Inter Medium"/>
                </a:rPr>
                <a:t>I love idiomatic Rust! Obviously we should do this earlier</a:t>
              </a:r>
              <a:endParaRPr sz="800">
                <a:latin typeface="Inter Medium"/>
                <a:ea typeface="Inter Medium"/>
                <a:cs typeface="Inter Medium"/>
                <a:sym typeface="Inter Medium"/>
              </a:endParaRPr>
            </a:p>
          </p:txBody>
        </p:sp>
        <p:sp>
          <p:nvSpPr>
            <p:cNvPr id="431" name="Google Shape;431;p61"/>
            <p:cNvSpPr/>
            <p:nvPr/>
          </p:nvSpPr>
          <p:spPr>
            <a:xfrm>
              <a:off x="5475275" y="3942913"/>
              <a:ext cx="128700" cy="1113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2" name="Google Shape;432;p61"/>
          <p:cNvGrpSpPr/>
          <p:nvPr/>
        </p:nvGrpSpPr>
        <p:grpSpPr>
          <a:xfrm>
            <a:off x="7110725" y="1779304"/>
            <a:ext cx="1142700" cy="572677"/>
            <a:chOff x="5164300" y="3942913"/>
            <a:chExt cx="1142700" cy="632932"/>
          </a:xfrm>
        </p:grpSpPr>
        <p:sp>
          <p:nvSpPr>
            <p:cNvPr id="433" name="Google Shape;433;p61"/>
            <p:cNvSpPr/>
            <p:nvPr/>
          </p:nvSpPr>
          <p:spPr>
            <a:xfrm>
              <a:off x="5164300" y="4041845"/>
              <a:ext cx="1142700" cy="534000"/>
            </a:xfrm>
            <a:prstGeom prst="roundRect">
              <a:avLst>
                <a:gd fmla="val 16667" name="adj"/>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Inter Medium"/>
                  <a:ea typeface="Inter Medium"/>
                  <a:cs typeface="Inter Medium"/>
                  <a:sym typeface="Inter Medium"/>
                </a:rPr>
                <a:t>This bit looks fun, let’s do it now</a:t>
              </a:r>
              <a:endParaRPr sz="800">
                <a:latin typeface="Inter Medium"/>
                <a:ea typeface="Inter Medium"/>
                <a:cs typeface="Inter Medium"/>
                <a:sym typeface="Inter Medium"/>
              </a:endParaRPr>
            </a:p>
          </p:txBody>
        </p:sp>
        <p:sp>
          <p:nvSpPr>
            <p:cNvPr id="434" name="Google Shape;434;p61"/>
            <p:cNvSpPr/>
            <p:nvPr/>
          </p:nvSpPr>
          <p:spPr>
            <a:xfrm>
              <a:off x="5475275" y="3942913"/>
              <a:ext cx="128700" cy="1113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5" name="Google Shape;435;p61"/>
          <p:cNvSpPr txBox="1"/>
          <p:nvPr/>
        </p:nvSpPr>
        <p:spPr>
          <a:xfrm>
            <a:off x="698100" y="2100950"/>
            <a:ext cx="1005900" cy="17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1"/>
                </a:solidFill>
                <a:latin typeface="Inter"/>
                <a:ea typeface="Inter"/>
                <a:cs typeface="Inter"/>
                <a:sym typeface="Inter"/>
              </a:rPr>
              <a:t>… all disagree</a:t>
            </a:r>
            <a:endParaRPr sz="800">
              <a:solidFill>
                <a:schemeClr val="lt1"/>
              </a:solidFill>
              <a:latin typeface="Inter"/>
              <a:ea typeface="Inter"/>
              <a:cs typeface="Inter"/>
              <a:sym typeface="Inter"/>
            </a:endParaRPr>
          </a:p>
        </p:txBody>
      </p:sp>
      <p:sp>
        <p:nvSpPr>
          <p:cNvPr id="436" name="Google Shape;436;p61"/>
          <p:cNvSpPr/>
          <p:nvPr/>
        </p:nvSpPr>
        <p:spPr>
          <a:xfrm rot="10800000">
            <a:off x="2523000" y="3904400"/>
            <a:ext cx="5371500" cy="1098300"/>
          </a:xfrm>
          <a:prstGeom prst="uturnArrow">
            <a:avLst>
              <a:gd fmla="val 32024" name="adj1"/>
              <a:gd fmla="val 25000" name="adj2"/>
              <a:gd fmla="val 28908" name="adj3"/>
              <a:gd fmla="val 43750" name="adj4"/>
              <a:gd fmla="val 100000" name="adj5"/>
            </a:avLst>
          </a:prstGeom>
          <a:gradFill>
            <a:gsLst>
              <a:gs pos="0">
                <a:srgbClr val="F4FF83"/>
              </a:gs>
              <a:gs pos="100000">
                <a:srgbClr val="E1F609"/>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7" name="Google Shape;437;p61"/>
          <p:cNvSpPr txBox="1"/>
          <p:nvPr/>
        </p:nvSpPr>
        <p:spPr>
          <a:xfrm>
            <a:off x="3784350" y="4650950"/>
            <a:ext cx="2840400" cy="35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rPr>
              <a:t>Moments of Frustration</a:t>
            </a:r>
            <a:endParaRPr sz="1800">
              <a:solidFill>
                <a:schemeClr val="lt1"/>
              </a:solidFill>
            </a:endParaRPr>
          </a:p>
        </p:txBody>
      </p:sp>
      <p:sp>
        <p:nvSpPr>
          <p:cNvPr id="438" name="Google Shape;438;p61"/>
          <p:cNvSpPr txBox="1"/>
          <p:nvPr/>
        </p:nvSpPr>
        <p:spPr>
          <a:xfrm>
            <a:off x="3406425" y="796325"/>
            <a:ext cx="2496900" cy="26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2"/>
                </a:solidFill>
              </a:rPr>
              <a:t>Expectations</a:t>
            </a:r>
            <a:endParaRPr sz="1800">
              <a:solidFill>
                <a:schemeClr val="lt2"/>
              </a:solidFill>
            </a:endParaRPr>
          </a:p>
        </p:txBody>
      </p:sp>
      <p:sp>
        <p:nvSpPr>
          <p:cNvPr id="439" name="Google Shape;439;p61"/>
          <p:cNvSpPr txBox="1"/>
          <p:nvPr/>
        </p:nvSpPr>
        <p:spPr>
          <a:xfrm>
            <a:off x="3406425" y="2701325"/>
            <a:ext cx="2496900" cy="26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2"/>
                </a:solidFill>
              </a:rPr>
              <a:t>Reality</a:t>
            </a:r>
            <a:endParaRPr sz="18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62"/>
          <p:cNvSpPr/>
          <p:nvPr/>
        </p:nvSpPr>
        <p:spPr>
          <a:xfrm>
            <a:off x="558238" y="2285400"/>
            <a:ext cx="1695600" cy="572700"/>
          </a:xfrm>
          <a:prstGeom prst="homePlate">
            <a:avLst>
              <a:gd fmla="val 50000" name="adj"/>
            </a:avLst>
          </a:prstGeom>
          <a:solidFill>
            <a:srgbClr val="FBC55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Find source implementation</a:t>
            </a:r>
            <a:endParaRPr sz="1200">
              <a:latin typeface="Inter Medium"/>
              <a:ea typeface="Inter Medium"/>
              <a:cs typeface="Inter Medium"/>
              <a:sym typeface="Inter Medium"/>
            </a:endParaRPr>
          </a:p>
        </p:txBody>
      </p:sp>
      <p:sp>
        <p:nvSpPr>
          <p:cNvPr id="445" name="Google Shape;445;p62"/>
          <p:cNvSpPr/>
          <p:nvPr/>
        </p:nvSpPr>
        <p:spPr>
          <a:xfrm>
            <a:off x="2144228" y="2285400"/>
            <a:ext cx="1695600" cy="572700"/>
          </a:xfrm>
          <a:prstGeom prst="chevron">
            <a:avLst>
              <a:gd fmla="val 50000" name="adj"/>
            </a:avLst>
          </a:prstGeom>
          <a:solidFill>
            <a:srgbClr val="ADAD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Duplicate tests</a:t>
            </a:r>
            <a:endParaRPr sz="1200">
              <a:latin typeface="Inter Medium"/>
              <a:ea typeface="Inter Medium"/>
              <a:cs typeface="Inter Medium"/>
              <a:sym typeface="Inter Medium"/>
            </a:endParaRPr>
          </a:p>
        </p:txBody>
      </p:sp>
      <p:sp>
        <p:nvSpPr>
          <p:cNvPr id="446" name="Google Shape;446;p62"/>
          <p:cNvSpPr/>
          <p:nvPr/>
        </p:nvSpPr>
        <p:spPr>
          <a:xfrm>
            <a:off x="3724197" y="2285400"/>
            <a:ext cx="1695600" cy="572700"/>
          </a:xfrm>
          <a:prstGeom prst="chevron">
            <a:avLst>
              <a:gd fmla="val 50000" name="adj"/>
            </a:avLst>
          </a:prstGeom>
          <a:solidFill>
            <a:srgbClr val="ADAD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Translate line-by-line</a:t>
            </a:r>
            <a:endParaRPr sz="1200">
              <a:latin typeface="Inter Medium"/>
              <a:ea typeface="Inter Medium"/>
              <a:cs typeface="Inter Medium"/>
              <a:sym typeface="Inter Medium"/>
            </a:endParaRPr>
          </a:p>
        </p:txBody>
      </p:sp>
      <p:sp>
        <p:nvSpPr>
          <p:cNvPr id="447" name="Google Shape;447;p62"/>
          <p:cNvSpPr/>
          <p:nvPr/>
        </p:nvSpPr>
        <p:spPr>
          <a:xfrm>
            <a:off x="5310188" y="2285400"/>
            <a:ext cx="1695600" cy="572700"/>
          </a:xfrm>
          <a:prstGeom prst="chevron">
            <a:avLst>
              <a:gd fmla="val 50000" name="adj"/>
            </a:avLst>
          </a:prstGeom>
          <a:solidFill>
            <a:srgbClr val="ADAD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Refactor for idioms</a:t>
            </a:r>
            <a:endParaRPr sz="1200">
              <a:latin typeface="Inter Medium"/>
              <a:ea typeface="Inter Medium"/>
              <a:cs typeface="Inter Medium"/>
              <a:sym typeface="Inter Medium"/>
            </a:endParaRPr>
          </a:p>
        </p:txBody>
      </p:sp>
      <p:sp>
        <p:nvSpPr>
          <p:cNvPr id="448" name="Google Shape;448;p62"/>
          <p:cNvSpPr/>
          <p:nvPr/>
        </p:nvSpPr>
        <p:spPr>
          <a:xfrm>
            <a:off x="6890157" y="2285400"/>
            <a:ext cx="1695600" cy="572700"/>
          </a:xfrm>
          <a:prstGeom prst="chevron">
            <a:avLst>
              <a:gd fmla="val 50000" name="adj"/>
            </a:avLst>
          </a:prstGeom>
          <a:solidFill>
            <a:srgbClr val="ADAD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Optimize</a:t>
            </a:r>
            <a:endParaRPr sz="1200">
              <a:latin typeface="Inter Medium"/>
              <a:ea typeface="Inter Medium"/>
              <a:cs typeface="Inter Medium"/>
              <a:sym typeface="Inter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63"/>
          <p:cNvSpPr txBox="1"/>
          <p:nvPr/>
        </p:nvSpPr>
        <p:spPr>
          <a:xfrm>
            <a:off x="311700" y="1514225"/>
            <a:ext cx="2595900" cy="104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FFFFFF"/>
                </a:solidFill>
                <a:latin typeface="Inter"/>
                <a:ea typeface="Inter"/>
                <a:cs typeface="Inter"/>
                <a:sym typeface="Inter"/>
              </a:rPr>
              <a:t>Otherwise you wouldn’t be rewriting it</a:t>
            </a:r>
            <a:endParaRPr sz="1200">
              <a:solidFill>
                <a:srgbClr val="FFFFFF"/>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sz="1200">
              <a:solidFill>
                <a:srgbClr val="FFFFFF"/>
              </a:solidFill>
              <a:latin typeface="Inter"/>
              <a:ea typeface="Inter"/>
              <a:cs typeface="Inter"/>
              <a:sym typeface="Inter"/>
            </a:endParaRPr>
          </a:p>
          <a:p>
            <a:pPr indent="0" lvl="0" marL="0" rtl="0" algn="l">
              <a:lnSpc>
                <a:spcPct val="115000"/>
              </a:lnSpc>
              <a:spcBef>
                <a:spcPts val="0"/>
              </a:spcBef>
              <a:spcAft>
                <a:spcPts val="0"/>
              </a:spcAft>
              <a:buNone/>
            </a:pPr>
            <a:r>
              <a:t/>
            </a:r>
            <a:endParaRPr sz="1200">
              <a:solidFill>
                <a:srgbClr val="FFFFFF"/>
              </a:solidFill>
              <a:latin typeface="Inter"/>
              <a:ea typeface="Inter"/>
              <a:cs typeface="Inter"/>
              <a:sym typeface="Inter"/>
            </a:endParaRPr>
          </a:p>
        </p:txBody>
      </p:sp>
      <p:sp>
        <p:nvSpPr>
          <p:cNvPr id="454" name="Google Shape;454;p63"/>
          <p:cNvSpPr txBox="1"/>
          <p:nvPr/>
        </p:nvSpPr>
        <p:spPr>
          <a:xfrm>
            <a:off x="311700" y="867000"/>
            <a:ext cx="2252400" cy="74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sz="1800">
                <a:solidFill>
                  <a:srgbClr val="FBC55A"/>
                </a:solidFill>
                <a:latin typeface="Inter Medium"/>
                <a:ea typeface="Inter Medium"/>
                <a:cs typeface="Inter Medium"/>
                <a:sym typeface="Inter Medium"/>
              </a:rPr>
              <a:t>Nothing will be perfect</a:t>
            </a:r>
            <a:endParaRPr sz="1800">
              <a:solidFill>
                <a:srgbClr val="FBC55A"/>
              </a:solidFill>
              <a:latin typeface="Inter Medium"/>
              <a:ea typeface="Inter Medium"/>
              <a:cs typeface="Inter Medium"/>
              <a:sym typeface="Inter Medium"/>
            </a:endParaRPr>
          </a:p>
        </p:txBody>
      </p:sp>
      <p:sp>
        <p:nvSpPr>
          <p:cNvPr id="455" name="Google Shape;455;p63"/>
          <p:cNvSpPr txBox="1"/>
          <p:nvPr/>
        </p:nvSpPr>
        <p:spPr>
          <a:xfrm>
            <a:off x="3135000" y="1514225"/>
            <a:ext cx="2636700" cy="104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Inter"/>
                <a:ea typeface="Inter"/>
                <a:cs typeface="Inter"/>
                <a:sym typeface="Inter"/>
              </a:rPr>
              <a:t>Some implementations will be accompanied by a paper; this often helps explain motivations despite lack of tests/comments</a:t>
            </a:r>
            <a:endParaRPr sz="1200">
              <a:solidFill>
                <a:srgbClr val="FFFFFF"/>
              </a:solidFill>
              <a:latin typeface="Inter"/>
              <a:ea typeface="Inter"/>
              <a:cs typeface="Inter"/>
              <a:sym typeface="Inter"/>
            </a:endParaRPr>
          </a:p>
        </p:txBody>
      </p:sp>
      <p:sp>
        <p:nvSpPr>
          <p:cNvPr id="456" name="Google Shape;456;p63"/>
          <p:cNvSpPr txBox="1"/>
          <p:nvPr/>
        </p:nvSpPr>
        <p:spPr>
          <a:xfrm>
            <a:off x="3135000" y="867000"/>
            <a:ext cx="2557200" cy="74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rgbClr val="FB755A"/>
                </a:solidFill>
                <a:latin typeface="Inter Medium"/>
                <a:ea typeface="Inter Medium"/>
                <a:cs typeface="Inter Medium"/>
                <a:sym typeface="Inter Medium"/>
              </a:rPr>
              <a:t>Look for published papers</a:t>
            </a:r>
            <a:endParaRPr sz="1800">
              <a:solidFill>
                <a:srgbClr val="FB755A"/>
              </a:solidFill>
              <a:latin typeface="Inter Medium"/>
              <a:ea typeface="Inter Medium"/>
              <a:cs typeface="Inter Medium"/>
              <a:sym typeface="Inter Medium"/>
            </a:endParaRPr>
          </a:p>
          <a:p>
            <a:pPr indent="0" lvl="0" marL="0" rtl="0" algn="l">
              <a:lnSpc>
                <a:spcPct val="115000"/>
              </a:lnSpc>
              <a:spcBef>
                <a:spcPts val="0"/>
              </a:spcBef>
              <a:spcAft>
                <a:spcPts val="0"/>
              </a:spcAft>
              <a:buNone/>
            </a:pPr>
            <a:r>
              <a:t/>
            </a:r>
            <a:endParaRPr sz="1800">
              <a:solidFill>
                <a:srgbClr val="FF9C00"/>
              </a:solidFill>
              <a:latin typeface="Inter Light"/>
              <a:ea typeface="Inter Light"/>
              <a:cs typeface="Inter Light"/>
              <a:sym typeface="Inter Light"/>
            </a:endParaRPr>
          </a:p>
        </p:txBody>
      </p:sp>
      <p:sp>
        <p:nvSpPr>
          <p:cNvPr id="457" name="Google Shape;457;p63"/>
          <p:cNvSpPr txBox="1"/>
          <p:nvPr/>
        </p:nvSpPr>
        <p:spPr>
          <a:xfrm>
            <a:off x="5958300" y="1514225"/>
            <a:ext cx="2595900" cy="104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Inter"/>
                <a:ea typeface="Inter"/>
                <a:cs typeface="Inter"/>
                <a:sym typeface="Inter"/>
              </a:rPr>
              <a:t>Some R libraries use both C++ and Fortran routines and are very tricky to reproduce</a:t>
            </a:r>
            <a:endParaRPr sz="1200">
              <a:solidFill>
                <a:srgbClr val="FFFFFF"/>
              </a:solidFill>
              <a:latin typeface="Inter"/>
              <a:ea typeface="Inter"/>
              <a:cs typeface="Inter"/>
              <a:sym typeface="Inter"/>
            </a:endParaRPr>
          </a:p>
        </p:txBody>
      </p:sp>
      <p:sp>
        <p:nvSpPr>
          <p:cNvPr id="458" name="Google Shape;458;p63"/>
          <p:cNvSpPr txBox="1"/>
          <p:nvPr/>
        </p:nvSpPr>
        <p:spPr>
          <a:xfrm>
            <a:off x="5958300" y="867000"/>
            <a:ext cx="2252400" cy="7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9584EB"/>
                </a:solidFill>
                <a:latin typeface="Inter Medium"/>
                <a:ea typeface="Inter Medium"/>
                <a:cs typeface="Inter Medium"/>
                <a:sym typeface="Inter Medium"/>
              </a:rPr>
              <a:t>As few languages as possible</a:t>
            </a:r>
            <a:endParaRPr sz="1800">
              <a:solidFill>
                <a:srgbClr val="9584EB"/>
              </a:solidFill>
              <a:latin typeface="Inter Light"/>
              <a:ea typeface="Inter Light"/>
              <a:cs typeface="Inter Light"/>
              <a:sym typeface="Inter Light"/>
            </a:endParaRPr>
          </a:p>
        </p:txBody>
      </p:sp>
      <p:sp>
        <p:nvSpPr>
          <p:cNvPr id="459" name="Google Shape;459;p63"/>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Finding other implementations</a:t>
            </a:r>
            <a:endParaRPr/>
          </a:p>
        </p:txBody>
      </p:sp>
      <p:cxnSp>
        <p:nvCxnSpPr>
          <p:cNvPr id="460" name="Google Shape;460;p63"/>
          <p:cNvCxnSpPr/>
          <p:nvPr/>
        </p:nvCxnSpPr>
        <p:spPr>
          <a:xfrm>
            <a:off x="418800" y="2699675"/>
            <a:ext cx="8069100" cy="0"/>
          </a:xfrm>
          <a:prstGeom prst="straightConnector1">
            <a:avLst/>
          </a:prstGeom>
          <a:noFill/>
          <a:ln cap="flat" cmpd="sng" w="19050">
            <a:solidFill>
              <a:srgbClr val="434343"/>
            </a:solidFill>
            <a:prstDash val="solid"/>
            <a:round/>
            <a:headEnd len="med" w="med" type="none"/>
            <a:tailEnd len="med" w="med" type="none"/>
          </a:ln>
        </p:spPr>
      </p:cxnSp>
      <p:grpSp>
        <p:nvGrpSpPr>
          <p:cNvPr id="461" name="Google Shape;461;p63"/>
          <p:cNvGrpSpPr/>
          <p:nvPr/>
        </p:nvGrpSpPr>
        <p:grpSpPr>
          <a:xfrm>
            <a:off x="418810" y="3280364"/>
            <a:ext cx="5955715" cy="355800"/>
            <a:chOff x="418810" y="2899364"/>
            <a:chExt cx="5955715" cy="355800"/>
          </a:xfrm>
        </p:grpSpPr>
        <p:sp>
          <p:nvSpPr>
            <p:cNvPr id="462" name="Google Shape;462;p63"/>
            <p:cNvSpPr txBox="1"/>
            <p:nvPr/>
          </p:nvSpPr>
          <p:spPr>
            <a:xfrm>
              <a:off x="685325" y="2899364"/>
              <a:ext cx="5689200" cy="35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Inter"/>
                  <a:ea typeface="Inter"/>
                  <a:cs typeface="Inter"/>
                  <a:sym typeface="Inter"/>
                </a:rPr>
                <a:t>Open source - this is table stakes</a:t>
              </a:r>
              <a:endParaRPr sz="1200">
                <a:solidFill>
                  <a:srgbClr val="FFFFFF"/>
                </a:solidFill>
                <a:latin typeface="Inter"/>
                <a:ea typeface="Inter"/>
                <a:cs typeface="Inter"/>
                <a:sym typeface="Inter"/>
              </a:endParaRPr>
            </a:p>
          </p:txBody>
        </p:sp>
        <p:pic>
          <p:nvPicPr>
            <p:cNvPr id="463" name="Google Shape;463;p63"/>
            <p:cNvPicPr preferRelativeResize="0"/>
            <p:nvPr/>
          </p:nvPicPr>
          <p:blipFill>
            <a:blip r:embed="rId3">
              <a:alphaModFix/>
            </a:blip>
            <a:stretch>
              <a:fillRect/>
            </a:stretch>
          </p:blipFill>
          <p:spPr>
            <a:xfrm>
              <a:off x="418810" y="3001783"/>
              <a:ext cx="150521" cy="151000"/>
            </a:xfrm>
            <a:prstGeom prst="rect">
              <a:avLst/>
            </a:prstGeom>
            <a:noFill/>
            <a:ln>
              <a:noFill/>
            </a:ln>
          </p:spPr>
        </p:pic>
      </p:grpSp>
      <p:grpSp>
        <p:nvGrpSpPr>
          <p:cNvPr id="464" name="Google Shape;464;p63"/>
          <p:cNvGrpSpPr/>
          <p:nvPr/>
        </p:nvGrpSpPr>
        <p:grpSpPr>
          <a:xfrm>
            <a:off x="418810" y="3636164"/>
            <a:ext cx="5955715" cy="355800"/>
            <a:chOff x="418810" y="3255164"/>
            <a:chExt cx="5955715" cy="355800"/>
          </a:xfrm>
        </p:grpSpPr>
        <p:sp>
          <p:nvSpPr>
            <p:cNvPr id="465" name="Google Shape;465;p63"/>
            <p:cNvSpPr txBox="1"/>
            <p:nvPr/>
          </p:nvSpPr>
          <p:spPr>
            <a:xfrm>
              <a:off x="685325" y="3255164"/>
              <a:ext cx="5689200" cy="35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Inter"/>
                  <a:ea typeface="Inter"/>
                  <a:cs typeface="Inter"/>
                  <a:sym typeface="Inter"/>
                </a:rPr>
                <a:t>Tests, or at least plenty of examples</a:t>
              </a:r>
              <a:endParaRPr sz="1200">
                <a:solidFill>
                  <a:srgbClr val="FFFFFF"/>
                </a:solidFill>
                <a:latin typeface="Inter"/>
                <a:ea typeface="Inter"/>
                <a:cs typeface="Inter"/>
                <a:sym typeface="Inter"/>
              </a:endParaRPr>
            </a:p>
          </p:txBody>
        </p:sp>
        <p:pic>
          <p:nvPicPr>
            <p:cNvPr id="466" name="Google Shape;466;p63"/>
            <p:cNvPicPr preferRelativeResize="0"/>
            <p:nvPr/>
          </p:nvPicPr>
          <p:blipFill>
            <a:blip r:embed="rId3">
              <a:alphaModFix/>
            </a:blip>
            <a:stretch>
              <a:fillRect/>
            </a:stretch>
          </p:blipFill>
          <p:spPr>
            <a:xfrm>
              <a:off x="418810" y="3357583"/>
              <a:ext cx="150521" cy="151000"/>
            </a:xfrm>
            <a:prstGeom prst="rect">
              <a:avLst/>
            </a:prstGeom>
            <a:noFill/>
            <a:ln>
              <a:noFill/>
            </a:ln>
          </p:spPr>
        </p:pic>
      </p:grpSp>
      <p:grpSp>
        <p:nvGrpSpPr>
          <p:cNvPr id="467" name="Google Shape;467;p63"/>
          <p:cNvGrpSpPr/>
          <p:nvPr/>
        </p:nvGrpSpPr>
        <p:grpSpPr>
          <a:xfrm>
            <a:off x="418810" y="3991964"/>
            <a:ext cx="5955715" cy="355800"/>
            <a:chOff x="418810" y="3610964"/>
            <a:chExt cx="5955715" cy="355800"/>
          </a:xfrm>
        </p:grpSpPr>
        <p:sp>
          <p:nvSpPr>
            <p:cNvPr id="468" name="Google Shape;468;p63"/>
            <p:cNvSpPr txBox="1"/>
            <p:nvPr/>
          </p:nvSpPr>
          <p:spPr>
            <a:xfrm>
              <a:off x="685325" y="3610964"/>
              <a:ext cx="5689200" cy="35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Inter"/>
                  <a:ea typeface="Inter"/>
                  <a:cs typeface="Inter"/>
                  <a:sym typeface="Inter"/>
                </a:rPr>
                <a:t>Recent commits, or a responsive author</a:t>
              </a:r>
              <a:endParaRPr sz="1200">
                <a:solidFill>
                  <a:srgbClr val="FFFFFF"/>
                </a:solidFill>
                <a:latin typeface="Inter"/>
                <a:ea typeface="Inter"/>
                <a:cs typeface="Inter"/>
                <a:sym typeface="Inter"/>
              </a:endParaRPr>
            </a:p>
          </p:txBody>
        </p:sp>
        <p:pic>
          <p:nvPicPr>
            <p:cNvPr id="469" name="Google Shape;469;p63"/>
            <p:cNvPicPr preferRelativeResize="0"/>
            <p:nvPr/>
          </p:nvPicPr>
          <p:blipFill>
            <a:blip r:embed="rId3">
              <a:alphaModFix/>
            </a:blip>
            <a:stretch>
              <a:fillRect/>
            </a:stretch>
          </p:blipFill>
          <p:spPr>
            <a:xfrm>
              <a:off x="418810" y="3713383"/>
              <a:ext cx="150521" cy="151000"/>
            </a:xfrm>
            <a:prstGeom prst="rect">
              <a:avLst/>
            </a:prstGeom>
            <a:noFill/>
            <a:ln>
              <a:noFill/>
            </a:ln>
          </p:spPr>
        </p:pic>
      </p:grpSp>
      <p:sp>
        <p:nvSpPr>
          <p:cNvPr id="470" name="Google Shape;470;p63"/>
          <p:cNvSpPr txBox="1"/>
          <p:nvPr/>
        </p:nvSpPr>
        <p:spPr>
          <a:xfrm>
            <a:off x="685325" y="2899364"/>
            <a:ext cx="5689200" cy="35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Inter"/>
                <a:ea typeface="Inter"/>
                <a:cs typeface="Inter"/>
                <a:sym typeface="Inter"/>
              </a:rPr>
              <a:t>Hopefully there’s already something on crates.io</a:t>
            </a:r>
            <a:endParaRPr sz="1200">
              <a:solidFill>
                <a:srgbClr val="FFFFFF"/>
              </a:solidFill>
              <a:latin typeface="Inter"/>
              <a:ea typeface="Inter"/>
              <a:cs typeface="Inter"/>
              <a:sym typeface="Inter"/>
            </a:endParaRPr>
          </a:p>
        </p:txBody>
      </p:sp>
      <p:pic>
        <p:nvPicPr>
          <p:cNvPr id="471" name="Google Shape;471;p63"/>
          <p:cNvPicPr preferRelativeResize="0"/>
          <p:nvPr/>
        </p:nvPicPr>
        <p:blipFill>
          <a:blip r:embed="rId3">
            <a:alphaModFix/>
          </a:blip>
          <a:stretch>
            <a:fillRect/>
          </a:stretch>
        </p:blipFill>
        <p:spPr>
          <a:xfrm>
            <a:off x="418810" y="3001783"/>
            <a:ext cx="150521" cy="151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64"/>
          <p:cNvSpPr/>
          <p:nvPr/>
        </p:nvSpPr>
        <p:spPr>
          <a:xfrm>
            <a:off x="558238" y="2285400"/>
            <a:ext cx="1695600" cy="572700"/>
          </a:xfrm>
          <a:prstGeom prst="homePlate">
            <a:avLst>
              <a:gd fmla="val 50000" name="adj"/>
            </a:avLst>
          </a:prstGeom>
          <a:solidFill>
            <a:srgbClr val="ADAD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Find source implementation</a:t>
            </a:r>
            <a:endParaRPr sz="1200">
              <a:latin typeface="Inter Medium"/>
              <a:ea typeface="Inter Medium"/>
              <a:cs typeface="Inter Medium"/>
              <a:sym typeface="Inter Medium"/>
            </a:endParaRPr>
          </a:p>
        </p:txBody>
      </p:sp>
      <p:sp>
        <p:nvSpPr>
          <p:cNvPr id="477" name="Google Shape;477;p64"/>
          <p:cNvSpPr/>
          <p:nvPr/>
        </p:nvSpPr>
        <p:spPr>
          <a:xfrm>
            <a:off x="2144228" y="2285400"/>
            <a:ext cx="1695600" cy="572700"/>
          </a:xfrm>
          <a:prstGeom prst="chevron">
            <a:avLst>
              <a:gd fmla="val 50000" name="adj"/>
            </a:avLst>
          </a:prstGeom>
          <a:solidFill>
            <a:srgbClr val="FB9D5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Duplicate tests</a:t>
            </a:r>
            <a:endParaRPr sz="1200">
              <a:latin typeface="Inter Medium"/>
              <a:ea typeface="Inter Medium"/>
              <a:cs typeface="Inter Medium"/>
              <a:sym typeface="Inter Medium"/>
            </a:endParaRPr>
          </a:p>
        </p:txBody>
      </p:sp>
      <p:sp>
        <p:nvSpPr>
          <p:cNvPr id="478" name="Google Shape;478;p64"/>
          <p:cNvSpPr/>
          <p:nvPr/>
        </p:nvSpPr>
        <p:spPr>
          <a:xfrm>
            <a:off x="3724197" y="2285400"/>
            <a:ext cx="1695600" cy="572700"/>
          </a:xfrm>
          <a:prstGeom prst="chevron">
            <a:avLst>
              <a:gd fmla="val 50000" name="adj"/>
            </a:avLst>
          </a:prstGeom>
          <a:solidFill>
            <a:srgbClr val="ADAD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Translate line-by-line</a:t>
            </a:r>
            <a:endParaRPr sz="1200">
              <a:latin typeface="Inter Medium"/>
              <a:ea typeface="Inter Medium"/>
              <a:cs typeface="Inter Medium"/>
              <a:sym typeface="Inter Medium"/>
            </a:endParaRPr>
          </a:p>
        </p:txBody>
      </p:sp>
      <p:sp>
        <p:nvSpPr>
          <p:cNvPr id="479" name="Google Shape;479;p64"/>
          <p:cNvSpPr/>
          <p:nvPr/>
        </p:nvSpPr>
        <p:spPr>
          <a:xfrm>
            <a:off x="5310188" y="2285400"/>
            <a:ext cx="1695600" cy="572700"/>
          </a:xfrm>
          <a:prstGeom prst="chevron">
            <a:avLst>
              <a:gd fmla="val 50000" name="adj"/>
            </a:avLst>
          </a:prstGeom>
          <a:solidFill>
            <a:srgbClr val="ADAD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Refactor for idioms</a:t>
            </a:r>
            <a:endParaRPr sz="1200">
              <a:latin typeface="Inter Medium"/>
              <a:ea typeface="Inter Medium"/>
              <a:cs typeface="Inter Medium"/>
              <a:sym typeface="Inter Medium"/>
            </a:endParaRPr>
          </a:p>
        </p:txBody>
      </p:sp>
      <p:sp>
        <p:nvSpPr>
          <p:cNvPr id="480" name="Google Shape;480;p64"/>
          <p:cNvSpPr/>
          <p:nvPr/>
        </p:nvSpPr>
        <p:spPr>
          <a:xfrm>
            <a:off x="6890157" y="2285400"/>
            <a:ext cx="1695600" cy="572700"/>
          </a:xfrm>
          <a:prstGeom prst="chevron">
            <a:avLst>
              <a:gd fmla="val 50000" name="adj"/>
            </a:avLst>
          </a:prstGeom>
          <a:solidFill>
            <a:srgbClr val="ADAD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Optimize</a:t>
            </a:r>
            <a:endParaRPr sz="1200">
              <a:latin typeface="Inter Medium"/>
              <a:ea typeface="Inter Medium"/>
              <a:cs typeface="Inter Medium"/>
              <a:sym typeface="Inter Medium"/>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65"/>
          <p:cNvSpPr txBox="1"/>
          <p:nvPr/>
        </p:nvSpPr>
        <p:spPr>
          <a:xfrm>
            <a:off x="311700" y="1514225"/>
            <a:ext cx="2595900" cy="104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FFFFFF"/>
                </a:solidFill>
                <a:latin typeface="Inter"/>
                <a:ea typeface="Inter"/>
                <a:cs typeface="Inter"/>
                <a:sym typeface="Inter"/>
              </a:rPr>
              <a:t>Any reproducible examples in books, papers, blog posts…</a:t>
            </a:r>
            <a:endParaRPr sz="1200">
              <a:solidFill>
                <a:srgbClr val="FFFFFF"/>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sz="1200">
              <a:solidFill>
                <a:srgbClr val="FFFFFF"/>
              </a:solidFill>
              <a:latin typeface="Inter"/>
              <a:ea typeface="Inter"/>
              <a:cs typeface="Inter"/>
              <a:sym typeface="Inter"/>
            </a:endParaRPr>
          </a:p>
          <a:p>
            <a:pPr indent="0" lvl="0" marL="0" rtl="0" algn="l">
              <a:lnSpc>
                <a:spcPct val="115000"/>
              </a:lnSpc>
              <a:spcBef>
                <a:spcPts val="0"/>
              </a:spcBef>
              <a:spcAft>
                <a:spcPts val="0"/>
              </a:spcAft>
              <a:buNone/>
            </a:pPr>
            <a:r>
              <a:t/>
            </a:r>
            <a:endParaRPr sz="1200">
              <a:solidFill>
                <a:srgbClr val="FFFFFF"/>
              </a:solidFill>
              <a:latin typeface="Inter"/>
              <a:ea typeface="Inter"/>
              <a:cs typeface="Inter"/>
              <a:sym typeface="Inter"/>
            </a:endParaRPr>
          </a:p>
        </p:txBody>
      </p:sp>
      <p:sp>
        <p:nvSpPr>
          <p:cNvPr id="486" name="Google Shape;486;p65"/>
          <p:cNvSpPr txBox="1"/>
          <p:nvPr/>
        </p:nvSpPr>
        <p:spPr>
          <a:xfrm>
            <a:off x="311700" y="867000"/>
            <a:ext cx="2252400" cy="74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sz="1800">
                <a:solidFill>
                  <a:srgbClr val="FBC55A"/>
                </a:solidFill>
                <a:latin typeface="Inter Medium"/>
                <a:ea typeface="Inter Medium"/>
                <a:cs typeface="Inter Medium"/>
                <a:sym typeface="Inter Medium"/>
              </a:rPr>
              <a:t>Take what you can get</a:t>
            </a:r>
            <a:endParaRPr sz="1800">
              <a:solidFill>
                <a:srgbClr val="FBC55A"/>
              </a:solidFill>
              <a:latin typeface="Inter Medium"/>
              <a:ea typeface="Inter Medium"/>
              <a:cs typeface="Inter Medium"/>
              <a:sym typeface="Inter Medium"/>
            </a:endParaRPr>
          </a:p>
        </p:txBody>
      </p:sp>
      <p:sp>
        <p:nvSpPr>
          <p:cNvPr id="487" name="Google Shape;487;p65"/>
          <p:cNvSpPr txBox="1"/>
          <p:nvPr/>
        </p:nvSpPr>
        <p:spPr>
          <a:xfrm>
            <a:off x="3135000" y="1514225"/>
            <a:ext cx="2636700" cy="104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Inter"/>
                <a:ea typeface="Inter"/>
                <a:cs typeface="Inter"/>
                <a:sym typeface="Inter"/>
              </a:rPr>
              <a:t>Testing the public API is great, but you have lots of internals to reproduce, and you need to know they work. You might throw them away, and that’s fine!</a:t>
            </a:r>
            <a:endParaRPr sz="1200">
              <a:solidFill>
                <a:srgbClr val="FFFFFF"/>
              </a:solidFill>
              <a:latin typeface="Inter"/>
              <a:ea typeface="Inter"/>
              <a:cs typeface="Inter"/>
              <a:sym typeface="Inter"/>
            </a:endParaRPr>
          </a:p>
        </p:txBody>
      </p:sp>
      <p:sp>
        <p:nvSpPr>
          <p:cNvPr id="488" name="Google Shape;488;p65"/>
          <p:cNvSpPr txBox="1"/>
          <p:nvPr/>
        </p:nvSpPr>
        <p:spPr>
          <a:xfrm>
            <a:off x="3135000" y="867000"/>
            <a:ext cx="2557200" cy="74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rgbClr val="FB755A"/>
                </a:solidFill>
                <a:latin typeface="Inter Medium"/>
                <a:ea typeface="Inter Medium"/>
                <a:cs typeface="Inter Medium"/>
                <a:sym typeface="Inter Medium"/>
              </a:rPr>
              <a:t>Test implementation details</a:t>
            </a:r>
            <a:endParaRPr sz="1800">
              <a:solidFill>
                <a:srgbClr val="FB755A"/>
              </a:solidFill>
              <a:latin typeface="Inter Medium"/>
              <a:ea typeface="Inter Medium"/>
              <a:cs typeface="Inter Medium"/>
              <a:sym typeface="Inter Medium"/>
            </a:endParaRPr>
          </a:p>
          <a:p>
            <a:pPr indent="0" lvl="0" marL="0" rtl="0" algn="l">
              <a:lnSpc>
                <a:spcPct val="115000"/>
              </a:lnSpc>
              <a:spcBef>
                <a:spcPts val="0"/>
              </a:spcBef>
              <a:spcAft>
                <a:spcPts val="0"/>
              </a:spcAft>
              <a:buNone/>
            </a:pPr>
            <a:r>
              <a:t/>
            </a:r>
            <a:endParaRPr sz="1800">
              <a:solidFill>
                <a:srgbClr val="FF9C00"/>
              </a:solidFill>
              <a:latin typeface="Inter Light"/>
              <a:ea typeface="Inter Light"/>
              <a:cs typeface="Inter Light"/>
              <a:sym typeface="Inter Light"/>
            </a:endParaRPr>
          </a:p>
        </p:txBody>
      </p:sp>
      <p:sp>
        <p:nvSpPr>
          <p:cNvPr id="489" name="Google Shape;489;p65"/>
          <p:cNvSpPr txBox="1"/>
          <p:nvPr/>
        </p:nvSpPr>
        <p:spPr>
          <a:xfrm>
            <a:off x="5958300" y="1514225"/>
            <a:ext cx="2595900" cy="104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Inter"/>
                <a:ea typeface="Inter"/>
                <a:cs typeface="Inter"/>
                <a:sym typeface="Inter"/>
              </a:rPr>
              <a:t>You’re gonna need to step through two implementations at once.</a:t>
            </a:r>
            <a:endParaRPr sz="1200">
              <a:solidFill>
                <a:srgbClr val="FFFFFF"/>
              </a:solidFill>
              <a:latin typeface="Inter"/>
              <a:ea typeface="Inter"/>
              <a:cs typeface="Inter"/>
              <a:sym typeface="Inter"/>
            </a:endParaRPr>
          </a:p>
          <a:p>
            <a:pPr indent="0" lvl="0" marL="0" rtl="0" algn="l">
              <a:lnSpc>
                <a:spcPct val="115000"/>
              </a:lnSpc>
              <a:spcBef>
                <a:spcPts val="0"/>
              </a:spcBef>
              <a:spcAft>
                <a:spcPts val="0"/>
              </a:spcAft>
              <a:buNone/>
            </a:pPr>
            <a:r>
              <a:rPr lang="en" sz="1200">
                <a:solidFill>
                  <a:srgbClr val="FFFFFF"/>
                </a:solidFill>
                <a:latin typeface="Inter"/>
                <a:ea typeface="Inter"/>
                <a:cs typeface="Inter"/>
                <a:sym typeface="Inter"/>
              </a:rPr>
              <a:t>Be warned, patience required</a:t>
            </a:r>
            <a:endParaRPr sz="1200">
              <a:solidFill>
                <a:srgbClr val="FFFFFF"/>
              </a:solidFill>
              <a:latin typeface="Inter"/>
              <a:ea typeface="Inter"/>
              <a:cs typeface="Inter"/>
              <a:sym typeface="Inter"/>
            </a:endParaRPr>
          </a:p>
        </p:txBody>
      </p:sp>
      <p:sp>
        <p:nvSpPr>
          <p:cNvPr id="490" name="Google Shape;490;p65"/>
          <p:cNvSpPr txBox="1"/>
          <p:nvPr/>
        </p:nvSpPr>
        <p:spPr>
          <a:xfrm>
            <a:off x="5958300" y="867000"/>
            <a:ext cx="2252400" cy="7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9584EB"/>
                </a:solidFill>
                <a:latin typeface="Inter Medium"/>
                <a:ea typeface="Inter Medium"/>
                <a:cs typeface="Inter Medium"/>
                <a:sym typeface="Inter Medium"/>
              </a:rPr>
              <a:t>Get a big screen and a debugger</a:t>
            </a:r>
            <a:endParaRPr sz="1800">
              <a:solidFill>
                <a:srgbClr val="9584EB"/>
              </a:solidFill>
              <a:latin typeface="Inter Light"/>
              <a:ea typeface="Inter Light"/>
              <a:cs typeface="Inter Light"/>
              <a:sym typeface="Inter Light"/>
            </a:endParaRPr>
          </a:p>
        </p:txBody>
      </p:sp>
      <p:sp>
        <p:nvSpPr>
          <p:cNvPr id="491" name="Google Shape;491;p65"/>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Testing and debugging</a:t>
            </a:r>
            <a:endParaRPr/>
          </a:p>
        </p:txBody>
      </p:sp>
      <p:cxnSp>
        <p:nvCxnSpPr>
          <p:cNvPr id="492" name="Google Shape;492;p65"/>
          <p:cNvCxnSpPr/>
          <p:nvPr/>
        </p:nvCxnSpPr>
        <p:spPr>
          <a:xfrm>
            <a:off x="418800" y="2699675"/>
            <a:ext cx="8069100" cy="0"/>
          </a:xfrm>
          <a:prstGeom prst="straightConnector1">
            <a:avLst/>
          </a:prstGeom>
          <a:noFill/>
          <a:ln cap="flat" cmpd="sng" w="19050">
            <a:solidFill>
              <a:srgbClr val="434343"/>
            </a:solidFill>
            <a:prstDash val="solid"/>
            <a:round/>
            <a:headEnd len="med" w="med" type="none"/>
            <a:tailEnd len="med" w="med" type="none"/>
          </a:ln>
        </p:spPr>
      </p:cxnSp>
      <p:grpSp>
        <p:nvGrpSpPr>
          <p:cNvPr id="493" name="Google Shape;493;p65"/>
          <p:cNvGrpSpPr/>
          <p:nvPr/>
        </p:nvGrpSpPr>
        <p:grpSpPr>
          <a:xfrm>
            <a:off x="418810" y="2899364"/>
            <a:ext cx="5955715" cy="355800"/>
            <a:chOff x="418810" y="2899364"/>
            <a:chExt cx="5955715" cy="355800"/>
          </a:xfrm>
        </p:grpSpPr>
        <p:sp>
          <p:nvSpPr>
            <p:cNvPr id="494" name="Google Shape;494;p65"/>
            <p:cNvSpPr txBox="1"/>
            <p:nvPr/>
          </p:nvSpPr>
          <p:spPr>
            <a:xfrm>
              <a:off x="685325" y="2899364"/>
              <a:ext cx="5689200" cy="35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Inter"/>
                  <a:ea typeface="Inter"/>
                  <a:cs typeface="Inter"/>
                  <a:sym typeface="Inter"/>
                </a:rPr>
                <a:t>Rust’s test framework makes this all very nice</a:t>
              </a:r>
              <a:endParaRPr sz="1200">
                <a:solidFill>
                  <a:srgbClr val="FFFFFF"/>
                </a:solidFill>
                <a:latin typeface="Inter"/>
                <a:ea typeface="Inter"/>
                <a:cs typeface="Inter"/>
                <a:sym typeface="Inter"/>
              </a:endParaRPr>
            </a:p>
          </p:txBody>
        </p:sp>
        <p:pic>
          <p:nvPicPr>
            <p:cNvPr id="495" name="Google Shape;495;p65"/>
            <p:cNvPicPr preferRelativeResize="0"/>
            <p:nvPr/>
          </p:nvPicPr>
          <p:blipFill>
            <a:blip r:embed="rId3">
              <a:alphaModFix/>
            </a:blip>
            <a:stretch>
              <a:fillRect/>
            </a:stretch>
          </p:blipFill>
          <p:spPr>
            <a:xfrm>
              <a:off x="418810" y="3001783"/>
              <a:ext cx="150521" cy="151000"/>
            </a:xfrm>
            <a:prstGeom prst="rect">
              <a:avLst/>
            </a:prstGeom>
            <a:noFill/>
            <a:ln>
              <a:noFill/>
            </a:ln>
          </p:spPr>
        </p:pic>
      </p:grpSp>
      <p:grpSp>
        <p:nvGrpSpPr>
          <p:cNvPr id="496" name="Google Shape;496;p65"/>
          <p:cNvGrpSpPr/>
          <p:nvPr/>
        </p:nvGrpSpPr>
        <p:grpSpPr>
          <a:xfrm>
            <a:off x="418810" y="3255175"/>
            <a:ext cx="7070515" cy="355800"/>
            <a:chOff x="418810" y="3255175"/>
            <a:chExt cx="7070515" cy="355800"/>
          </a:xfrm>
        </p:grpSpPr>
        <p:sp>
          <p:nvSpPr>
            <p:cNvPr id="497" name="Google Shape;497;p65"/>
            <p:cNvSpPr txBox="1"/>
            <p:nvPr/>
          </p:nvSpPr>
          <p:spPr>
            <a:xfrm>
              <a:off x="685325" y="3255175"/>
              <a:ext cx="6804000" cy="35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Inter"/>
                  <a:ea typeface="Inter"/>
                  <a:cs typeface="Inter"/>
                  <a:sym typeface="Inter"/>
                </a:rPr>
                <a:t>Examples can become integration tests and benchmarks - helps exercise public API</a:t>
              </a:r>
              <a:endParaRPr sz="1200">
                <a:solidFill>
                  <a:srgbClr val="FFFFFF"/>
                </a:solidFill>
                <a:latin typeface="Inter"/>
                <a:ea typeface="Inter"/>
                <a:cs typeface="Inter"/>
                <a:sym typeface="Inter"/>
              </a:endParaRPr>
            </a:p>
          </p:txBody>
        </p:sp>
        <p:pic>
          <p:nvPicPr>
            <p:cNvPr id="498" name="Google Shape;498;p65"/>
            <p:cNvPicPr preferRelativeResize="0"/>
            <p:nvPr/>
          </p:nvPicPr>
          <p:blipFill>
            <a:blip r:embed="rId3">
              <a:alphaModFix/>
            </a:blip>
            <a:stretch>
              <a:fillRect/>
            </a:stretch>
          </p:blipFill>
          <p:spPr>
            <a:xfrm>
              <a:off x="418810" y="3357583"/>
              <a:ext cx="150521" cy="151000"/>
            </a:xfrm>
            <a:prstGeom prst="rect">
              <a:avLst/>
            </a:prstGeom>
            <a:noFill/>
            <a:ln>
              <a:noFill/>
            </a:ln>
          </p:spPr>
        </p:pic>
      </p:grpSp>
      <p:grpSp>
        <p:nvGrpSpPr>
          <p:cNvPr id="499" name="Google Shape;499;p65"/>
          <p:cNvGrpSpPr/>
          <p:nvPr/>
        </p:nvGrpSpPr>
        <p:grpSpPr>
          <a:xfrm>
            <a:off x="418810" y="3610964"/>
            <a:ext cx="5955715" cy="355800"/>
            <a:chOff x="418810" y="3610964"/>
            <a:chExt cx="5955715" cy="355800"/>
          </a:xfrm>
        </p:grpSpPr>
        <p:sp>
          <p:nvSpPr>
            <p:cNvPr id="500" name="Google Shape;500;p65"/>
            <p:cNvSpPr txBox="1"/>
            <p:nvPr/>
          </p:nvSpPr>
          <p:spPr>
            <a:xfrm>
              <a:off x="685325" y="3610964"/>
              <a:ext cx="5689200" cy="35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Inter"/>
                  <a:ea typeface="Inter"/>
                  <a:cs typeface="Inter"/>
                  <a:sym typeface="Inter"/>
                </a:rPr>
                <a:t>Add comments judiciously; better yet, add assertions ( </a:t>
              </a:r>
              <a:r>
                <a:rPr lang="en" sz="1000">
                  <a:solidFill>
                    <a:schemeClr val="accent5"/>
                  </a:solidFill>
                  <a:latin typeface="Roboto Mono"/>
                  <a:ea typeface="Roboto Mono"/>
                  <a:cs typeface="Roboto Mono"/>
                  <a:sym typeface="Roboto Mono"/>
                </a:rPr>
                <a:t>debug_assert!()</a:t>
              </a:r>
              <a:r>
                <a:rPr lang="en" sz="1100">
                  <a:solidFill>
                    <a:srgbClr val="FFFFFF"/>
                  </a:solidFill>
                  <a:latin typeface="Roboto Mono"/>
                  <a:ea typeface="Roboto Mono"/>
                  <a:cs typeface="Roboto Mono"/>
                  <a:sym typeface="Roboto Mono"/>
                </a:rPr>
                <a:t> </a:t>
              </a:r>
              <a:r>
                <a:rPr lang="en" sz="1200">
                  <a:solidFill>
                    <a:srgbClr val="FFFFFF"/>
                  </a:solidFill>
                  <a:latin typeface="Inter"/>
                  <a:ea typeface="Inter"/>
                  <a:cs typeface="Inter"/>
                  <a:sym typeface="Inter"/>
                </a:rPr>
                <a:t>)</a:t>
              </a:r>
              <a:endParaRPr sz="1200">
                <a:solidFill>
                  <a:srgbClr val="FFFFFF"/>
                </a:solidFill>
                <a:latin typeface="Inter"/>
                <a:ea typeface="Inter"/>
                <a:cs typeface="Inter"/>
                <a:sym typeface="Inter"/>
              </a:endParaRPr>
            </a:p>
          </p:txBody>
        </p:sp>
        <p:pic>
          <p:nvPicPr>
            <p:cNvPr id="501" name="Google Shape;501;p65"/>
            <p:cNvPicPr preferRelativeResize="0"/>
            <p:nvPr/>
          </p:nvPicPr>
          <p:blipFill>
            <a:blip r:embed="rId3">
              <a:alphaModFix/>
            </a:blip>
            <a:stretch>
              <a:fillRect/>
            </a:stretch>
          </p:blipFill>
          <p:spPr>
            <a:xfrm>
              <a:off x="418810" y="3713383"/>
              <a:ext cx="150521" cy="151000"/>
            </a:xfrm>
            <a:prstGeom prst="rect">
              <a:avLst/>
            </a:prstGeom>
            <a:noFill/>
            <a:ln>
              <a:noFill/>
            </a:ln>
          </p:spPr>
        </p:pic>
      </p:grpSp>
      <p:grpSp>
        <p:nvGrpSpPr>
          <p:cNvPr id="502" name="Google Shape;502;p65"/>
          <p:cNvGrpSpPr/>
          <p:nvPr/>
        </p:nvGrpSpPr>
        <p:grpSpPr>
          <a:xfrm>
            <a:off x="418810" y="3966764"/>
            <a:ext cx="5955715" cy="355800"/>
            <a:chOff x="418810" y="3966764"/>
            <a:chExt cx="5955715" cy="355800"/>
          </a:xfrm>
        </p:grpSpPr>
        <p:sp>
          <p:nvSpPr>
            <p:cNvPr id="503" name="Google Shape;503;p65"/>
            <p:cNvSpPr txBox="1"/>
            <p:nvPr/>
          </p:nvSpPr>
          <p:spPr>
            <a:xfrm>
              <a:off x="685325" y="3966764"/>
              <a:ext cx="5689200" cy="35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Inter"/>
                  <a:ea typeface="Inter"/>
                  <a:cs typeface="Inter"/>
                  <a:sym typeface="Inter"/>
                </a:rPr>
                <a:t>Learn your debugger’s keyboard shortcuts!</a:t>
              </a:r>
              <a:endParaRPr sz="1200">
                <a:solidFill>
                  <a:srgbClr val="FFFFFF"/>
                </a:solidFill>
                <a:latin typeface="Inter"/>
                <a:ea typeface="Inter"/>
                <a:cs typeface="Inter"/>
                <a:sym typeface="Inter"/>
              </a:endParaRPr>
            </a:p>
          </p:txBody>
        </p:sp>
        <p:pic>
          <p:nvPicPr>
            <p:cNvPr id="504" name="Google Shape;504;p65"/>
            <p:cNvPicPr preferRelativeResize="0"/>
            <p:nvPr/>
          </p:nvPicPr>
          <p:blipFill>
            <a:blip r:embed="rId3">
              <a:alphaModFix/>
            </a:blip>
            <a:stretch>
              <a:fillRect/>
            </a:stretch>
          </p:blipFill>
          <p:spPr>
            <a:xfrm>
              <a:off x="418810" y="4069183"/>
              <a:ext cx="150521" cy="1510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9"/>
          <p:cNvSpPr txBox="1"/>
          <p:nvPr/>
        </p:nvSpPr>
        <p:spPr>
          <a:xfrm>
            <a:off x="721050" y="730625"/>
            <a:ext cx="7045200" cy="35412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FCFCFC"/>
              </a:buClr>
              <a:buSzPts val="2000"/>
              <a:buFont typeface="Inter SemiBold"/>
              <a:buAutoNum type="arabicPeriod"/>
            </a:pPr>
            <a:r>
              <a:rPr lang="en" sz="2000">
                <a:solidFill>
                  <a:srgbClr val="FCFCFC"/>
                </a:solidFill>
                <a:latin typeface="Inter SemiBold"/>
                <a:ea typeface="Inter SemiBold"/>
                <a:cs typeface="Inter SemiBold"/>
                <a:sym typeface="Inter SemiBold"/>
              </a:rPr>
              <a:t>What is </a:t>
            </a:r>
            <a:r>
              <a:rPr i="1" lang="en" sz="2000">
                <a:solidFill>
                  <a:srgbClr val="FCFCFC"/>
                </a:solidFill>
                <a:latin typeface="Inter SemiBold"/>
                <a:ea typeface="Inter SemiBold"/>
                <a:cs typeface="Inter SemiBold"/>
                <a:sym typeface="Inter SemiBold"/>
              </a:rPr>
              <a:t>augurs</a:t>
            </a:r>
            <a:r>
              <a:rPr lang="en" sz="2000">
                <a:solidFill>
                  <a:srgbClr val="FCFCFC"/>
                </a:solidFill>
                <a:latin typeface="Inter SemiBold"/>
                <a:ea typeface="Inter SemiBold"/>
                <a:cs typeface="Inter SemiBold"/>
                <a:sym typeface="Inter SemiBold"/>
              </a:rPr>
              <a:t>? What can it do?</a:t>
            </a:r>
            <a:endParaRPr sz="2000">
              <a:solidFill>
                <a:srgbClr val="FCFCFC"/>
              </a:solidFill>
              <a:latin typeface="Inter SemiBold"/>
              <a:ea typeface="Inter SemiBold"/>
              <a:cs typeface="Inter SemiBold"/>
              <a:sym typeface="Inter SemiBold"/>
            </a:endParaRPr>
          </a:p>
          <a:p>
            <a:pPr indent="0" lvl="0" marL="0" rtl="0" algn="l">
              <a:spcBef>
                <a:spcPts val="500"/>
              </a:spcBef>
              <a:spcAft>
                <a:spcPts val="0"/>
              </a:spcAft>
              <a:buNone/>
            </a:pPr>
            <a:r>
              <a:t/>
            </a:r>
            <a:endParaRPr sz="2000">
              <a:solidFill>
                <a:srgbClr val="FCFCFC"/>
              </a:solidFill>
              <a:latin typeface="Inter SemiBold"/>
              <a:ea typeface="Inter SemiBold"/>
              <a:cs typeface="Inter SemiBold"/>
              <a:sym typeface="Inter SemiBold"/>
            </a:endParaRPr>
          </a:p>
          <a:p>
            <a:pPr indent="0" lvl="0" marL="0" rtl="0" algn="l">
              <a:spcBef>
                <a:spcPts val="500"/>
              </a:spcBef>
              <a:spcAft>
                <a:spcPts val="0"/>
              </a:spcAft>
              <a:buNone/>
            </a:pPr>
            <a:r>
              <a:t/>
            </a:r>
            <a:endParaRPr sz="2000">
              <a:solidFill>
                <a:srgbClr val="FCFCFC"/>
              </a:solidFill>
              <a:latin typeface="Inter SemiBold"/>
              <a:ea typeface="Inter SemiBold"/>
              <a:cs typeface="Inter SemiBold"/>
              <a:sym typeface="Inter SemiBold"/>
            </a:endParaRPr>
          </a:p>
          <a:p>
            <a:pPr indent="-355600" lvl="0" marL="457200" rtl="0" algn="l">
              <a:spcBef>
                <a:spcPts val="500"/>
              </a:spcBef>
              <a:spcAft>
                <a:spcPts val="0"/>
              </a:spcAft>
              <a:buClr>
                <a:srgbClr val="FCFCFC"/>
              </a:buClr>
              <a:buSzPts val="2000"/>
              <a:buFont typeface="Inter SemiBold"/>
              <a:buAutoNum type="arabicPeriod"/>
            </a:pPr>
            <a:r>
              <a:rPr lang="en" sz="2000">
                <a:solidFill>
                  <a:srgbClr val="FCFCFC"/>
                </a:solidFill>
                <a:latin typeface="Inter SemiBold"/>
                <a:ea typeface="Inter SemiBold"/>
                <a:cs typeface="Inter SemiBold"/>
                <a:sym typeface="Inter SemiBold"/>
              </a:rPr>
              <a:t>Lessons learned translating ML algorithms to Rust</a:t>
            </a:r>
            <a:endParaRPr sz="2000">
              <a:solidFill>
                <a:srgbClr val="FCFCFC"/>
              </a:solidFill>
              <a:latin typeface="Inter SemiBold"/>
              <a:ea typeface="Inter SemiBold"/>
              <a:cs typeface="Inter SemiBold"/>
              <a:sym typeface="Inter SemiBold"/>
            </a:endParaRPr>
          </a:p>
          <a:p>
            <a:pPr indent="0" lvl="0" marL="457200" rtl="0" algn="l">
              <a:spcBef>
                <a:spcPts val="500"/>
              </a:spcBef>
              <a:spcAft>
                <a:spcPts val="0"/>
              </a:spcAft>
              <a:buNone/>
            </a:pPr>
            <a:r>
              <a:t/>
            </a:r>
            <a:endParaRPr sz="2000">
              <a:solidFill>
                <a:srgbClr val="FCFCFC"/>
              </a:solidFill>
              <a:latin typeface="Inter SemiBold"/>
              <a:ea typeface="Inter SemiBold"/>
              <a:cs typeface="Inter SemiBold"/>
              <a:sym typeface="Inter SemiBold"/>
            </a:endParaRPr>
          </a:p>
          <a:p>
            <a:pPr indent="0" lvl="0" marL="0" rtl="0" algn="l">
              <a:spcBef>
                <a:spcPts val="500"/>
              </a:spcBef>
              <a:spcAft>
                <a:spcPts val="0"/>
              </a:spcAft>
              <a:buNone/>
            </a:pPr>
            <a:r>
              <a:t/>
            </a:r>
            <a:endParaRPr sz="2000">
              <a:solidFill>
                <a:srgbClr val="FCFCFC"/>
              </a:solidFill>
              <a:latin typeface="Inter SemiBold"/>
              <a:ea typeface="Inter SemiBold"/>
              <a:cs typeface="Inter SemiBold"/>
              <a:sym typeface="Inter SemiBold"/>
            </a:endParaRPr>
          </a:p>
          <a:p>
            <a:pPr indent="0" lvl="0" marL="0" rtl="0" algn="l">
              <a:spcBef>
                <a:spcPts val="500"/>
              </a:spcBef>
              <a:spcAft>
                <a:spcPts val="0"/>
              </a:spcAft>
              <a:buNone/>
            </a:pPr>
            <a:r>
              <a:rPr lang="en" sz="2000">
                <a:solidFill>
                  <a:srgbClr val="FCFCFC"/>
                </a:solidFill>
                <a:latin typeface="Inter SemiBold"/>
                <a:ea typeface="Inter SemiBold"/>
                <a:cs typeface="Inter SemiBold"/>
                <a:sym typeface="Inter SemiBold"/>
              </a:rPr>
              <a:t>Questions!</a:t>
            </a:r>
            <a:endParaRPr sz="2000">
              <a:solidFill>
                <a:srgbClr val="FCFCFC"/>
              </a:solidFill>
              <a:latin typeface="Inter SemiBold"/>
              <a:ea typeface="Inter SemiBold"/>
              <a:cs typeface="Inter SemiBold"/>
              <a:sym typeface="Inter SemiBold"/>
            </a:endParaRPr>
          </a:p>
          <a:p>
            <a:pPr indent="0" lvl="0" marL="0" rtl="0" algn="l">
              <a:spcBef>
                <a:spcPts val="500"/>
              </a:spcBef>
              <a:spcAft>
                <a:spcPts val="0"/>
              </a:spcAft>
              <a:buNone/>
            </a:pPr>
            <a:r>
              <a:t/>
            </a:r>
            <a:endParaRPr sz="2000">
              <a:solidFill>
                <a:srgbClr val="FCFCFC"/>
              </a:solidFill>
              <a:latin typeface="Inter SemiBold"/>
              <a:ea typeface="Inter SemiBold"/>
              <a:cs typeface="Inter SemiBold"/>
              <a:sym typeface="Inter SemiBold"/>
            </a:endParaRPr>
          </a:p>
          <a:p>
            <a:pPr indent="0" lvl="0" marL="0" rtl="0" algn="l">
              <a:spcBef>
                <a:spcPts val="500"/>
              </a:spcBef>
              <a:spcAft>
                <a:spcPts val="0"/>
              </a:spcAft>
              <a:buNone/>
            </a:pPr>
            <a:r>
              <a:t/>
            </a:r>
            <a:endParaRPr sz="2000">
              <a:solidFill>
                <a:srgbClr val="FCFCFC"/>
              </a:solidFill>
              <a:latin typeface="Inter SemiBold"/>
              <a:ea typeface="Inter SemiBold"/>
              <a:cs typeface="Inter SemiBold"/>
              <a:sym typeface="Inter SemiBold"/>
            </a:endParaRPr>
          </a:p>
          <a:p>
            <a:pPr indent="0" lvl="0" marL="0" rtl="0" algn="l">
              <a:spcBef>
                <a:spcPts val="500"/>
              </a:spcBef>
              <a:spcAft>
                <a:spcPts val="0"/>
              </a:spcAft>
              <a:buNone/>
            </a:pPr>
            <a:r>
              <a:rPr lang="en" sz="2000">
                <a:solidFill>
                  <a:srgbClr val="FCFCFC"/>
                </a:solidFill>
                <a:latin typeface="Inter SemiBold"/>
                <a:ea typeface="Inter SemiBold"/>
                <a:cs typeface="Inter SemiBold"/>
                <a:sym typeface="Inter SemiBold"/>
              </a:rPr>
              <a:t>Bonus: Exposing a Javascript interface via Wasm</a:t>
            </a:r>
            <a:endParaRPr sz="2000">
              <a:solidFill>
                <a:srgbClr val="FCFCFC"/>
              </a:solidFill>
              <a:latin typeface="Inter SemiBold"/>
              <a:ea typeface="Inter SemiBold"/>
              <a:cs typeface="Inter SemiBold"/>
              <a:sym typeface="Inter SemiBold"/>
            </a:endParaRPr>
          </a:p>
          <a:p>
            <a:pPr indent="0" lvl="0" marL="0" rtl="0" algn="l">
              <a:spcBef>
                <a:spcPts val="500"/>
              </a:spcBef>
              <a:spcAft>
                <a:spcPts val="0"/>
              </a:spcAft>
              <a:buNone/>
            </a:pPr>
            <a:r>
              <a:t/>
            </a:r>
            <a:endParaRPr sz="2000">
              <a:solidFill>
                <a:srgbClr val="FCFCFC"/>
              </a:solidFill>
              <a:latin typeface="Inter SemiBold"/>
              <a:ea typeface="Inter SemiBold"/>
              <a:cs typeface="Inter SemiBold"/>
              <a:sym typeface="Inter SemiBold"/>
            </a:endParaRPr>
          </a:p>
          <a:p>
            <a:pPr indent="0" lvl="0" marL="0" rtl="0" algn="l">
              <a:spcBef>
                <a:spcPts val="500"/>
              </a:spcBef>
              <a:spcAft>
                <a:spcPts val="0"/>
              </a:spcAft>
              <a:buNone/>
            </a:pPr>
            <a:r>
              <a:t/>
            </a:r>
            <a:endParaRPr sz="2000">
              <a:solidFill>
                <a:srgbClr val="FCFCFC"/>
              </a:solidFill>
              <a:latin typeface="Inter SemiBold"/>
              <a:ea typeface="Inter SemiBold"/>
              <a:cs typeface="Inter SemiBold"/>
              <a:sym typeface="Inter SemiBold"/>
            </a:endParaRPr>
          </a:p>
          <a:p>
            <a:pPr indent="0" lvl="0" marL="0" rtl="0" algn="l">
              <a:spcBef>
                <a:spcPts val="500"/>
              </a:spcBef>
              <a:spcAft>
                <a:spcPts val="500"/>
              </a:spcAft>
              <a:buNone/>
            </a:pPr>
            <a:r>
              <a:t/>
            </a:r>
            <a:endParaRPr sz="2000">
              <a:solidFill>
                <a:srgbClr val="FCFCFC"/>
              </a:solidFill>
              <a:latin typeface="Inter SemiBold"/>
              <a:ea typeface="Inter SemiBold"/>
              <a:cs typeface="Inter SemiBold"/>
              <a:sym typeface="Inter SemiBo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66"/>
          <p:cNvSpPr/>
          <p:nvPr/>
        </p:nvSpPr>
        <p:spPr>
          <a:xfrm>
            <a:off x="558238" y="2285400"/>
            <a:ext cx="1695600" cy="572700"/>
          </a:xfrm>
          <a:prstGeom prst="homePlate">
            <a:avLst>
              <a:gd fmla="val 50000" name="adj"/>
            </a:avLst>
          </a:prstGeom>
          <a:solidFill>
            <a:srgbClr val="ADAD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Find source implementation</a:t>
            </a:r>
            <a:endParaRPr sz="1200">
              <a:latin typeface="Inter Medium"/>
              <a:ea typeface="Inter Medium"/>
              <a:cs typeface="Inter Medium"/>
              <a:sym typeface="Inter Medium"/>
            </a:endParaRPr>
          </a:p>
        </p:txBody>
      </p:sp>
      <p:sp>
        <p:nvSpPr>
          <p:cNvPr id="510" name="Google Shape;510;p66"/>
          <p:cNvSpPr/>
          <p:nvPr/>
        </p:nvSpPr>
        <p:spPr>
          <a:xfrm>
            <a:off x="2144228" y="2285400"/>
            <a:ext cx="1695600" cy="572700"/>
          </a:xfrm>
          <a:prstGeom prst="chevron">
            <a:avLst>
              <a:gd fmla="val 50000" name="adj"/>
            </a:avLst>
          </a:prstGeom>
          <a:solidFill>
            <a:srgbClr val="ADAD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Duplicate tests</a:t>
            </a:r>
            <a:endParaRPr sz="1200">
              <a:latin typeface="Inter Medium"/>
              <a:ea typeface="Inter Medium"/>
              <a:cs typeface="Inter Medium"/>
              <a:sym typeface="Inter Medium"/>
            </a:endParaRPr>
          </a:p>
        </p:txBody>
      </p:sp>
      <p:sp>
        <p:nvSpPr>
          <p:cNvPr id="511" name="Google Shape;511;p66"/>
          <p:cNvSpPr/>
          <p:nvPr/>
        </p:nvSpPr>
        <p:spPr>
          <a:xfrm>
            <a:off x="3724197" y="2285400"/>
            <a:ext cx="1695600" cy="572700"/>
          </a:xfrm>
          <a:prstGeom prst="chevron">
            <a:avLst>
              <a:gd fmla="val 50000" name="adj"/>
            </a:avLst>
          </a:prstGeom>
          <a:solidFill>
            <a:srgbClr val="FB755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Translate line-by-line</a:t>
            </a:r>
            <a:endParaRPr sz="1200">
              <a:latin typeface="Inter Medium"/>
              <a:ea typeface="Inter Medium"/>
              <a:cs typeface="Inter Medium"/>
              <a:sym typeface="Inter Medium"/>
            </a:endParaRPr>
          </a:p>
        </p:txBody>
      </p:sp>
      <p:sp>
        <p:nvSpPr>
          <p:cNvPr id="512" name="Google Shape;512;p66"/>
          <p:cNvSpPr/>
          <p:nvPr/>
        </p:nvSpPr>
        <p:spPr>
          <a:xfrm>
            <a:off x="5310188" y="2285400"/>
            <a:ext cx="1695600" cy="572700"/>
          </a:xfrm>
          <a:prstGeom prst="chevron">
            <a:avLst>
              <a:gd fmla="val 50000" name="adj"/>
            </a:avLst>
          </a:prstGeom>
          <a:solidFill>
            <a:srgbClr val="ADAD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Refactor for idioms</a:t>
            </a:r>
            <a:endParaRPr sz="1200">
              <a:latin typeface="Inter Medium"/>
              <a:ea typeface="Inter Medium"/>
              <a:cs typeface="Inter Medium"/>
              <a:sym typeface="Inter Medium"/>
            </a:endParaRPr>
          </a:p>
        </p:txBody>
      </p:sp>
      <p:sp>
        <p:nvSpPr>
          <p:cNvPr id="513" name="Google Shape;513;p66"/>
          <p:cNvSpPr/>
          <p:nvPr/>
        </p:nvSpPr>
        <p:spPr>
          <a:xfrm>
            <a:off x="6890157" y="2285400"/>
            <a:ext cx="1695600" cy="572700"/>
          </a:xfrm>
          <a:prstGeom prst="chevron">
            <a:avLst>
              <a:gd fmla="val 50000" name="adj"/>
            </a:avLst>
          </a:prstGeom>
          <a:solidFill>
            <a:srgbClr val="ADAD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Optimize</a:t>
            </a:r>
            <a:endParaRPr sz="1200">
              <a:latin typeface="Inter Medium"/>
              <a:ea typeface="Inter Medium"/>
              <a:cs typeface="Inter Medium"/>
              <a:sym typeface="Inter Medium"/>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67"/>
          <p:cNvSpPr/>
          <p:nvPr/>
        </p:nvSpPr>
        <p:spPr>
          <a:xfrm>
            <a:off x="2953350" y="953100"/>
            <a:ext cx="3237300" cy="3237300"/>
          </a:xfrm>
          <a:prstGeom prst="ellipse">
            <a:avLst/>
          </a:prstGeom>
          <a:noFill/>
          <a:ln cap="flat" cmpd="sng" w="19050">
            <a:solidFill>
              <a:srgbClr val="FB81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67"/>
          <p:cNvSpPr txBox="1"/>
          <p:nvPr/>
        </p:nvSpPr>
        <p:spPr>
          <a:xfrm>
            <a:off x="3071811" y="1167361"/>
            <a:ext cx="3000000" cy="28041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2800">
                <a:solidFill>
                  <a:schemeClr val="accent5"/>
                </a:solidFill>
                <a:latin typeface="Roboto Mono"/>
                <a:ea typeface="Roboto Mono"/>
                <a:cs typeface="Roboto Mono"/>
                <a:sym typeface="Roboto Mono"/>
              </a:rPr>
              <a:t>Iterator</a:t>
            </a:r>
            <a:r>
              <a:rPr lang="en" sz="2900">
                <a:solidFill>
                  <a:schemeClr val="dk1"/>
                </a:solidFill>
                <a:latin typeface="Inter"/>
                <a:ea typeface="Inter"/>
                <a:cs typeface="Inter"/>
                <a:sym typeface="Inter"/>
              </a:rPr>
              <a:t> and </a:t>
            </a:r>
            <a:r>
              <a:rPr lang="en" sz="2800">
                <a:solidFill>
                  <a:schemeClr val="accent5"/>
                </a:solidFill>
                <a:latin typeface="Roboto Mono"/>
                <a:ea typeface="Roboto Mono"/>
                <a:cs typeface="Roboto Mono"/>
                <a:sym typeface="Roboto Mono"/>
              </a:rPr>
              <a:t>Itertools</a:t>
            </a:r>
            <a:r>
              <a:rPr lang="en" sz="2900">
                <a:solidFill>
                  <a:schemeClr val="dk1"/>
                </a:solidFill>
                <a:latin typeface="Inter"/>
                <a:ea typeface="Inter"/>
                <a:cs typeface="Inter"/>
                <a:sym typeface="Inter"/>
              </a:rPr>
              <a:t> go a long way</a:t>
            </a:r>
            <a:endParaRPr sz="4500">
              <a:solidFill>
                <a:srgbClr val="FFFFFF"/>
              </a:solidFill>
              <a:latin typeface="Inter"/>
              <a:ea typeface="Inter"/>
              <a:cs typeface="Inter"/>
              <a:sym typeface="Inter"/>
            </a:endParaRPr>
          </a:p>
        </p:txBody>
      </p:sp>
      <p:sp>
        <p:nvSpPr>
          <p:cNvPr id="520" name="Google Shape;520;p67"/>
          <p:cNvSpPr txBox="1"/>
          <p:nvPr>
            <p:ph idx="4294967295"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Translating tips - working with arrays</a:t>
            </a:r>
            <a:endParaRPr/>
          </a:p>
        </p:txBody>
      </p:sp>
      <p:grpSp>
        <p:nvGrpSpPr>
          <p:cNvPr id="521" name="Google Shape;521;p67"/>
          <p:cNvGrpSpPr/>
          <p:nvPr/>
        </p:nvGrpSpPr>
        <p:grpSpPr>
          <a:xfrm>
            <a:off x="732710" y="3436925"/>
            <a:ext cx="2066315" cy="769500"/>
            <a:chOff x="732710" y="3436925"/>
            <a:chExt cx="2066315" cy="769500"/>
          </a:xfrm>
        </p:grpSpPr>
        <p:sp>
          <p:nvSpPr>
            <p:cNvPr id="522" name="Google Shape;522;p67"/>
            <p:cNvSpPr txBox="1"/>
            <p:nvPr/>
          </p:nvSpPr>
          <p:spPr>
            <a:xfrm>
              <a:off x="937525" y="3436925"/>
              <a:ext cx="1861500" cy="76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Inter"/>
                  <a:ea typeface="Inter"/>
                  <a:cs typeface="Inter"/>
                  <a:sym typeface="Inter"/>
                </a:rPr>
                <a:t>Often enough to reproduce even obscure numpy funcs</a:t>
              </a:r>
              <a:endParaRPr sz="1200">
                <a:solidFill>
                  <a:srgbClr val="FFFFFF"/>
                </a:solidFill>
                <a:latin typeface="Inter"/>
                <a:ea typeface="Inter"/>
                <a:cs typeface="Inter"/>
                <a:sym typeface="Inter"/>
              </a:endParaRPr>
            </a:p>
          </p:txBody>
        </p:sp>
        <p:pic>
          <p:nvPicPr>
            <p:cNvPr id="523" name="Google Shape;523;p67"/>
            <p:cNvPicPr preferRelativeResize="0"/>
            <p:nvPr/>
          </p:nvPicPr>
          <p:blipFill>
            <a:blip r:embed="rId3">
              <a:alphaModFix/>
            </a:blip>
            <a:stretch>
              <a:fillRect/>
            </a:stretch>
          </p:blipFill>
          <p:spPr>
            <a:xfrm>
              <a:off x="732710" y="3544433"/>
              <a:ext cx="150521" cy="151000"/>
            </a:xfrm>
            <a:prstGeom prst="rect">
              <a:avLst/>
            </a:prstGeom>
            <a:noFill/>
            <a:ln>
              <a:noFill/>
            </a:ln>
          </p:spPr>
        </p:pic>
      </p:grpSp>
      <p:grpSp>
        <p:nvGrpSpPr>
          <p:cNvPr id="524" name="Google Shape;524;p67"/>
          <p:cNvGrpSpPr/>
          <p:nvPr/>
        </p:nvGrpSpPr>
        <p:grpSpPr>
          <a:xfrm>
            <a:off x="6530085" y="3544425"/>
            <a:ext cx="2066315" cy="769500"/>
            <a:chOff x="6530085" y="3544425"/>
            <a:chExt cx="2066315" cy="769500"/>
          </a:xfrm>
        </p:grpSpPr>
        <p:sp>
          <p:nvSpPr>
            <p:cNvPr id="525" name="Google Shape;525;p67"/>
            <p:cNvSpPr txBox="1"/>
            <p:nvPr/>
          </p:nvSpPr>
          <p:spPr>
            <a:xfrm>
              <a:off x="6734900" y="3544425"/>
              <a:ext cx="1861500" cy="76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Inter"/>
                  <a:ea typeface="Inter"/>
                  <a:cs typeface="Inter"/>
                  <a:sym typeface="Inter"/>
                </a:rPr>
                <a:t>Can be heavily optimized by rustc</a:t>
              </a:r>
              <a:endParaRPr sz="1200">
                <a:solidFill>
                  <a:srgbClr val="FFFFFF"/>
                </a:solidFill>
                <a:latin typeface="Inter"/>
                <a:ea typeface="Inter"/>
                <a:cs typeface="Inter"/>
                <a:sym typeface="Inter"/>
              </a:endParaRPr>
            </a:p>
          </p:txBody>
        </p:sp>
        <p:pic>
          <p:nvPicPr>
            <p:cNvPr id="526" name="Google Shape;526;p67"/>
            <p:cNvPicPr preferRelativeResize="0"/>
            <p:nvPr/>
          </p:nvPicPr>
          <p:blipFill>
            <a:blip r:embed="rId3">
              <a:alphaModFix/>
            </a:blip>
            <a:stretch>
              <a:fillRect/>
            </a:stretch>
          </p:blipFill>
          <p:spPr>
            <a:xfrm>
              <a:off x="6530085" y="3651933"/>
              <a:ext cx="150521" cy="1510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68"/>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solidFill>
                  <a:schemeClr val="dk1"/>
                </a:solidFill>
              </a:rPr>
              <a:t>Translating tips - working with arrays</a:t>
            </a:r>
            <a:endParaRPr>
              <a:solidFill>
                <a:schemeClr val="dk1"/>
              </a:solidFill>
            </a:endParaRPr>
          </a:p>
          <a:p>
            <a:pPr indent="0" lvl="0" marL="0" rtl="0" algn="l">
              <a:spcBef>
                <a:spcPts val="0"/>
              </a:spcBef>
              <a:spcAft>
                <a:spcPts val="0"/>
              </a:spcAft>
              <a:buClr>
                <a:schemeClr val="dk1"/>
              </a:buClr>
              <a:buSzPct val="39285"/>
              <a:buFont typeface="Arial"/>
              <a:buNone/>
            </a:pPr>
            <a:r>
              <a:t/>
            </a:r>
            <a:endParaRPr/>
          </a:p>
        </p:txBody>
      </p:sp>
      <p:cxnSp>
        <p:nvCxnSpPr>
          <p:cNvPr id="532" name="Google Shape;532;p68"/>
          <p:cNvCxnSpPr/>
          <p:nvPr/>
        </p:nvCxnSpPr>
        <p:spPr>
          <a:xfrm>
            <a:off x="4343400" y="837675"/>
            <a:ext cx="0" cy="3922800"/>
          </a:xfrm>
          <a:prstGeom prst="straightConnector1">
            <a:avLst/>
          </a:prstGeom>
          <a:noFill/>
          <a:ln cap="flat" cmpd="sng" w="9525">
            <a:solidFill>
              <a:srgbClr val="666666"/>
            </a:solidFill>
            <a:prstDash val="solid"/>
            <a:round/>
            <a:headEnd len="med" w="med" type="none"/>
            <a:tailEnd len="med" w="med" type="none"/>
          </a:ln>
        </p:spPr>
      </p:cxnSp>
      <p:sp>
        <p:nvSpPr>
          <p:cNvPr id="533" name="Google Shape;533;p68"/>
          <p:cNvSpPr/>
          <p:nvPr/>
        </p:nvSpPr>
        <p:spPr>
          <a:xfrm>
            <a:off x="3973350" y="837675"/>
            <a:ext cx="740100" cy="740100"/>
          </a:xfrm>
          <a:prstGeom prst="ellipse">
            <a:avLst/>
          </a:prstGeom>
          <a:solidFill>
            <a:srgbClr val="22222A"/>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Inter SemiBold"/>
                <a:ea typeface="Inter SemiBold"/>
                <a:cs typeface="Inter SemiBold"/>
                <a:sym typeface="Inter SemiBold"/>
              </a:rPr>
              <a:t>VS</a:t>
            </a:r>
            <a:endParaRPr sz="1200">
              <a:solidFill>
                <a:srgbClr val="FFFFFF"/>
              </a:solidFill>
              <a:latin typeface="Inter SemiBold"/>
              <a:ea typeface="Inter SemiBold"/>
              <a:cs typeface="Inter SemiBold"/>
              <a:sym typeface="Inter SemiBold"/>
            </a:endParaRPr>
          </a:p>
        </p:txBody>
      </p:sp>
      <p:sp>
        <p:nvSpPr>
          <p:cNvPr id="534" name="Google Shape;534;p68"/>
          <p:cNvSpPr txBox="1"/>
          <p:nvPr/>
        </p:nvSpPr>
        <p:spPr>
          <a:xfrm>
            <a:off x="191700" y="867000"/>
            <a:ext cx="3687600" cy="501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sz="1800">
                <a:solidFill>
                  <a:srgbClr val="FB755A"/>
                </a:solidFill>
                <a:latin typeface="Inter Medium"/>
                <a:ea typeface="Inter Medium"/>
                <a:cs typeface="Inter Medium"/>
                <a:sym typeface="Inter Medium"/>
              </a:rPr>
              <a:t>numpy</a:t>
            </a:r>
            <a:endParaRPr sz="1800">
              <a:solidFill>
                <a:srgbClr val="FB755A"/>
              </a:solidFill>
              <a:latin typeface="Inter Medium"/>
              <a:ea typeface="Inter Medium"/>
              <a:cs typeface="Inter Medium"/>
              <a:sym typeface="Inter Medium"/>
            </a:endParaRPr>
          </a:p>
        </p:txBody>
      </p:sp>
      <p:pic>
        <p:nvPicPr>
          <p:cNvPr id="535" name="Google Shape;535;p68"/>
          <p:cNvPicPr preferRelativeResize="0"/>
          <p:nvPr/>
        </p:nvPicPr>
        <p:blipFill>
          <a:blip r:embed="rId3">
            <a:alphaModFix/>
          </a:blip>
          <a:stretch>
            <a:fillRect/>
          </a:stretch>
        </p:blipFill>
        <p:spPr>
          <a:xfrm>
            <a:off x="81925" y="1684100"/>
            <a:ext cx="4185566" cy="2047426"/>
          </a:xfrm>
          <a:prstGeom prst="rect">
            <a:avLst/>
          </a:prstGeom>
          <a:noFill/>
          <a:ln>
            <a:noFill/>
          </a:ln>
        </p:spPr>
      </p:pic>
      <p:sp>
        <p:nvSpPr>
          <p:cNvPr id="536" name="Google Shape;536;p68"/>
          <p:cNvSpPr txBox="1"/>
          <p:nvPr/>
        </p:nvSpPr>
        <p:spPr>
          <a:xfrm>
            <a:off x="4883700" y="867000"/>
            <a:ext cx="3687600" cy="501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sz="1800">
                <a:solidFill>
                  <a:schemeClr val="accent5"/>
                </a:solidFill>
                <a:latin typeface="Roboto Mono Medium"/>
                <a:ea typeface="Roboto Mono Medium"/>
                <a:cs typeface="Roboto Mono Medium"/>
                <a:sym typeface="Roboto Mono Medium"/>
              </a:rPr>
              <a:t>Iterator</a:t>
            </a:r>
            <a:r>
              <a:rPr lang="en" sz="1800">
                <a:solidFill>
                  <a:srgbClr val="FBC55A"/>
                </a:solidFill>
                <a:latin typeface="Inter Medium"/>
                <a:ea typeface="Inter Medium"/>
                <a:cs typeface="Inter Medium"/>
                <a:sym typeface="Inter Medium"/>
              </a:rPr>
              <a:t> &amp; </a:t>
            </a:r>
            <a:r>
              <a:rPr lang="en" sz="1800">
                <a:solidFill>
                  <a:schemeClr val="accent5"/>
                </a:solidFill>
                <a:latin typeface="Roboto Mono Medium"/>
                <a:ea typeface="Roboto Mono Medium"/>
                <a:cs typeface="Roboto Mono Medium"/>
                <a:sym typeface="Roboto Mono Medium"/>
              </a:rPr>
              <a:t>Itertools</a:t>
            </a:r>
            <a:endParaRPr sz="1800">
              <a:solidFill>
                <a:schemeClr val="accent5"/>
              </a:solidFill>
              <a:latin typeface="Roboto Mono Medium"/>
              <a:ea typeface="Roboto Mono Medium"/>
              <a:cs typeface="Roboto Mono Medium"/>
              <a:sym typeface="Roboto Mono Medium"/>
            </a:endParaRPr>
          </a:p>
        </p:txBody>
      </p:sp>
      <p:pic>
        <p:nvPicPr>
          <p:cNvPr id="537" name="Google Shape;537;p68"/>
          <p:cNvPicPr preferRelativeResize="0"/>
          <p:nvPr/>
        </p:nvPicPr>
        <p:blipFill>
          <a:blip r:embed="rId4">
            <a:alphaModFix/>
          </a:blip>
          <a:stretch>
            <a:fillRect/>
          </a:stretch>
        </p:blipFill>
        <p:spPr>
          <a:xfrm>
            <a:off x="4686288" y="1684112"/>
            <a:ext cx="4082427" cy="20775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69"/>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Translating tips - working with arrays</a:t>
            </a:r>
            <a:endParaRPr/>
          </a:p>
        </p:txBody>
      </p:sp>
      <p:sp>
        <p:nvSpPr>
          <p:cNvPr id="543" name="Google Shape;543;p69"/>
          <p:cNvSpPr txBox="1"/>
          <p:nvPr>
            <p:ph idx="1" type="body"/>
          </p:nvPr>
        </p:nvSpPr>
        <p:spPr>
          <a:xfrm>
            <a:off x="311700" y="923875"/>
            <a:ext cx="4069800" cy="23145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n"/>
              <a:t>Working with 2D or higher arrays can be painful</a:t>
            </a:r>
            <a:endParaRPr/>
          </a:p>
          <a:p>
            <a:pPr indent="-311150" lvl="1" marL="914400" rtl="0" algn="l">
              <a:spcBef>
                <a:spcPts val="0"/>
              </a:spcBef>
              <a:spcAft>
                <a:spcPts val="0"/>
              </a:spcAft>
              <a:buSzPts val="1300"/>
              <a:buChar char="○"/>
            </a:pPr>
            <a:r>
              <a:rPr lang="en" sz="1200">
                <a:solidFill>
                  <a:schemeClr val="accent5"/>
                </a:solidFill>
                <a:latin typeface="Roboto Mono"/>
                <a:ea typeface="Roboto Mono"/>
                <a:cs typeface="Roboto Mono"/>
                <a:sym typeface="Roboto Mono"/>
              </a:rPr>
              <a:t>Vec&lt;Vec&lt;f64&gt;&gt;</a:t>
            </a:r>
            <a:r>
              <a:rPr lang="en"/>
              <a:t> is inefficient - two levels of indirection</a:t>
            </a:r>
            <a:endParaRPr/>
          </a:p>
          <a:p>
            <a:pPr indent="-311150" lvl="1" marL="914400" rtl="0" algn="l">
              <a:spcBef>
                <a:spcPts val="1000"/>
              </a:spcBef>
              <a:spcAft>
                <a:spcPts val="1000"/>
              </a:spcAft>
              <a:buSzPts val="1300"/>
              <a:buChar char="○"/>
            </a:pPr>
            <a:r>
              <a:rPr lang="en" sz="1300"/>
              <a:t>Especially inconvenient as arguments to a </a:t>
            </a:r>
            <a:r>
              <a:rPr lang="en" sz="1200">
                <a:solidFill>
                  <a:srgbClr val="FB5A67"/>
                </a:solidFill>
                <a:latin typeface="Roboto Mono"/>
                <a:ea typeface="Roboto Mono"/>
                <a:cs typeface="Roboto Mono"/>
                <a:sym typeface="Roboto Mono"/>
              </a:rPr>
              <a:t>pub fn</a:t>
            </a:r>
            <a:endParaRPr sz="1200">
              <a:solidFill>
                <a:schemeClr val="dk1"/>
              </a:solidFill>
              <a:latin typeface="Inter"/>
              <a:ea typeface="Inter"/>
              <a:cs typeface="Inter"/>
              <a:sym typeface="Inter"/>
            </a:endParaRPr>
          </a:p>
        </p:txBody>
      </p:sp>
      <p:sp>
        <p:nvSpPr>
          <p:cNvPr id="544" name="Google Shape;544;p69"/>
          <p:cNvSpPr txBox="1"/>
          <p:nvPr/>
        </p:nvSpPr>
        <p:spPr>
          <a:xfrm>
            <a:off x="311700" y="3211725"/>
            <a:ext cx="4008000" cy="4464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1000"/>
              </a:spcAft>
              <a:buClr>
                <a:srgbClr val="EFEFEF"/>
              </a:buClr>
              <a:buSzPts val="1700"/>
              <a:buChar char="●"/>
            </a:pPr>
            <a:r>
              <a:rPr lang="en" sz="1700">
                <a:solidFill>
                  <a:schemeClr val="accent4"/>
                </a:solidFill>
                <a:latin typeface="Roboto Mono"/>
                <a:ea typeface="Roboto Mono"/>
                <a:cs typeface="Roboto Mono"/>
                <a:sym typeface="Roboto Mono"/>
              </a:rPr>
              <a:t>ndarray</a:t>
            </a:r>
            <a:r>
              <a:rPr lang="en" sz="1700">
                <a:solidFill>
                  <a:schemeClr val="dk1"/>
                </a:solidFill>
              </a:rPr>
              <a:t> has you covered here</a:t>
            </a:r>
            <a:endParaRPr/>
          </a:p>
        </p:txBody>
      </p:sp>
      <p:pic>
        <p:nvPicPr>
          <p:cNvPr id="545" name="Google Shape;545;p69"/>
          <p:cNvPicPr preferRelativeResize="0"/>
          <p:nvPr/>
        </p:nvPicPr>
        <p:blipFill>
          <a:blip r:embed="rId3">
            <a:alphaModFix/>
          </a:blip>
          <a:stretch>
            <a:fillRect/>
          </a:stretch>
        </p:blipFill>
        <p:spPr>
          <a:xfrm>
            <a:off x="4610582" y="1337100"/>
            <a:ext cx="4180775" cy="2469300"/>
          </a:xfrm>
          <a:prstGeom prst="rect">
            <a:avLst/>
          </a:prstGeom>
          <a:noFill/>
          <a:ln>
            <a:noFill/>
          </a:ln>
        </p:spPr>
      </p:pic>
      <p:sp>
        <p:nvSpPr>
          <p:cNvPr id="546" name="Google Shape;546;p69"/>
          <p:cNvSpPr/>
          <p:nvPr/>
        </p:nvSpPr>
        <p:spPr>
          <a:xfrm>
            <a:off x="4610575" y="2941943"/>
            <a:ext cx="4180800" cy="850500"/>
          </a:xfrm>
          <a:prstGeom prst="rect">
            <a:avLst/>
          </a:prstGeom>
          <a:gradFill>
            <a:gsLst>
              <a:gs pos="0">
                <a:srgbClr val="1E1E1E"/>
              </a:gs>
              <a:gs pos="100000">
                <a:srgbClr val="1E1E1E">
                  <a:alpha val="80000"/>
                </a:srgbClr>
              </a:gs>
              <a:gs pos="100000">
                <a:srgbClr val="737373"/>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54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70"/>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Translating tips - what about huge dependencies?</a:t>
            </a:r>
            <a:endParaRPr/>
          </a:p>
        </p:txBody>
      </p:sp>
      <p:sp>
        <p:nvSpPr>
          <p:cNvPr id="552" name="Google Shape;552;p70"/>
          <p:cNvSpPr txBox="1"/>
          <p:nvPr>
            <p:ph idx="1" type="body"/>
          </p:nvPr>
        </p:nvSpPr>
        <p:spPr>
          <a:xfrm>
            <a:off x="311700" y="923875"/>
            <a:ext cx="4024800" cy="35295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a:t>Stan (https://mc-stan.org) is a best-in-class framework for Bayesian inference</a:t>
            </a:r>
            <a:endParaRPr/>
          </a:p>
          <a:p>
            <a:pPr indent="-330200" lvl="0" marL="457200" rtl="0" algn="l">
              <a:spcBef>
                <a:spcPts val="0"/>
              </a:spcBef>
              <a:spcAft>
                <a:spcPts val="0"/>
              </a:spcAft>
              <a:buSzPts val="1600"/>
              <a:buChar char="●"/>
            </a:pPr>
            <a:r>
              <a:rPr lang="en"/>
              <a:t>Written in C++, generally called in a subprocess, data passed in files</a:t>
            </a:r>
            <a:endParaRPr/>
          </a:p>
          <a:p>
            <a:pPr indent="-330200" lvl="0" marL="457200" rtl="0" algn="l">
              <a:spcBef>
                <a:spcPts val="0"/>
              </a:spcBef>
              <a:spcAft>
                <a:spcPts val="0"/>
              </a:spcAft>
              <a:buSzPts val="1600"/>
              <a:buChar char="●"/>
            </a:pPr>
            <a:r>
              <a:rPr lang="en"/>
              <a:t>Used by the Prophet forecasting algorithm</a:t>
            </a:r>
            <a:endParaRPr/>
          </a:p>
          <a:p>
            <a:pPr indent="-330200" lvl="0" marL="457200" rtl="0" algn="l">
              <a:spcBef>
                <a:spcPts val="0"/>
              </a:spcBef>
              <a:spcAft>
                <a:spcPts val="0"/>
              </a:spcAft>
              <a:buSzPts val="1600"/>
              <a:buChar char="●"/>
            </a:pPr>
            <a:r>
              <a:rPr lang="en"/>
              <a:t>No way we’re rewriting that.</a:t>
            </a:r>
            <a:endParaRPr/>
          </a:p>
          <a:p>
            <a:pPr indent="-330200" lvl="0" marL="457200" rtl="0" algn="l">
              <a:spcBef>
                <a:spcPts val="0"/>
              </a:spcBef>
              <a:spcAft>
                <a:spcPts val="0"/>
              </a:spcAft>
              <a:buSzPts val="1600"/>
              <a:buChar char="●"/>
            </a:pPr>
            <a:r>
              <a:rPr lang="en"/>
              <a:t>We also want to run it in the browser!</a:t>
            </a:r>
            <a:endParaRPr/>
          </a:p>
        </p:txBody>
      </p:sp>
      <p:pic>
        <p:nvPicPr>
          <p:cNvPr id="553" name="Google Shape;553;p70"/>
          <p:cNvPicPr preferRelativeResize="0"/>
          <p:nvPr/>
        </p:nvPicPr>
        <p:blipFill>
          <a:blip r:embed="rId3">
            <a:alphaModFix/>
          </a:blip>
          <a:stretch>
            <a:fillRect/>
          </a:stretch>
        </p:blipFill>
        <p:spPr>
          <a:xfrm>
            <a:off x="4303000" y="1107938"/>
            <a:ext cx="4746350" cy="2927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71"/>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Idea: compile Stan to WebAssembly?</a:t>
            </a:r>
            <a:endParaRPr/>
          </a:p>
        </p:txBody>
      </p:sp>
      <p:sp>
        <p:nvSpPr>
          <p:cNvPr id="559" name="Google Shape;559;p71"/>
          <p:cNvSpPr txBox="1"/>
          <p:nvPr>
            <p:ph idx="1" type="body"/>
          </p:nvPr>
        </p:nvSpPr>
        <p:spPr>
          <a:xfrm>
            <a:off x="235025" y="923875"/>
            <a:ext cx="4935600" cy="38445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a:t>Is that even possible?</a:t>
            </a:r>
            <a:endParaRPr/>
          </a:p>
          <a:p>
            <a:pPr indent="-330200" lvl="0" marL="457200" rtl="0" algn="l">
              <a:spcBef>
                <a:spcPts val="0"/>
              </a:spcBef>
              <a:spcAft>
                <a:spcPts val="0"/>
              </a:spcAft>
              <a:buSzPts val="1600"/>
              <a:buChar char="●"/>
            </a:pPr>
            <a:r>
              <a:rPr lang="en"/>
              <a:t>Surely there are Wasm-incompatible dependencies, like a filesystem?</a:t>
            </a:r>
            <a:endParaRPr/>
          </a:p>
          <a:p>
            <a:pPr indent="-330200" lvl="0" marL="457200" rtl="0" algn="l">
              <a:spcBef>
                <a:spcPts val="0"/>
              </a:spcBef>
              <a:spcAft>
                <a:spcPts val="0"/>
              </a:spcAft>
              <a:buSzPts val="1600"/>
              <a:buChar char="●"/>
            </a:pPr>
            <a:r>
              <a:rPr lang="en"/>
              <a:t>Enter: the WebAssembly System Interface (WASI) and WebAssembly Component Model</a:t>
            </a:r>
            <a:endParaRPr/>
          </a:p>
          <a:p>
            <a:pPr indent="-330200" lvl="0" marL="914400" rtl="0" algn="l">
              <a:spcBef>
                <a:spcPts val="0"/>
              </a:spcBef>
              <a:spcAft>
                <a:spcPts val="0"/>
              </a:spcAft>
              <a:buSzPts val="1600"/>
              <a:buAutoNum type="arabicPeriod"/>
            </a:pPr>
            <a:r>
              <a:rPr lang="en"/>
              <a:t>Encapsulate interface using an IDL (WIT)</a:t>
            </a:r>
            <a:endParaRPr/>
          </a:p>
          <a:p>
            <a:pPr indent="-330200" lvl="0" marL="914400" rtl="0" algn="l">
              <a:spcBef>
                <a:spcPts val="0"/>
              </a:spcBef>
              <a:spcAft>
                <a:spcPts val="0"/>
              </a:spcAft>
              <a:buSzPts val="1600"/>
              <a:buAutoNum type="arabicPeriod"/>
            </a:pPr>
            <a:r>
              <a:rPr lang="en"/>
              <a:t>Write a </a:t>
            </a:r>
            <a:r>
              <a:rPr i="1" lang="en"/>
              <a:t>tiny bit</a:t>
            </a:r>
            <a:r>
              <a:rPr lang="en"/>
              <a:t> of C++ to implement it using Stan</a:t>
            </a:r>
            <a:endParaRPr/>
          </a:p>
          <a:p>
            <a:pPr indent="-330200" lvl="0" marL="914400" rtl="0" algn="l">
              <a:spcBef>
                <a:spcPts val="0"/>
              </a:spcBef>
              <a:spcAft>
                <a:spcPts val="0"/>
              </a:spcAft>
              <a:buSzPts val="1600"/>
              <a:buAutoNum type="arabicPeriod"/>
            </a:pPr>
            <a:r>
              <a:rPr lang="en"/>
              <a:t>Compile to a WebAssembly component!</a:t>
            </a:r>
            <a:endParaRPr/>
          </a:p>
        </p:txBody>
      </p:sp>
      <p:pic>
        <p:nvPicPr>
          <p:cNvPr id="560" name="Google Shape;560;p71"/>
          <p:cNvPicPr preferRelativeResize="0"/>
          <p:nvPr/>
        </p:nvPicPr>
        <p:blipFill rotWithShape="1">
          <a:blip r:embed="rId3">
            <a:alphaModFix/>
          </a:blip>
          <a:srcRect b="0" l="0" r="27161" t="0"/>
          <a:stretch/>
        </p:blipFill>
        <p:spPr>
          <a:xfrm>
            <a:off x="5221619" y="789125"/>
            <a:ext cx="3651857" cy="4248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72"/>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Use our WebAssembly Component from Rust</a:t>
            </a:r>
            <a:endParaRPr/>
          </a:p>
        </p:txBody>
      </p:sp>
      <p:pic>
        <p:nvPicPr>
          <p:cNvPr id="566" name="Google Shape;566;p72"/>
          <p:cNvPicPr preferRelativeResize="0"/>
          <p:nvPr/>
        </p:nvPicPr>
        <p:blipFill>
          <a:blip r:embed="rId3">
            <a:alphaModFix/>
          </a:blip>
          <a:stretch>
            <a:fillRect/>
          </a:stretch>
        </p:blipFill>
        <p:spPr>
          <a:xfrm>
            <a:off x="4766900" y="870525"/>
            <a:ext cx="3894924" cy="4049576"/>
          </a:xfrm>
          <a:prstGeom prst="rect">
            <a:avLst/>
          </a:prstGeom>
          <a:noFill/>
          <a:ln>
            <a:noFill/>
          </a:ln>
        </p:spPr>
      </p:pic>
      <p:sp>
        <p:nvSpPr>
          <p:cNvPr id="567" name="Google Shape;567;p72"/>
          <p:cNvSpPr/>
          <p:nvPr/>
        </p:nvSpPr>
        <p:spPr>
          <a:xfrm>
            <a:off x="4766900" y="1962300"/>
            <a:ext cx="3894900" cy="2985000"/>
          </a:xfrm>
          <a:prstGeom prst="rect">
            <a:avLst/>
          </a:prstGeom>
          <a:gradFill>
            <a:gsLst>
              <a:gs pos="0">
                <a:srgbClr val="1E1E1E"/>
              </a:gs>
              <a:gs pos="100000">
                <a:srgbClr val="1E1E1E">
                  <a:alpha val="80000"/>
                </a:srgbClr>
              </a:gs>
              <a:gs pos="100000">
                <a:srgbClr val="737373"/>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8" name="Google Shape;568;p72"/>
          <p:cNvSpPr/>
          <p:nvPr/>
        </p:nvSpPr>
        <p:spPr>
          <a:xfrm>
            <a:off x="4766900" y="2642650"/>
            <a:ext cx="3894900" cy="2304900"/>
          </a:xfrm>
          <a:prstGeom prst="rect">
            <a:avLst/>
          </a:prstGeom>
          <a:gradFill>
            <a:gsLst>
              <a:gs pos="0">
                <a:srgbClr val="1E1E1E"/>
              </a:gs>
              <a:gs pos="100000">
                <a:srgbClr val="1E1E1E">
                  <a:alpha val="80000"/>
                </a:srgbClr>
              </a:gs>
              <a:gs pos="100000">
                <a:srgbClr val="737373"/>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9" name="Google Shape;569;p72"/>
          <p:cNvSpPr txBox="1"/>
          <p:nvPr>
            <p:ph idx="1" type="body"/>
          </p:nvPr>
        </p:nvSpPr>
        <p:spPr>
          <a:xfrm>
            <a:off x="311700" y="923875"/>
            <a:ext cx="3936000" cy="9057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a:t>Back in Rust, use a bindgen variant to generate bindings</a:t>
            </a:r>
            <a:endParaRPr/>
          </a:p>
        </p:txBody>
      </p:sp>
      <p:sp>
        <p:nvSpPr>
          <p:cNvPr id="570" name="Google Shape;570;p72"/>
          <p:cNvSpPr txBox="1"/>
          <p:nvPr>
            <p:ph idx="1" type="body"/>
          </p:nvPr>
        </p:nvSpPr>
        <p:spPr>
          <a:xfrm>
            <a:off x="311700" y="1990675"/>
            <a:ext cx="3936000" cy="8769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a:t>Embed the Stan WebAssembly</a:t>
            </a:r>
            <a:endParaRPr/>
          </a:p>
        </p:txBody>
      </p:sp>
      <p:sp>
        <p:nvSpPr>
          <p:cNvPr id="571" name="Google Shape;571;p72"/>
          <p:cNvSpPr txBox="1"/>
          <p:nvPr>
            <p:ph idx="1" type="body"/>
          </p:nvPr>
        </p:nvSpPr>
        <p:spPr>
          <a:xfrm>
            <a:off x="311700" y="2676475"/>
            <a:ext cx="3936000" cy="18756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a:t>Set up the Wasmtime runtime</a:t>
            </a:r>
            <a:endParaRPr/>
          </a:p>
          <a:p>
            <a:pPr indent="-304800" lvl="1" marL="1371600" rtl="0" algn="l">
              <a:spcBef>
                <a:spcPts val="0"/>
              </a:spcBef>
              <a:spcAft>
                <a:spcPts val="0"/>
              </a:spcAft>
              <a:buSzPts val="1200"/>
              <a:buChar char="○"/>
            </a:pPr>
            <a:r>
              <a:rPr lang="en"/>
              <a:t>Don’t worry about the details!</a:t>
            </a:r>
            <a:endParaRPr/>
          </a:p>
        </p:txBody>
      </p:sp>
      <p:sp>
        <p:nvSpPr>
          <p:cNvPr id="572" name="Google Shape;572;p72"/>
          <p:cNvSpPr/>
          <p:nvPr/>
        </p:nvSpPr>
        <p:spPr>
          <a:xfrm>
            <a:off x="4766900" y="4196150"/>
            <a:ext cx="3894900" cy="751500"/>
          </a:xfrm>
          <a:prstGeom prst="rect">
            <a:avLst/>
          </a:prstGeom>
          <a:gradFill>
            <a:gsLst>
              <a:gs pos="0">
                <a:srgbClr val="1E1E1E"/>
              </a:gs>
              <a:gs pos="100000">
                <a:srgbClr val="1E1E1E">
                  <a:alpha val="80000"/>
                </a:srgbClr>
              </a:gs>
              <a:gs pos="100000">
                <a:srgbClr val="737373"/>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3" name="Google Shape;573;p72"/>
          <p:cNvSpPr/>
          <p:nvPr/>
        </p:nvSpPr>
        <p:spPr>
          <a:xfrm>
            <a:off x="4788250" y="4453575"/>
            <a:ext cx="2183100" cy="386100"/>
          </a:xfrm>
          <a:prstGeom prst="ellipse">
            <a:avLst/>
          </a:prstGeom>
          <a:noFill/>
          <a:ln cap="flat" cmpd="sng" w="19050">
            <a:solidFill>
              <a:srgbClr val="FB755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4" name="Google Shape;574;p72"/>
          <p:cNvSpPr txBox="1"/>
          <p:nvPr>
            <p:ph idx="1" type="body"/>
          </p:nvPr>
        </p:nvSpPr>
        <p:spPr>
          <a:xfrm>
            <a:off x="311700" y="3590875"/>
            <a:ext cx="3936000" cy="6381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a:t>Call our </a:t>
            </a:r>
            <a:r>
              <a:rPr lang="en">
                <a:solidFill>
                  <a:schemeClr val="accent5"/>
                </a:solidFill>
                <a:latin typeface="Roboto Mono"/>
                <a:ea typeface="Roboto Mono"/>
                <a:cs typeface="Roboto Mono"/>
                <a:sym typeface="Roboto Mono"/>
              </a:rPr>
              <a:t>optimize</a:t>
            </a:r>
            <a:r>
              <a:rPr lang="en"/>
              <a:t> function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0"/>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56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5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1"/>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56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5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4"/>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572"/>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5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73"/>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Wasm Components: Caveats</a:t>
            </a:r>
            <a:endParaRPr/>
          </a:p>
        </p:txBody>
      </p:sp>
      <p:sp>
        <p:nvSpPr>
          <p:cNvPr id="580" name="Google Shape;580;p73"/>
          <p:cNvSpPr txBox="1"/>
          <p:nvPr>
            <p:ph idx="1" type="body"/>
          </p:nvPr>
        </p:nvSpPr>
        <p:spPr>
          <a:xfrm>
            <a:off x="311700" y="923875"/>
            <a:ext cx="3936000" cy="38385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a:t>It’s still early days</a:t>
            </a:r>
            <a:endParaRPr/>
          </a:p>
          <a:p>
            <a:pPr indent="-304800" lvl="1" marL="914400" rtl="0" algn="l">
              <a:spcBef>
                <a:spcPts val="0"/>
              </a:spcBef>
              <a:spcAft>
                <a:spcPts val="0"/>
              </a:spcAft>
              <a:buSzPts val="1200"/>
              <a:buChar char="○"/>
            </a:pPr>
            <a:r>
              <a:rPr lang="en"/>
              <a:t>Lots of hacking around and reading source code</a:t>
            </a:r>
            <a:endParaRPr/>
          </a:p>
          <a:p>
            <a:pPr indent="-304800" lvl="1" marL="914400" rtl="0" algn="l">
              <a:spcBef>
                <a:spcPts val="0"/>
              </a:spcBef>
              <a:spcAft>
                <a:spcPts val="0"/>
              </a:spcAft>
              <a:buSzPts val="1200"/>
              <a:buChar char="○"/>
            </a:pPr>
            <a:r>
              <a:rPr lang="en"/>
              <a:t>Dozens of different tools to learn about!</a:t>
            </a:r>
            <a:endParaRPr/>
          </a:p>
          <a:p>
            <a:pPr indent="-330200" lvl="0" marL="457200" rtl="0" algn="l">
              <a:spcBef>
                <a:spcPts val="0"/>
              </a:spcBef>
              <a:spcAft>
                <a:spcPts val="0"/>
              </a:spcAft>
              <a:buSzPts val="1600"/>
              <a:buChar char="●"/>
            </a:pPr>
            <a:r>
              <a:rPr lang="en"/>
              <a:t>Wasm doesn’t support certain features, e.g. exceptions</a:t>
            </a:r>
            <a:endParaRPr/>
          </a:p>
          <a:p>
            <a:pPr indent="-304800" lvl="1" marL="914400" rtl="0" algn="l">
              <a:spcBef>
                <a:spcPts val="0"/>
              </a:spcBef>
              <a:spcAft>
                <a:spcPts val="0"/>
              </a:spcAft>
              <a:buSzPts val="1200"/>
              <a:buChar char="○"/>
            </a:pPr>
            <a:r>
              <a:rPr lang="en" sz="1200"/>
              <a:t>We just hard abort in those cases; it’s not pretty</a:t>
            </a:r>
            <a:endParaRPr/>
          </a:p>
          <a:p>
            <a:pPr indent="-330200" lvl="0" marL="457200" rtl="0" algn="l">
              <a:spcBef>
                <a:spcPts val="1000"/>
              </a:spcBef>
              <a:spcAft>
                <a:spcPts val="0"/>
              </a:spcAft>
              <a:buSzPts val="1600"/>
              <a:buChar char="●"/>
            </a:pPr>
            <a:r>
              <a:rPr lang="en"/>
              <a:t>Can only be used from certain runtimes, for now</a:t>
            </a:r>
            <a:endParaRPr/>
          </a:p>
          <a:p>
            <a:pPr indent="-304800" lvl="1" marL="914400" rtl="0" algn="l">
              <a:spcBef>
                <a:spcPts val="0"/>
              </a:spcBef>
              <a:spcAft>
                <a:spcPts val="0"/>
              </a:spcAft>
              <a:buSzPts val="1200"/>
              <a:buChar char="○"/>
            </a:pPr>
            <a:r>
              <a:rPr lang="en"/>
              <a:t>Wasmtime is the only one that supports it</a:t>
            </a:r>
            <a:endParaRPr/>
          </a:p>
        </p:txBody>
      </p:sp>
      <p:pic>
        <p:nvPicPr>
          <p:cNvPr id="581" name="Google Shape;581;p73"/>
          <p:cNvPicPr preferRelativeResize="0"/>
          <p:nvPr/>
        </p:nvPicPr>
        <p:blipFill rotWithShape="1">
          <a:blip r:embed="rId3">
            <a:alphaModFix/>
          </a:blip>
          <a:srcRect b="0" l="0" r="16142" t="0"/>
          <a:stretch/>
        </p:blipFill>
        <p:spPr>
          <a:xfrm>
            <a:off x="4890200" y="1071575"/>
            <a:ext cx="2146850" cy="3418700"/>
          </a:xfrm>
          <a:prstGeom prst="rect">
            <a:avLst/>
          </a:prstGeom>
          <a:noFill/>
          <a:ln>
            <a:noFill/>
          </a:ln>
        </p:spPr>
      </p:pic>
      <p:pic>
        <p:nvPicPr>
          <p:cNvPr id="582" name="Google Shape;582;p73"/>
          <p:cNvPicPr preferRelativeResize="0"/>
          <p:nvPr/>
        </p:nvPicPr>
        <p:blipFill>
          <a:blip r:embed="rId4">
            <a:alphaModFix/>
          </a:blip>
          <a:stretch>
            <a:fillRect/>
          </a:stretch>
        </p:blipFill>
        <p:spPr>
          <a:xfrm>
            <a:off x="6321462" y="157150"/>
            <a:ext cx="2547226" cy="4829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0">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74"/>
          <p:cNvSpPr/>
          <p:nvPr/>
        </p:nvSpPr>
        <p:spPr>
          <a:xfrm>
            <a:off x="558238" y="2285400"/>
            <a:ext cx="1695600" cy="572700"/>
          </a:xfrm>
          <a:prstGeom prst="homePlate">
            <a:avLst>
              <a:gd fmla="val 50000" name="adj"/>
            </a:avLst>
          </a:prstGeom>
          <a:solidFill>
            <a:srgbClr val="ADAD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Find source implementation</a:t>
            </a:r>
            <a:endParaRPr sz="1200">
              <a:latin typeface="Inter Medium"/>
              <a:ea typeface="Inter Medium"/>
              <a:cs typeface="Inter Medium"/>
              <a:sym typeface="Inter Medium"/>
            </a:endParaRPr>
          </a:p>
        </p:txBody>
      </p:sp>
      <p:sp>
        <p:nvSpPr>
          <p:cNvPr id="588" name="Google Shape;588;p74"/>
          <p:cNvSpPr/>
          <p:nvPr/>
        </p:nvSpPr>
        <p:spPr>
          <a:xfrm>
            <a:off x="2144228" y="2285400"/>
            <a:ext cx="1695600" cy="572700"/>
          </a:xfrm>
          <a:prstGeom prst="chevron">
            <a:avLst>
              <a:gd fmla="val 50000" name="adj"/>
            </a:avLst>
          </a:prstGeom>
          <a:solidFill>
            <a:srgbClr val="ADAD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Duplicate tests</a:t>
            </a:r>
            <a:endParaRPr sz="1200">
              <a:latin typeface="Inter Medium"/>
              <a:ea typeface="Inter Medium"/>
              <a:cs typeface="Inter Medium"/>
              <a:sym typeface="Inter Medium"/>
            </a:endParaRPr>
          </a:p>
        </p:txBody>
      </p:sp>
      <p:sp>
        <p:nvSpPr>
          <p:cNvPr id="589" name="Google Shape;589;p74"/>
          <p:cNvSpPr/>
          <p:nvPr/>
        </p:nvSpPr>
        <p:spPr>
          <a:xfrm>
            <a:off x="3724197" y="2285400"/>
            <a:ext cx="1695600" cy="572700"/>
          </a:xfrm>
          <a:prstGeom prst="chevron">
            <a:avLst>
              <a:gd fmla="val 50000" name="adj"/>
            </a:avLst>
          </a:prstGeom>
          <a:solidFill>
            <a:srgbClr val="ADAD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Translate line-by-line</a:t>
            </a:r>
            <a:endParaRPr sz="1200">
              <a:latin typeface="Inter Medium"/>
              <a:ea typeface="Inter Medium"/>
              <a:cs typeface="Inter Medium"/>
              <a:sym typeface="Inter Medium"/>
            </a:endParaRPr>
          </a:p>
        </p:txBody>
      </p:sp>
      <p:sp>
        <p:nvSpPr>
          <p:cNvPr id="590" name="Google Shape;590;p74"/>
          <p:cNvSpPr/>
          <p:nvPr/>
        </p:nvSpPr>
        <p:spPr>
          <a:xfrm>
            <a:off x="5310188" y="2285400"/>
            <a:ext cx="1695600" cy="572700"/>
          </a:xfrm>
          <a:prstGeom prst="chevron">
            <a:avLst>
              <a:gd fmla="val 50000" name="adj"/>
            </a:avLst>
          </a:prstGeom>
          <a:solidFill>
            <a:srgbClr val="FB5A6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Refactor for idioms</a:t>
            </a:r>
            <a:endParaRPr sz="1200">
              <a:latin typeface="Inter Medium"/>
              <a:ea typeface="Inter Medium"/>
              <a:cs typeface="Inter Medium"/>
              <a:sym typeface="Inter Medium"/>
            </a:endParaRPr>
          </a:p>
        </p:txBody>
      </p:sp>
      <p:sp>
        <p:nvSpPr>
          <p:cNvPr id="591" name="Google Shape;591;p74"/>
          <p:cNvSpPr/>
          <p:nvPr/>
        </p:nvSpPr>
        <p:spPr>
          <a:xfrm>
            <a:off x="6890157" y="2285400"/>
            <a:ext cx="1695600" cy="572700"/>
          </a:xfrm>
          <a:prstGeom prst="chevron">
            <a:avLst>
              <a:gd fmla="val 50000" name="adj"/>
            </a:avLst>
          </a:prstGeom>
          <a:solidFill>
            <a:srgbClr val="ADAD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Optimize</a:t>
            </a:r>
            <a:endParaRPr sz="1200">
              <a:latin typeface="Inter Medium"/>
              <a:ea typeface="Inter Medium"/>
              <a:cs typeface="Inter Medium"/>
              <a:sym typeface="Inter Medium"/>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75"/>
          <p:cNvSpPr txBox="1"/>
          <p:nvPr>
            <p:ph idx="1" type="body"/>
          </p:nvPr>
        </p:nvSpPr>
        <p:spPr>
          <a:xfrm>
            <a:off x="311700" y="923875"/>
            <a:ext cx="4083300" cy="37770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n"/>
              <a:t>Use typestate to avoid things being misused</a:t>
            </a:r>
            <a:endParaRPr/>
          </a:p>
          <a:p>
            <a:pPr indent="-311150" lvl="1" marL="914400" rtl="0" algn="l">
              <a:spcBef>
                <a:spcPts val="0"/>
              </a:spcBef>
              <a:spcAft>
                <a:spcPts val="0"/>
              </a:spcAft>
              <a:buSzPts val="1300"/>
              <a:buChar char="○"/>
            </a:pPr>
            <a:r>
              <a:rPr lang="en"/>
              <a:t>💪 when combined with affine types</a:t>
            </a:r>
            <a:endParaRPr/>
          </a:p>
          <a:p>
            <a:pPr indent="-336550" lvl="0" marL="457200" rtl="0" algn="l">
              <a:spcBef>
                <a:spcPts val="1000"/>
              </a:spcBef>
              <a:spcAft>
                <a:spcPts val="0"/>
              </a:spcAft>
              <a:buSzPts val="1700"/>
              <a:buChar char="●"/>
            </a:pPr>
            <a:r>
              <a:rPr lang="en"/>
              <a:t>Use enums when things need to happen at runtime</a:t>
            </a:r>
            <a:endParaRPr/>
          </a:p>
          <a:p>
            <a:pPr indent="-336550" lvl="0" marL="457200" rtl="0" algn="l">
              <a:spcBef>
                <a:spcPts val="0"/>
              </a:spcBef>
              <a:spcAft>
                <a:spcPts val="0"/>
              </a:spcAft>
              <a:buSzPts val="1700"/>
              <a:buChar char="●"/>
            </a:pPr>
            <a:r>
              <a:rPr lang="en"/>
              <a:t>You will notice this when writing Python/JS bindings!</a:t>
            </a:r>
            <a:endParaRPr/>
          </a:p>
          <a:p>
            <a:pPr indent="-311150" lvl="1" marL="914400" rtl="0" algn="l">
              <a:spcBef>
                <a:spcPts val="1000"/>
              </a:spcBef>
              <a:spcAft>
                <a:spcPts val="1000"/>
              </a:spcAft>
              <a:buSzPts val="1300"/>
              <a:buChar char="○"/>
            </a:pPr>
            <a:r>
              <a:rPr lang="en"/>
              <a:t>Where </a:t>
            </a:r>
            <a:r>
              <a:rPr i="1" lang="en"/>
              <a:t>anything</a:t>
            </a:r>
            <a:r>
              <a:rPr lang="en"/>
              <a:t> can change at runtime…</a:t>
            </a:r>
            <a:endParaRPr/>
          </a:p>
        </p:txBody>
      </p:sp>
      <p:sp>
        <p:nvSpPr>
          <p:cNvPr id="597" name="Google Shape;597;p75"/>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Idiomatic Rust tips - use the type system responsibly</a:t>
            </a:r>
            <a:endParaRPr/>
          </a:p>
        </p:txBody>
      </p:sp>
      <p:pic>
        <p:nvPicPr>
          <p:cNvPr id="598" name="Google Shape;598;p75"/>
          <p:cNvPicPr preferRelativeResize="0"/>
          <p:nvPr/>
        </p:nvPicPr>
        <p:blipFill rotWithShape="1">
          <a:blip r:embed="rId3">
            <a:alphaModFix/>
          </a:blip>
          <a:srcRect b="3157" l="0" r="0" t="0"/>
          <a:stretch/>
        </p:blipFill>
        <p:spPr>
          <a:xfrm>
            <a:off x="5198475" y="821975"/>
            <a:ext cx="3041099" cy="4070475"/>
          </a:xfrm>
          <a:prstGeom prst="rect">
            <a:avLst/>
          </a:prstGeom>
          <a:noFill/>
          <a:ln>
            <a:noFill/>
          </a:ln>
        </p:spPr>
      </p:pic>
      <p:sp>
        <p:nvSpPr>
          <p:cNvPr id="599" name="Google Shape;599;p75"/>
          <p:cNvSpPr/>
          <p:nvPr/>
        </p:nvSpPr>
        <p:spPr>
          <a:xfrm>
            <a:off x="5198475" y="2539952"/>
            <a:ext cx="3041100" cy="2407500"/>
          </a:xfrm>
          <a:prstGeom prst="rect">
            <a:avLst/>
          </a:prstGeom>
          <a:gradFill>
            <a:gsLst>
              <a:gs pos="0">
                <a:srgbClr val="1E1E1E"/>
              </a:gs>
              <a:gs pos="100000">
                <a:srgbClr val="1E1E1E">
                  <a:alpha val="80000"/>
                </a:srgbClr>
              </a:gs>
              <a:gs pos="100000">
                <a:srgbClr val="737373"/>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0" name="Google Shape;600;p75"/>
          <p:cNvSpPr/>
          <p:nvPr/>
        </p:nvSpPr>
        <p:spPr>
          <a:xfrm>
            <a:off x="5198475" y="3425674"/>
            <a:ext cx="3041100" cy="1521600"/>
          </a:xfrm>
          <a:prstGeom prst="rect">
            <a:avLst/>
          </a:prstGeom>
          <a:gradFill>
            <a:gsLst>
              <a:gs pos="0">
                <a:srgbClr val="1E1E1E"/>
              </a:gs>
              <a:gs pos="100000">
                <a:srgbClr val="1E1E1E">
                  <a:alpha val="80000"/>
                </a:srgbClr>
              </a:gs>
              <a:gs pos="100000">
                <a:srgbClr val="737373"/>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59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6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60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40"/>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What’s with the name?</a:t>
            </a:r>
            <a:endParaRPr/>
          </a:p>
        </p:txBody>
      </p:sp>
      <p:sp>
        <p:nvSpPr>
          <p:cNvPr id="170" name="Google Shape;170;p40"/>
          <p:cNvSpPr txBox="1"/>
          <p:nvPr>
            <p:ph idx="1" type="body"/>
          </p:nvPr>
        </p:nvSpPr>
        <p:spPr>
          <a:xfrm>
            <a:off x="5124800" y="1163075"/>
            <a:ext cx="3561900" cy="3475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Domain name driven development: </a:t>
            </a:r>
            <a:r>
              <a:rPr lang="en"/>
              <a:t>find a word in the thesaurus ending with ‘r’ or ‘rs’ and check if the domain exists</a:t>
            </a:r>
            <a:endParaRPr/>
          </a:p>
        </p:txBody>
      </p:sp>
      <p:pic>
        <p:nvPicPr>
          <p:cNvPr id="171" name="Google Shape;171;p40"/>
          <p:cNvPicPr preferRelativeResize="0"/>
          <p:nvPr/>
        </p:nvPicPr>
        <p:blipFill>
          <a:blip r:embed="rId3">
            <a:alphaModFix/>
          </a:blip>
          <a:stretch>
            <a:fillRect/>
          </a:stretch>
        </p:blipFill>
        <p:spPr>
          <a:xfrm>
            <a:off x="476570" y="1114200"/>
            <a:ext cx="4486000" cy="2910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04" name="Shape 604"/>
        <p:cNvGrpSpPr/>
        <p:nvPr/>
      </p:nvGrpSpPr>
      <p:grpSpPr>
        <a:xfrm>
          <a:off x="0" y="0"/>
          <a:ext cx="0" cy="0"/>
          <a:chOff x="0" y="0"/>
          <a:chExt cx="0" cy="0"/>
        </a:xfrm>
      </p:grpSpPr>
      <p:sp>
        <p:nvSpPr>
          <p:cNvPr id="605" name="Google Shape;605;p76"/>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Builder vs config </a:t>
            </a:r>
            <a:r>
              <a:rPr lang="en"/>
              <a:t>s</a:t>
            </a:r>
            <a:r>
              <a:rPr lang="en"/>
              <a:t>truct - definition</a:t>
            </a:r>
            <a:endParaRPr/>
          </a:p>
        </p:txBody>
      </p:sp>
      <p:sp>
        <p:nvSpPr>
          <p:cNvPr id="606" name="Google Shape;606;p76"/>
          <p:cNvSpPr txBox="1"/>
          <p:nvPr/>
        </p:nvSpPr>
        <p:spPr>
          <a:xfrm>
            <a:off x="311700" y="790800"/>
            <a:ext cx="3687600" cy="501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sz="1800">
                <a:solidFill>
                  <a:srgbClr val="FBC55A"/>
                </a:solidFill>
                <a:latin typeface="Inter Medium"/>
                <a:ea typeface="Inter Medium"/>
                <a:cs typeface="Inter Medium"/>
                <a:sym typeface="Inter Medium"/>
              </a:rPr>
              <a:t>Builder pattern</a:t>
            </a:r>
            <a:endParaRPr sz="1800">
              <a:solidFill>
                <a:srgbClr val="FBC55A"/>
              </a:solidFill>
              <a:latin typeface="Inter Medium"/>
              <a:ea typeface="Inter Medium"/>
              <a:cs typeface="Inter Medium"/>
              <a:sym typeface="Inter Medium"/>
            </a:endParaRPr>
          </a:p>
        </p:txBody>
      </p:sp>
      <p:cxnSp>
        <p:nvCxnSpPr>
          <p:cNvPr id="607" name="Google Shape;607;p76"/>
          <p:cNvCxnSpPr/>
          <p:nvPr/>
        </p:nvCxnSpPr>
        <p:spPr>
          <a:xfrm>
            <a:off x="4343400" y="837675"/>
            <a:ext cx="0" cy="3922800"/>
          </a:xfrm>
          <a:prstGeom prst="straightConnector1">
            <a:avLst/>
          </a:prstGeom>
          <a:noFill/>
          <a:ln cap="flat" cmpd="sng" w="9525">
            <a:solidFill>
              <a:srgbClr val="666666"/>
            </a:solidFill>
            <a:prstDash val="solid"/>
            <a:round/>
            <a:headEnd len="med" w="med" type="none"/>
            <a:tailEnd len="med" w="med" type="none"/>
          </a:ln>
        </p:spPr>
      </p:cxnSp>
      <p:sp>
        <p:nvSpPr>
          <p:cNvPr id="608" name="Google Shape;608;p76"/>
          <p:cNvSpPr/>
          <p:nvPr/>
        </p:nvSpPr>
        <p:spPr>
          <a:xfrm>
            <a:off x="3973350" y="837675"/>
            <a:ext cx="740100" cy="740100"/>
          </a:xfrm>
          <a:prstGeom prst="ellipse">
            <a:avLst/>
          </a:prstGeom>
          <a:solidFill>
            <a:srgbClr val="22222A"/>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Inter SemiBold"/>
                <a:ea typeface="Inter SemiBold"/>
                <a:cs typeface="Inter SemiBold"/>
                <a:sym typeface="Inter SemiBold"/>
              </a:rPr>
              <a:t>VS</a:t>
            </a:r>
            <a:endParaRPr sz="1200">
              <a:solidFill>
                <a:srgbClr val="FFFFFF"/>
              </a:solidFill>
              <a:latin typeface="Inter SemiBold"/>
              <a:ea typeface="Inter SemiBold"/>
              <a:cs typeface="Inter SemiBold"/>
              <a:sym typeface="Inter SemiBold"/>
            </a:endParaRPr>
          </a:p>
        </p:txBody>
      </p:sp>
      <p:sp>
        <p:nvSpPr>
          <p:cNvPr id="609" name="Google Shape;609;p76"/>
          <p:cNvSpPr txBox="1"/>
          <p:nvPr/>
        </p:nvSpPr>
        <p:spPr>
          <a:xfrm>
            <a:off x="5144700" y="790800"/>
            <a:ext cx="3687600" cy="501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sz="1800">
                <a:solidFill>
                  <a:srgbClr val="FB755A"/>
                </a:solidFill>
                <a:latin typeface="Inter Medium"/>
                <a:ea typeface="Inter Medium"/>
                <a:cs typeface="Inter Medium"/>
                <a:sym typeface="Inter Medium"/>
              </a:rPr>
              <a:t>Config struct with public fields</a:t>
            </a:r>
            <a:endParaRPr sz="1800">
              <a:solidFill>
                <a:srgbClr val="FB755A"/>
              </a:solidFill>
              <a:latin typeface="Inter Medium"/>
              <a:ea typeface="Inter Medium"/>
              <a:cs typeface="Inter Medium"/>
              <a:sym typeface="Inter Medium"/>
            </a:endParaRPr>
          </a:p>
        </p:txBody>
      </p:sp>
      <p:pic>
        <p:nvPicPr>
          <p:cNvPr id="610" name="Google Shape;610;p76"/>
          <p:cNvPicPr preferRelativeResize="0"/>
          <p:nvPr/>
        </p:nvPicPr>
        <p:blipFill>
          <a:blip r:embed="rId3">
            <a:alphaModFix/>
          </a:blip>
          <a:stretch>
            <a:fillRect/>
          </a:stretch>
        </p:blipFill>
        <p:spPr>
          <a:xfrm>
            <a:off x="571000" y="1263125"/>
            <a:ext cx="2814387" cy="3774599"/>
          </a:xfrm>
          <a:prstGeom prst="rect">
            <a:avLst/>
          </a:prstGeom>
          <a:noFill/>
          <a:ln>
            <a:noFill/>
          </a:ln>
        </p:spPr>
      </p:pic>
      <p:pic>
        <p:nvPicPr>
          <p:cNvPr id="611" name="Google Shape;611;p76"/>
          <p:cNvPicPr preferRelativeResize="0"/>
          <p:nvPr/>
        </p:nvPicPr>
        <p:blipFill>
          <a:blip r:embed="rId4">
            <a:alphaModFix/>
          </a:blip>
          <a:stretch>
            <a:fillRect/>
          </a:stretch>
        </p:blipFill>
        <p:spPr>
          <a:xfrm>
            <a:off x="5246850" y="1368900"/>
            <a:ext cx="3321321" cy="354599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5" name="Shape 615"/>
        <p:cNvGrpSpPr/>
        <p:nvPr/>
      </p:nvGrpSpPr>
      <p:grpSpPr>
        <a:xfrm>
          <a:off x="0" y="0"/>
          <a:ext cx="0" cy="0"/>
          <a:chOff x="0" y="0"/>
          <a:chExt cx="0" cy="0"/>
        </a:xfrm>
      </p:grpSpPr>
      <p:sp>
        <p:nvSpPr>
          <p:cNvPr id="616" name="Google Shape;616;p77"/>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Builder vs config struct - usage</a:t>
            </a:r>
            <a:endParaRPr/>
          </a:p>
        </p:txBody>
      </p:sp>
      <p:sp>
        <p:nvSpPr>
          <p:cNvPr id="617" name="Google Shape;617;p77"/>
          <p:cNvSpPr txBox="1"/>
          <p:nvPr/>
        </p:nvSpPr>
        <p:spPr>
          <a:xfrm>
            <a:off x="311700" y="790800"/>
            <a:ext cx="3687600" cy="501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sz="1800">
                <a:solidFill>
                  <a:srgbClr val="FBC55A"/>
                </a:solidFill>
                <a:latin typeface="Inter Medium"/>
                <a:ea typeface="Inter Medium"/>
                <a:cs typeface="Inter Medium"/>
                <a:sym typeface="Inter Medium"/>
              </a:rPr>
              <a:t>Builder pattern</a:t>
            </a:r>
            <a:endParaRPr sz="1800">
              <a:solidFill>
                <a:srgbClr val="FBC55A"/>
              </a:solidFill>
              <a:latin typeface="Inter Medium"/>
              <a:ea typeface="Inter Medium"/>
              <a:cs typeface="Inter Medium"/>
              <a:sym typeface="Inter Medium"/>
            </a:endParaRPr>
          </a:p>
        </p:txBody>
      </p:sp>
      <p:cxnSp>
        <p:nvCxnSpPr>
          <p:cNvPr id="618" name="Google Shape;618;p77"/>
          <p:cNvCxnSpPr/>
          <p:nvPr/>
        </p:nvCxnSpPr>
        <p:spPr>
          <a:xfrm>
            <a:off x="4343400" y="837675"/>
            <a:ext cx="0" cy="3922800"/>
          </a:xfrm>
          <a:prstGeom prst="straightConnector1">
            <a:avLst/>
          </a:prstGeom>
          <a:noFill/>
          <a:ln cap="flat" cmpd="sng" w="9525">
            <a:solidFill>
              <a:srgbClr val="666666"/>
            </a:solidFill>
            <a:prstDash val="solid"/>
            <a:round/>
            <a:headEnd len="med" w="med" type="none"/>
            <a:tailEnd len="med" w="med" type="none"/>
          </a:ln>
        </p:spPr>
      </p:cxnSp>
      <p:sp>
        <p:nvSpPr>
          <p:cNvPr id="619" name="Google Shape;619;p77"/>
          <p:cNvSpPr/>
          <p:nvPr/>
        </p:nvSpPr>
        <p:spPr>
          <a:xfrm>
            <a:off x="3973350" y="837675"/>
            <a:ext cx="740100" cy="740100"/>
          </a:xfrm>
          <a:prstGeom prst="ellipse">
            <a:avLst/>
          </a:prstGeom>
          <a:solidFill>
            <a:srgbClr val="22222A"/>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Inter SemiBold"/>
                <a:ea typeface="Inter SemiBold"/>
                <a:cs typeface="Inter SemiBold"/>
                <a:sym typeface="Inter SemiBold"/>
              </a:rPr>
              <a:t>VS</a:t>
            </a:r>
            <a:endParaRPr sz="1200">
              <a:solidFill>
                <a:srgbClr val="FFFFFF"/>
              </a:solidFill>
              <a:latin typeface="Inter SemiBold"/>
              <a:ea typeface="Inter SemiBold"/>
              <a:cs typeface="Inter SemiBold"/>
              <a:sym typeface="Inter SemiBold"/>
            </a:endParaRPr>
          </a:p>
        </p:txBody>
      </p:sp>
      <p:sp>
        <p:nvSpPr>
          <p:cNvPr id="620" name="Google Shape;620;p77"/>
          <p:cNvSpPr txBox="1"/>
          <p:nvPr/>
        </p:nvSpPr>
        <p:spPr>
          <a:xfrm>
            <a:off x="5144700" y="790800"/>
            <a:ext cx="3687600" cy="501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sz="1800">
                <a:solidFill>
                  <a:srgbClr val="FB755A"/>
                </a:solidFill>
                <a:latin typeface="Inter Medium"/>
                <a:ea typeface="Inter Medium"/>
                <a:cs typeface="Inter Medium"/>
                <a:sym typeface="Inter Medium"/>
              </a:rPr>
              <a:t>Config struct with public fields</a:t>
            </a:r>
            <a:endParaRPr sz="1800">
              <a:solidFill>
                <a:srgbClr val="FB755A"/>
              </a:solidFill>
              <a:latin typeface="Inter Medium"/>
              <a:ea typeface="Inter Medium"/>
              <a:cs typeface="Inter Medium"/>
              <a:sym typeface="Inter Medium"/>
            </a:endParaRPr>
          </a:p>
        </p:txBody>
      </p:sp>
      <p:pic>
        <p:nvPicPr>
          <p:cNvPr id="621" name="Google Shape;621;p77"/>
          <p:cNvPicPr preferRelativeResize="0"/>
          <p:nvPr/>
        </p:nvPicPr>
        <p:blipFill rotWithShape="1">
          <a:blip r:embed="rId3">
            <a:alphaModFix/>
          </a:blip>
          <a:srcRect b="0" l="0" r="38503" t="0"/>
          <a:stretch/>
        </p:blipFill>
        <p:spPr>
          <a:xfrm>
            <a:off x="220213" y="1834025"/>
            <a:ext cx="3870574" cy="2064100"/>
          </a:xfrm>
          <a:prstGeom prst="rect">
            <a:avLst/>
          </a:prstGeom>
          <a:noFill/>
          <a:ln>
            <a:noFill/>
          </a:ln>
        </p:spPr>
      </p:pic>
      <p:pic>
        <p:nvPicPr>
          <p:cNvPr id="622" name="Google Shape;622;p77"/>
          <p:cNvPicPr preferRelativeResize="0"/>
          <p:nvPr/>
        </p:nvPicPr>
        <p:blipFill rotWithShape="1">
          <a:blip r:embed="rId4">
            <a:alphaModFix/>
          </a:blip>
          <a:srcRect b="0" l="0" r="33199" t="0"/>
          <a:stretch/>
        </p:blipFill>
        <p:spPr>
          <a:xfrm>
            <a:off x="4659100" y="1834025"/>
            <a:ext cx="4173201" cy="204870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26" name="Shape 626"/>
        <p:cNvGrpSpPr/>
        <p:nvPr/>
      </p:nvGrpSpPr>
      <p:grpSpPr>
        <a:xfrm>
          <a:off x="0" y="0"/>
          <a:ext cx="0" cy="0"/>
          <a:chOff x="0" y="0"/>
          <a:chExt cx="0" cy="0"/>
        </a:xfrm>
      </p:grpSpPr>
      <p:pic>
        <p:nvPicPr>
          <p:cNvPr id="627" name="Google Shape;627;p78"/>
          <p:cNvPicPr preferRelativeResize="0"/>
          <p:nvPr/>
        </p:nvPicPr>
        <p:blipFill>
          <a:blip r:embed="rId3">
            <a:alphaModFix/>
          </a:blip>
          <a:stretch>
            <a:fillRect/>
          </a:stretch>
        </p:blipFill>
        <p:spPr>
          <a:xfrm>
            <a:off x="359758" y="3657965"/>
            <a:ext cx="151000" cy="151000"/>
          </a:xfrm>
          <a:prstGeom prst="rect">
            <a:avLst/>
          </a:prstGeom>
          <a:noFill/>
          <a:ln>
            <a:noFill/>
          </a:ln>
        </p:spPr>
      </p:pic>
      <p:sp>
        <p:nvSpPr>
          <p:cNvPr id="628" name="Google Shape;628;p78"/>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solidFill>
                  <a:schemeClr val="dk1"/>
                </a:solidFill>
              </a:rPr>
              <a:t>Builder vs config struct</a:t>
            </a:r>
            <a:endParaRPr>
              <a:solidFill>
                <a:schemeClr val="dk1"/>
              </a:solidFill>
            </a:endParaRPr>
          </a:p>
          <a:p>
            <a:pPr indent="0" lvl="0" marL="0" rtl="0" algn="l">
              <a:spcBef>
                <a:spcPts val="0"/>
              </a:spcBef>
              <a:spcAft>
                <a:spcPts val="0"/>
              </a:spcAft>
              <a:buClr>
                <a:schemeClr val="dk1"/>
              </a:buClr>
              <a:buSzPct val="39285"/>
              <a:buFont typeface="Arial"/>
              <a:buNone/>
            </a:pPr>
            <a:r>
              <a:t/>
            </a:r>
            <a:endParaRPr/>
          </a:p>
        </p:txBody>
      </p:sp>
      <p:sp>
        <p:nvSpPr>
          <p:cNvPr id="629" name="Google Shape;629;p78"/>
          <p:cNvSpPr txBox="1"/>
          <p:nvPr/>
        </p:nvSpPr>
        <p:spPr>
          <a:xfrm>
            <a:off x="311700" y="1842575"/>
            <a:ext cx="3371100" cy="69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900">
              <a:solidFill>
                <a:srgbClr val="FFFFFF"/>
              </a:solidFill>
              <a:latin typeface="Inter"/>
              <a:ea typeface="Inter"/>
              <a:cs typeface="Inter"/>
              <a:sym typeface="Inter"/>
            </a:endParaRPr>
          </a:p>
          <a:p>
            <a:pPr indent="0" lvl="0" marL="0" rtl="0" algn="l">
              <a:lnSpc>
                <a:spcPct val="115000"/>
              </a:lnSpc>
              <a:spcBef>
                <a:spcPts val="0"/>
              </a:spcBef>
              <a:spcAft>
                <a:spcPts val="0"/>
              </a:spcAft>
              <a:buNone/>
            </a:pPr>
            <a:r>
              <a:t/>
            </a:r>
            <a:endParaRPr sz="900">
              <a:solidFill>
                <a:srgbClr val="FFFFFF"/>
              </a:solidFill>
              <a:latin typeface="Inter"/>
              <a:ea typeface="Inter"/>
              <a:cs typeface="Inter"/>
              <a:sym typeface="Inter"/>
            </a:endParaRPr>
          </a:p>
        </p:txBody>
      </p:sp>
      <p:sp>
        <p:nvSpPr>
          <p:cNvPr id="630" name="Google Shape;630;p78"/>
          <p:cNvSpPr txBox="1"/>
          <p:nvPr/>
        </p:nvSpPr>
        <p:spPr>
          <a:xfrm>
            <a:off x="311700" y="790800"/>
            <a:ext cx="3687600" cy="501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sz="1800">
                <a:solidFill>
                  <a:srgbClr val="FBC55A"/>
                </a:solidFill>
                <a:latin typeface="Inter Medium"/>
                <a:ea typeface="Inter Medium"/>
                <a:cs typeface="Inter Medium"/>
                <a:sym typeface="Inter Medium"/>
              </a:rPr>
              <a:t>Builder pattern</a:t>
            </a:r>
            <a:endParaRPr sz="1800">
              <a:solidFill>
                <a:srgbClr val="FBC55A"/>
              </a:solidFill>
              <a:latin typeface="Inter Medium"/>
              <a:ea typeface="Inter Medium"/>
              <a:cs typeface="Inter Medium"/>
              <a:sym typeface="Inter Medium"/>
            </a:endParaRPr>
          </a:p>
        </p:txBody>
      </p:sp>
      <p:sp>
        <p:nvSpPr>
          <p:cNvPr id="631" name="Google Shape;631;p78"/>
          <p:cNvSpPr txBox="1"/>
          <p:nvPr/>
        </p:nvSpPr>
        <p:spPr>
          <a:xfrm>
            <a:off x="311700" y="1368900"/>
            <a:ext cx="3473100" cy="316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a:solidFill>
                  <a:srgbClr val="FFFFFF"/>
                </a:solidFill>
                <a:latin typeface="Inter Medium"/>
                <a:ea typeface="Inter Medium"/>
                <a:cs typeface="Inter Medium"/>
                <a:sym typeface="Inter Medium"/>
              </a:rPr>
              <a:t>Flexible, futureproof, verbose</a:t>
            </a:r>
            <a:endParaRPr>
              <a:solidFill>
                <a:srgbClr val="FFFFFF"/>
              </a:solidFill>
              <a:latin typeface="Inter Medium"/>
              <a:ea typeface="Inter Medium"/>
              <a:cs typeface="Inter Medium"/>
              <a:sym typeface="Inter Medium"/>
            </a:endParaRPr>
          </a:p>
        </p:txBody>
      </p:sp>
      <p:cxnSp>
        <p:nvCxnSpPr>
          <p:cNvPr id="632" name="Google Shape;632;p78"/>
          <p:cNvCxnSpPr/>
          <p:nvPr/>
        </p:nvCxnSpPr>
        <p:spPr>
          <a:xfrm>
            <a:off x="4343400" y="837675"/>
            <a:ext cx="0" cy="3922800"/>
          </a:xfrm>
          <a:prstGeom prst="straightConnector1">
            <a:avLst/>
          </a:prstGeom>
          <a:noFill/>
          <a:ln cap="flat" cmpd="sng" w="9525">
            <a:solidFill>
              <a:srgbClr val="666666"/>
            </a:solidFill>
            <a:prstDash val="solid"/>
            <a:round/>
            <a:headEnd len="med" w="med" type="none"/>
            <a:tailEnd len="med" w="med" type="none"/>
          </a:ln>
        </p:spPr>
      </p:cxnSp>
      <p:sp>
        <p:nvSpPr>
          <p:cNvPr id="633" name="Google Shape;633;p78"/>
          <p:cNvSpPr/>
          <p:nvPr/>
        </p:nvSpPr>
        <p:spPr>
          <a:xfrm>
            <a:off x="3973350" y="837675"/>
            <a:ext cx="740100" cy="740100"/>
          </a:xfrm>
          <a:prstGeom prst="ellipse">
            <a:avLst/>
          </a:prstGeom>
          <a:solidFill>
            <a:srgbClr val="22222A"/>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Inter SemiBold"/>
                <a:ea typeface="Inter SemiBold"/>
                <a:cs typeface="Inter SemiBold"/>
                <a:sym typeface="Inter SemiBold"/>
              </a:rPr>
              <a:t>VS</a:t>
            </a:r>
            <a:endParaRPr sz="1200">
              <a:solidFill>
                <a:srgbClr val="FFFFFF"/>
              </a:solidFill>
              <a:latin typeface="Inter SemiBold"/>
              <a:ea typeface="Inter SemiBold"/>
              <a:cs typeface="Inter SemiBold"/>
              <a:sym typeface="Inter SemiBold"/>
            </a:endParaRPr>
          </a:p>
        </p:txBody>
      </p:sp>
      <p:sp>
        <p:nvSpPr>
          <p:cNvPr id="634" name="Google Shape;634;p78"/>
          <p:cNvSpPr txBox="1"/>
          <p:nvPr/>
        </p:nvSpPr>
        <p:spPr>
          <a:xfrm>
            <a:off x="5144700" y="790800"/>
            <a:ext cx="3687600" cy="5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B755A"/>
                </a:solidFill>
                <a:latin typeface="Inter Medium"/>
                <a:ea typeface="Inter Medium"/>
                <a:cs typeface="Inter Medium"/>
                <a:sym typeface="Inter Medium"/>
              </a:rPr>
              <a:t>Config struct with public fields</a:t>
            </a:r>
            <a:endParaRPr sz="1800">
              <a:solidFill>
                <a:srgbClr val="FB755A"/>
              </a:solidFill>
              <a:latin typeface="Inter Medium"/>
              <a:ea typeface="Inter Medium"/>
              <a:cs typeface="Inter Medium"/>
              <a:sym typeface="Inter Medium"/>
            </a:endParaRPr>
          </a:p>
        </p:txBody>
      </p:sp>
      <p:sp>
        <p:nvSpPr>
          <p:cNvPr id="635" name="Google Shape;635;p78"/>
          <p:cNvSpPr txBox="1"/>
          <p:nvPr/>
        </p:nvSpPr>
        <p:spPr>
          <a:xfrm>
            <a:off x="5144700" y="1368900"/>
            <a:ext cx="3473100" cy="316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a:solidFill>
                  <a:srgbClr val="FFFFFF"/>
                </a:solidFill>
                <a:latin typeface="Inter Medium"/>
                <a:ea typeface="Inter Medium"/>
                <a:cs typeface="Inter Medium"/>
                <a:sym typeface="Inter Medium"/>
              </a:rPr>
              <a:t>Simple, clean, less powerful</a:t>
            </a:r>
            <a:endParaRPr>
              <a:solidFill>
                <a:srgbClr val="FFFFFF"/>
              </a:solidFill>
              <a:latin typeface="Inter Medium"/>
              <a:ea typeface="Inter Medium"/>
              <a:cs typeface="Inter Medium"/>
              <a:sym typeface="Inter Medium"/>
            </a:endParaRPr>
          </a:p>
        </p:txBody>
      </p:sp>
      <p:sp>
        <p:nvSpPr>
          <p:cNvPr id="636" name="Google Shape;636;p78"/>
          <p:cNvSpPr txBox="1"/>
          <p:nvPr/>
        </p:nvSpPr>
        <p:spPr>
          <a:xfrm>
            <a:off x="564825" y="1932800"/>
            <a:ext cx="3219900" cy="50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Inter"/>
                <a:ea typeface="Inter"/>
                <a:cs typeface="Inter"/>
                <a:sym typeface="Inter"/>
              </a:rPr>
              <a:t>Better for complex, interdependent fields</a:t>
            </a:r>
            <a:endParaRPr sz="1200">
              <a:solidFill>
                <a:srgbClr val="FFFFFF"/>
              </a:solidFill>
              <a:latin typeface="Inter"/>
              <a:ea typeface="Inter"/>
              <a:cs typeface="Inter"/>
              <a:sym typeface="Inter"/>
            </a:endParaRPr>
          </a:p>
        </p:txBody>
      </p:sp>
      <p:pic>
        <p:nvPicPr>
          <p:cNvPr id="637" name="Google Shape;637;p78"/>
          <p:cNvPicPr preferRelativeResize="0"/>
          <p:nvPr/>
        </p:nvPicPr>
        <p:blipFill>
          <a:blip r:embed="rId4">
            <a:alphaModFix/>
          </a:blip>
          <a:stretch>
            <a:fillRect/>
          </a:stretch>
        </p:blipFill>
        <p:spPr>
          <a:xfrm>
            <a:off x="360010" y="2040308"/>
            <a:ext cx="150521" cy="151000"/>
          </a:xfrm>
          <a:prstGeom prst="rect">
            <a:avLst/>
          </a:prstGeom>
          <a:noFill/>
          <a:ln>
            <a:noFill/>
          </a:ln>
        </p:spPr>
      </p:pic>
      <p:sp>
        <p:nvSpPr>
          <p:cNvPr id="638" name="Google Shape;638;p78"/>
          <p:cNvSpPr txBox="1"/>
          <p:nvPr/>
        </p:nvSpPr>
        <p:spPr>
          <a:xfrm>
            <a:off x="564825" y="2483675"/>
            <a:ext cx="3219900" cy="50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Inter"/>
                <a:ea typeface="Inter"/>
                <a:cs typeface="Inter"/>
                <a:sym typeface="Inter"/>
              </a:rPr>
              <a:t>Can perform validation in setters</a:t>
            </a:r>
            <a:endParaRPr sz="1200">
              <a:solidFill>
                <a:srgbClr val="FFFFFF"/>
              </a:solidFill>
              <a:latin typeface="Inter"/>
              <a:ea typeface="Inter"/>
              <a:cs typeface="Inter"/>
              <a:sym typeface="Inter"/>
            </a:endParaRPr>
          </a:p>
        </p:txBody>
      </p:sp>
      <p:pic>
        <p:nvPicPr>
          <p:cNvPr id="639" name="Google Shape;639;p78"/>
          <p:cNvPicPr preferRelativeResize="0"/>
          <p:nvPr/>
        </p:nvPicPr>
        <p:blipFill>
          <a:blip r:embed="rId4">
            <a:alphaModFix/>
          </a:blip>
          <a:stretch>
            <a:fillRect/>
          </a:stretch>
        </p:blipFill>
        <p:spPr>
          <a:xfrm>
            <a:off x="360010" y="2591183"/>
            <a:ext cx="150521" cy="151000"/>
          </a:xfrm>
          <a:prstGeom prst="rect">
            <a:avLst/>
          </a:prstGeom>
          <a:noFill/>
          <a:ln>
            <a:noFill/>
          </a:ln>
        </p:spPr>
      </p:pic>
      <p:sp>
        <p:nvSpPr>
          <p:cNvPr id="640" name="Google Shape;640;p78"/>
          <p:cNvSpPr txBox="1"/>
          <p:nvPr/>
        </p:nvSpPr>
        <p:spPr>
          <a:xfrm>
            <a:off x="564825" y="3017075"/>
            <a:ext cx="3219900" cy="50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Inter"/>
                <a:ea typeface="Inter"/>
                <a:cs typeface="Inter"/>
                <a:sym typeface="Inter"/>
              </a:rPr>
              <a:t>Trivial to add more fields later</a:t>
            </a:r>
            <a:endParaRPr sz="1200">
              <a:solidFill>
                <a:srgbClr val="FFFFFF"/>
              </a:solidFill>
              <a:latin typeface="Inter"/>
              <a:ea typeface="Inter"/>
              <a:cs typeface="Inter"/>
              <a:sym typeface="Inter"/>
            </a:endParaRPr>
          </a:p>
        </p:txBody>
      </p:sp>
      <p:pic>
        <p:nvPicPr>
          <p:cNvPr id="641" name="Google Shape;641;p78"/>
          <p:cNvPicPr preferRelativeResize="0"/>
          <p:nvPr/>
        </p:nvPicPr>
        <p:blipFill>
          <a:blip r:embed="rId4">
            <a:alphaModFix/>
          </a:blip>
          <a:stretch>
            <a:fillRect/>
          </a:stretch>
        </p:blipFill>
        <p:spPr>
          <a:xfrm>
            <a:off x="360010" y="3124583"/>
            <a:ext cx="150521" cy="151000"/>
          </a:xfrm>
          <a:prstGeom prst="rect">
            <a:avLst/>
          </a:prstGeom>
          <a:noFill/>
          <a:ln>
            <a:noFill/>
          </a:ln>
        </p:spPr>
      </p:pic>
      <p:sp>
        <p:nvSpPr>
          <p:cNvPr id="642" name="Google Shape;642;p78"/>
          <p:cNvSpPr txBox="1"/>
          <p:nvPr/>
        </p:nvSpPr>
        <p:spPr>
          <a:xfrm>
            <a:off x="564825" y="3550475"/>
            <a:ext cx="3219900" cy="50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Inter"/>
                <a:ea typeface="Inter"/>
                <a:cs typeface="Inter"/>
                <a:sym typeface="Inter"/>
              </a:rPr>
              <a:t>More code, verbose call site</a:t>
            </a:r>
            <a:endParaRPr sz="1200">
              <a:solidFill>
                <a:srgbClr val="FFFFFF"/>
              </a:solidFill>
              <a:latin typeface="Inter"/>
              <a:ea typeface="Inter"/>
              <a:cs typeface="Inter"/>
              <a:sym typeface="Inter"/>
            </a:endParaRPr>
          </a:p>
        </p:txBody>
      </p:sp>
      <p:sp>
        <p:nvSpPr>
          <p:cNvPr id="643" name="Google Shape;643;p78"/>
          <p:cNvSpPr txBox="1"/>
          <p:nvPr/>
        </p:nvSpPr>
        <p:spPr>
          <a:xfrm>
            <a:off x="564825" y="4083875"/>
            <a:ext cx="3219900" cy="50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Inter"/>
                <a:ea typeface="Inter"/>
                <a:cs typeface="Inter"/>
                <a:sym typeface="Inter"/>
              </a:rPr>
              <a:t>Consuming vs mutating 😱</a:t>
            </a:r>
            <a:endParaRPr sz="1200">
              <a:solidFill>
                <a:srgbClr val="FFFFFF"/>
              </a:solidFill>
              <a:latin typeface="Inter"/>
              <a:ea typeface="Inter"/>
              <a:cs typeface="Inter"/>
              <a:sym typeface="Inter"/>
            </a:endParaRPr>
          </a:p>
        </p:txBody>
      </p:sp>
      <p:pic>
        <p:nvPicPr>
          <p:cNvPr id="644" name="Google Shape;644;p78"/>
          <p:cNvPicPr preferRelativeResize="0"/>
          <p:nvPr/>
        </p:nvPicPr>
        <p:blipFill>
          <a:blip r:embed="rId3">
            <a:alphaModFix/>
          </a:blip>
          <a:stretch>
            <a:fillRect/>
          </a:stretch>
        </p:blipFill>
        <p:spPr>
          <a:xfrm>
            <a:off x="359758" y="4191365"/>
            <a:ext cx="151000" cy="151000"/>
          </a:xfrm>
          <a:prstGeom prst="rect">
            <a:avLst/>
          </a:prstGeom>
          <a:noFill/>
          <a:ln>
            <a:noFill/>
          </a:ln>
        </p:spPr>
      </p:pic>
      <p:pic>
        <p:nvPicPr>
          <p:cNvPr id="645" name="Google Shape;645;p78"/>
          <p:cNvPicPr preferRelativeResize="0"/>
          <p:nvPr/>
        </p:nvPicPr>
        <p:blipFill>
          <a:blip r:embed="rId3">
            <a:alphaModFix/>
          </a:blip>
          <a:stretch>
            <a:fillRect/>
          </a:stretch>
        </p:blipFill>
        <p:spPr>
          <a:xfrm>
            <a:off x="5084158" y="3657965"/>
            <a:ext cx="151000" cy="151000"/>
          </a:xfrm>
          <a:prstGeom prst="rect">
            <a:avLst/>
          </a:prstGeom>
          <a:noFill/>
          <a:ln>
            <a:noFill/>
          </a:ln>
        </p:spPr>
      </p:pic>
      <p:sp>
        <p:nvSpPr>
          <p:cNvPr id="646" name="Google Shape;646;p78"/>
          <p:cNvSpPr txBox="1"/>
          <p:nvPr/>
        </p:nvSpPr>
        <p:spPr>
          <a:xfrm>
            <a:off x="5289225" y="1932800"/>
            <a:ext cx="3219900" cy="50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Inter"/>
                <a:ea typeface="Inter"/>
                <a:cs typeface="Inter"/>
                <a:sym typeface="Inter"/>
              </a:rPr>
              <a:t>Straightforward, no need to call </a:t>
            </a:r>
            <a:r>
              <a:rPr lang="en" sz="1200">
                <a:solidFill>
                  <a:schemeClr val="accent5"/>
                </a:solidFill>
                <a:latin typeface="Roboto Mono"/>
                <a:ea typeface="Roboto Mono"/>
                <a:cs typeface="Roboto Mono"/>
                <a:sym typeface="Roboto Mono"/>
              </a:rPr>
              <a:t>build()</a:t>
            </a:r>
            <a:endParaRPr sz="1200">
              <a:solidFill>
                <a:schemeClr val="accent5"/>
              </a:solidFill>
              <a:latin typeface="Roboto Mono"/>
              <a:ea typeface="Roboto Mono"/>
              <a:cs typeface="Roboto Mono"/>
              <a:sym typeface="Roboto Mono"/>
            </a:endParaRPr>
          </a:p>
        </p:txBody>
      </p:sp>
      <p:pic>
        <p:nvPicPr>
          <p:cNvPr id="647" name="Google Shape;647;p78"/>
          <p:cNvPicPr preferRelativeResize="0"/>
          <p:nvPr/>
        </p:nvPicPr>
        <p:blipFill>
          <a:blip r:embed="rId4">
            <a:alphaModFix/>
          </a:blip>
          <a:stretch>
            <a:fillRect/>
          </a:stretch>
        </p:blipFill>
        <p:spPr>
          <a:xfrm>
            <a:off x="5084410" y="2040308"/>
            <a:ext cx="150521" cy="151000"/>
          </a:xfrm>
          <a:prstGeom prst="rect">
            <a:avLst/>
          </a:prstGeom>
          <a:noFill/>
          <a:ln>
            <a:noFill/>
          </a:ln>
        </p:spPr>
      </p:pic>
      <p:sp>
        <p:nvSpPr>
          <p:cNvPr id="648" name="Google Shape;648;p78"/>
          <p:cNvSpPr txBox="1"/>
          <p:nvPr/>
        </p:nvSpPr>
        <p:spPr>
          <a:xfrm>
            <a:off x="5289225" y="2483675"/>
            <a:ext cx="3401700" cy="50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Inter"/>
                <a:ea typeface="Inter"/>
                <a:cs typeface="Inter"/>
                <a:sym typeface="Inter"/>
              </a:rPr>
              <a:t>Validation of individual fields with newtypes</a:t>
            </a:r>
            <a:endParaRPr sz="1200">
              <a:solidFill>
                <a:srgbClr val="FFFFFF"/>
              </a:solidFill>
              <a:latin typeface="Inter"/>
              <a:ea typeface="Inter"/>
              <a:cs typeface="Inter"/>
              <a:sym typeface="Inter"/>
            </a:endParaRPr>
          </a:p>
        </p:txBody>
      </p:sp>
      <p:pic>
        <p:nvPicPr>
          <p:cNvPr id="649" name="Google Shape;649;p78"/>
          <p:cNvPicPr preferRelativeResize="0"/>
          <p:nvPr/>
        </p:nvPicPr>
        <p:blipFill>
          <a:blip r:embed="rId4">
            <a:alphaModFix/>
          </a:blip>
          <a:stretch>
            <a:fillRect/>
          </a:stretch>
        </p:blipFill>
        <p:spPr>
          <a:xfrm>
            <a:off x="5084410" y="2591183"/>
            <a:ext cx="150521" cy="151000"/>
          </a:xfrm>
          <a:prstGeom prst="rect">
            <a:avLst/>
          </a:prstGeom>
          <a:noFill/>
          <a:ln>
            <a:noFill/>
          </a:ln>
        </p:spPr>
      </p:pic>
      <p:sp>
        <p:nvSpPr>
          <p:cNvPr id="650" name="Google Shape;650;p78"/>
          <p:cNvSpPr txBox="1"/>
          <p:nvPr/>
        </p:nvSpPr>
        <p:spPr>
          <a:xfrm>
            <a:off x="5289225" y="3550475"/>
            <a:ext cx="3219900" cy="50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Inter"/>
                <a:ea typeface="Inter"/>
                <a:cs typeface="Inter"/>
                <a:sym typeface="Inter"/>
              </a:rPr>
              <a:t>Can’t really use </a:t>
            </a:r>
            <a:r>
              <a:rPr lang="en" sz="1200">
                <a:solidFill>
                  <a:schemeClr val="accent5"/>
                </a:solidFill>
                <a:latin typeface="Roboto Mono"/>
                <a:ea typeface="Roboto Mono"/>
                <a:cs typeface="Roboto Mono"/>
                <a:sym typeface="Roboto Mono"/>
              </a:rPr>
              <a:t>#[non_exhaustive]</a:t>
            </a:r>
            <a:endParaRPr sz="1200">
              <a:solidFill>
                <a:schemeClr val="accent5"/>
              </a:solidFill>
              <a:latin typeface="Roboto Mono"/>
              <a:ea typeface="Roboto Mono"/>
              <a:cs typeface="Roboto Mono"/>
              <a:sym typeface="Roboto Mono"/>
            </a:endParaRPr>
          </a:p>
        </p:txBody>
      </p:sp>
      <p:sp>
        <p:nvSpPr>
          <p:cNvPr id="651" name="Google Shape;651;p78"/>
          <p:cNvSpPr txBox="1"/>
          <p:nvPr/>
        </p:nvSpPr>
        <p:spPr>
          <a:xfrm>
            <a:off x="5289225" y="4083875"/>
            <a:ext cx="3219900" cy="50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Inter"/>
                <a:ea typeface="Inter"/>
                <a:cs typeface="Inter"/>
                <a:sym typeface="Inter"/>
              </a:rPr>
              <a:t>Might need to switch to builder in future if you need more validation</a:t>
            </a:r>
            <a:endParaRPr sz="1200">
              <a:solidFill>
                <a:srgbClr val="FFFFFF"/>
              </a:solidFill>
              <a:latin typeface="Inter"/>
              <a:ea typeface="Inter"/>
              <a:cs typeface="Inter"/>
              <a:sym typeface="Inter"/>
            </a:endParaRPr>
          </a:p>
        </p:txBody>
      </p:sp>
      <p:pic>
        <p:nvPicPr>
          <p:cNvPr id="652" name="Google Shape;652;p78"/>
          <p:cNvPicPr preferRelativeResize="0"/>
          <p:nvPr/>
        </p:nvPicPr>
        <p:blipFill>
          <a:blip r:embed="rId3">
            <a:alphaModFix/>
          </a:blip>
          <a:stretch>
            <a:fillRect/>
          </a:stretch>
        </p:blipFill>
        <p:spPr>
          <a:xfrm>
            <a:off x="5084158" y="4191365"/>
            <a:ext cx="151000" cy="151000"/>
          </a:xfrm>
          <a:prstGeom prst="rect">
            <a:avLst/>
          </a:prstGeom>
          <a:noFill/>
          <a:ln>
            <a:noFill/>
          </a:ln>
        </p:spPr>
      </p:pic>
      <p:sp>
        <p:nvSpPr>
          <p:cNvPr id="653" name="Google Shape;653;p78"/>
          <p:cNvSpPr txBox="1"/>
          <p:nvPr/>
        </p:nvSpPr>
        <p:spPr>
          <a:xfrm>
            <a:off x="5289225" y="3017075"/>
            <a:ext cx="3401700" cy="50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Inter"/>
                <a:ea typeface="Inter"/>
                <a:cs typeface="Inter"/>
                <a:sym typeface="Inter"/>
              </a:rPr>
              <a:t>Will get more powerful after RFC 3681</a:t>
            </a:r>
            <a:endParaRPr sz="1200">
              <a:solidFill>
                <a:srgbClr val="FFFFFF"/>
              </a:solidFill>
              <a:latin typeface="Inter"/>
              <a:ea typeface="Inter"/>
              <a:cs typeface="Inter"/>
              <a:sym typeface="Inter"/>
            </a:endParaRPr>
          </a:p>
        </p:txBody>
      </p:sp>
      <p:pic>
        <p:nvPicPr>
          <p:cNvPr id="654" name="Google Shape;654;p78"/>
          <p:cNvPicPr preferRelativeResize="0"/>
          <p:nvPr/>
        </p:nvPicPr>
        <p:blipFill>
          <a:blip r:embed="rId4">
            <a:alphaModFix/>
          </a:blip>
          <a:stretch>
            <a:fillRect/>
          </a:stretch>
        </p:blipFill>
        <p:spPr>
          <a:xfrm>
            <a:off x="5084410" y="3124583"/>
            <a:ext cx="150521" cy="151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58" name="Shape 658"/>
        <p:cNvGrpSpPr/>
        <p:nvPr/>
      </p:nvGrpSpPr>
      <p:grpSpPr>
        <a:xfrm>
          <a:off x="0" y="0"/>
          <a:ext cx="0" cy="0"/>
          <a:chOff x="0" y="0"/>
          <a:chExt cx="0" cy="0"/>
        </a:xfrm>
      </p:grpSpPr>
      <p:sp>
        <p:nvSpPr>
          <p:cNvPr id="659" name="Google Shape;659;p79"/>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Config struct after RFC 3681</a:t>
            </a:r>
            <a:endParaRPr/>
          </a:p>
        </p:txBody>
      </p:sp>
      <p:sp>
        <p:nvSpPr>
          <p:cNvPr id="660" name="Google Shape;660;p79"/>
          <p:cNvSpPr txBox="1"/>
          <p:nvPr/>
        </p:nvSpPr>
        <p:spPr>
          <a:xfrm>
            <a:off x="311700" y="867000"/>
            <a:ext cx="3687600" cy="501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sz="1800">
                <a:solidFill>
                  <a:srgbClr val="FBC55A"/>
                </a:solidFill>
                <a:latin typeface="Inter Medium"/>
                <a:ea typeface="Inter Medium"/>
                <a:cs typeface="Inter Medium"/>
                <a:sym typeface="Inter Medium"/>
              </a:rPr>
              <a:t>Definition</a:t>
            </a:r>
            <a:endParaRPr sz="1800">
              <a:solidFill>
                <a:srgbClr val="FBC55A"/>
              </a:solidFill>
              <a:latin typeface="Inter Medium"/>
              <a:ea typeface="Inter Medium"/>
              <a:cs typeface="Inter Medium"/>
              <a:sym typeface="Inter Medium"/>
            </a:endParaRPr>
          </a:p>
        </p:txBody>
      </p:sp>
      <p:cxnSp>
        <p:nvCxnSpPr>
          <p:cNvPr id="661" name="Google Shape;661;p79"/>
          <p:cNvCxnSpPr/>
          <p:nvPr/>
        </p:nvCxnSpPr>
        <p:spPr>
          <a:xfrm>
            <a:off x="4343400" y="837675"/>
            <a:ext cx="0" cy="3922800"/>
          </a:xfrm>
          <a:prstGeom prst="straightConnector1">
            <a:avLst/>
          </a:prstGeom>
          <a:noFill/>
          <a:ln cap="flat" cmpd="sng" w="9525">
            <a:solidFill>
              <a:srgbClr val="666666"/>
            </a:solidFill>
            <a:prstDash val="solid"/>
            <a:round/>
            <a:headEnd len="med" w="med" type="none"/>
            <a:tailEnd len="med" w="med" type="none"/>
          </a:ln>
        </p:spPr>
      </p:cxnSp>
      <p:sp>
        <p:nvSpPr>
          <p:cNvPr id="662" name="Google Shape;662;p79"/>
          <p:cNvSpPr/>
          <p:nvPr/>
        </p:nvSpPr>
        <p:spPr>
          <a:xfrm>
            <a:off x="3973350" y="837675"/>
            <a:ext cx="740100" cy="740100"/>
          </a:xfrm>
          <a:prstGeom prst="ellipse">
            <a:avLst/>
          </a:prstGeom>
          <a:solidFill>
            <a:srgbClr val="22222A"/>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Inter SemiBold"/>
                <a:ea typeface="Inter SemiBold"/>
                <a:cs typeface="Inter SemiBold"/>
                <a:sym typeface="Inter SemiBold"/>
              </a:rPr>
              <a:t>VS</a:t>
            </a:r>
            <a:endParaRPr sz="1200">
              <a:solidFill>
                <a:srgbClr val="FFFFFF"/>
              </a:solidFill>
              <a:latin typeface="Inter SemiBold"/>
              <a:ea typeface="Inter SemiBold"/>
              <a:cs typeface="Inter SemiBold"/>
              <a:sym typeface="Inter SemiBold"/>
            </a:endParaRPr>
          </a:p>
        </p:txBody>
      </p:sp>
      <p:sp>
        <p:nvSpPr>
          <p:cNvPr id="663" name="Google Shape;663;p79"/>
          <p:cNvSpPr txBox="1"/>
          <p:nvPr/>
        </p:nvSpPr>
        <p:spPr>
          <a:xfrm>
            <a:off x="5168375" y="867000"/>
            <a:ext cx="3687600" cy="501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sz="1800">
                <a:solidFill>
                  <a:srgbClr val="FB755A"/>
                </a:solidFill>
                <a:latin typeface="Inter Medium"/>
                <a:ea typeface="Inter Medium"/>
                <a:cs typeface="Inter Medium"/>
                <a:sym typeface="Inter Medium"/>
              </a:rPr>
              <a:t>Callsite</a:t>
            </a:r>
            <a:endParaRPr sz="1800">
              <a:solidFill>
                <a:srgbClr val="FB755A"/>
              </a:solidFill>
              <a:latin typeface="Inter Medium"/>
              <a:ea typeface="Inter Medium"/>
              <a:cs typeface="Inter Medium"/>
              <a:sym typeface="Inter Medium"/>
            </a:endParaRPr>
          </a:p>
        </p:txBody>
      </p:sp>
      <p:pic>
        <p:nvPicPr>
          <p:cNvPr id="664" name="Google Shape;664;p79"/>
          <p:cNvPicPr preferRelativeResize="0"/>
          <p:nvPr/>
        </p:nvPicPr>
        <p:blipFill rotWithShape="1">
          <a:blip r:embed="rId3">
            <a:alphaModFix/>
          </a:blip>
          <a:srcRect b="0" l="0" r="36495" t="0"/>
          <a:stretch/>
        </p:blipFill>
        <p:spPr>
          <a:xfrm>
            <a:off x="4713450" y="1617799"/>
            <a:ext cx="4100424" cy="1766250"/>
          </a:xfrm>
          <a:prstGeom prst="rect">
            <a:avLst/>
          </a:prstGeom>
          <a:noFill/>
          <a:ln>
            <a:noFill/>
          </a:ln>
        </p:spPr>
      </p:pic>
      <p:pic>
        <p:nvPicPr>
          <p:cNvPr id="665" name="Google Shape;665;p79"/>
          <p:cNvPicPr preferRelativeResize="0"/>
          <p:nvPr/>
        </p:nvPicPr>
        <p:blipFill>
          <a:blip r:embed="rId4">
            <a:alphaModFix/>
          </a:blip>
          <a:stretch>
            <a:fillRect/>
          </a:stretch>
        </p:blipFill>
        <p:spPr>
          <a:xfrm>
            <a:off x="4655225" y="3742400"/>
            <a:ext cx="1255000" cy="1255000"/>
          </a:xfrm>
          <a:prstGeom prst="rect">
            <a:avLst/>
          </a:prstGeom>
          <a:noFill/>
          <a:ln>
            <a:noFill/>
          </a:ln>
        </p:spPr>
      </p:pic>
      <p:sp>
        <p:nvSpPr>
          <p:cNvPr id="666" name="Google Shape;666;p79"/>
          <p:cNvSpPr txBox="1"/>
          <p:nvPr/>
        </p:nvSpPr>
        <p:spPr>
          <a:xfrm>
            <a:off x="5957550" y="4102975"/>
            <a:ext cx="3070500" cy="96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rPr>
              <a:t>https://github.com/rust-lang/rust/issues/132162</a:t>
            </a:r>
            <a:endParaRPr sz="1600">
              <a:solidFill>
                <a:schemeClr val="dk1"/>
              </a:solidFill>
            </a:endParaRPr>
          </a:p>
        </p:txBody>
      </p:sp>
      <p:pic>
        <p:nvPicPr>
          <p:cNvPr id="667" name="Google Shape;667;p79"/>
          <p:cNvPicPr preferRelativeResize="0"/>
          <p:nvPr/>
        </p:nvPicPr>
        <p:blipFill>
          <a:blip r:embed="rId5">
            <a:alphaModFix/>
          </a:blip>
          <a:stretch>
            <a:fillRect/>
          </a:stretch>
        </p:blipFill>
        <p:spPr>
          <a:xfrm>
            <a:off x="381000" y="1368900"/>
            <a:ext cx="3249951" cy="34698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80"/>
          <p:cNvSpPr/>
          <p:nvPr/>
        </p:nvSpPr>
        <p:spPr>
          <a:xfrm>
            <a:off x="558238" y="2285400"/>
            <a:ext cx="1695600" cy="572700"/>
          </a:xfrm>
          <a:prstGeom prst="homePlat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Find source implementation</a:t>
            </a:r>
            <a:endParaRPr sz="1200">
              <a:latin typeface="Inter Medium"/>
              <a:ea typeface="Inter Medium"/>
              <a:cs typeface="Inter Medium"/>
              <a:sym typeface="Inter Medium"/>
            </a:endParaRPr>
          </a:p>
        </p:txBody>
      </p:sp>
      <p:sp>
        <p:nvSpPr>
          <p:cNvPr id="673" name="Google Shape;673;p80"/>
          <p:cNvSpPr/>
          <p:nvPr/>
        </p:nvSpPr>
        <p:spPr>
          <a:xfrm>
            <a:off x="2144228" y="2285400"/>
            <a:ext cx="1695600" cy="572700"/>
          </a:xfrm>
          <a:prstGeom prst="chevron">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Duplicate tests</a:t>
            </a:r>
            <a:endParaRPr sz="1200">
              <a:latin typeface="Inter Medium"/>
              <a:ea typeface="Inter Medium"/>
              <a:cs typeface="Inter Medium"/>
              <a:sym typeface="Inter Medium"/>
            </a:endParaRPr>
          </a:p>
        </p:txBody>
      </p:sp>
      <p:sp>
        <p:nvSpPr>
          <p:cNvPr id="674" name="Google Shape;674;p80"/>
          <p:cNvSpPr/>
          <p:nvPr/>
        </p:nvSpPr>
        <p:spPr>
          <a:xfrm>
            <a:off x="3724197" y="2285400"/>
            <a:ext cx="1695600" cy="572700"/>
          </a:xfrm>
          <a:prstGeom prst="chevron">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Translate line-by-line</a:t>
            </a:r>
            <a:endParaRPr sz="1200">
              <a:latin typeface="Inter Medium"/>
              <a:ea typeface="Inter Medium"/>
              <a:cs typeface="Inter Medium"/>
              <a:sym typeface="Inter Medium"/>
            </a:endParaRPr>
          </a:p>
        </p:txBody>
      </p:sp>
      <p:sp>
        <p:nvSpPr>
          <p:cNvPr id="675" name="Google Shape;675;p80"/>
          <p:cNvSpPr/>
          <p:nvPr/>
        </p:nvSpPr>
        <p:spPr>
          <a:xfrm>
            <a:off x="5310188" y="2285400"/>
            <a:ext cx="1695600" cy="572700"/>
          </a:xfrm>
          <a:prstGeom prst="chevron">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Refactor for idioms</a:t>
            </a:r>
            <a:endParaRPr sz="1200">
              <a:latin typeface="Inter Medium"/>
              <a:ea typeface="Inter Medium"/>
              <a:cs typeface="Inter Medium"/>
              <a:sym typeface="Inter Medium"/>
            </a:endParaRPr>
          </a:p>
        </p:txBody>
      </p:sp>
      <p:sp>
        <p:nvSpPr>
          <p:cNvPr id="676" name="Google Shape;676;p80"/>
          <p:cNvSpPr/>
          <p:nvPr/>
        </p:nvSpPr>
        <p:spPr>
          <a:xfrm>
            <a:off x="6890157" y="2285400"/>
            <a:ext cx="1695600" cy="572700"/>
          </a:xfrm>
          <a:prstGeom prst="chevron">
            <a:avLst>
              <a:gd fmla="val 50000" name="adj"/>
            </a:avLst>
          </a:prstGeom>
          <a:solidFill>
            <a:srgbClr val="F2639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nter Medium"/>
                <a:ea typeface="Inter Medium"/>
                <a:cs typeface="Inter Medium"/>
                <a:sym typeface="Inter Medium"/>
              </a:rPr>
              <a:t>Optimize</a:t>
            </a:r>
            <a:endParaRPr sz="1200">
              <a:latin typeface="Inter Medium"/>
              <a:ea typeface="Inter Medium"/>
              <a:cs typeface="Inter Medium"/>
              <a:sym typeface="Inter Medium"/>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81"/>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Benchmarking</a:t>
            </a:r>
            <a:endParaRPr/>
          </a:p>
        </p:txBody>
      </p:sp>
      <p:sp>
        <p:nvSpPr>
          <p:cNvPr id="682" name="Google Shape;682;p81"/>
          <p:cNvSpPr txBox="1"/>
          <p:nvPr>
            <p:ph idx="1" type="body"/>
          </p:nvPr>
        </p:nvSpPr>
        <p:spPr>
          <a:xfrm>
            <a:off x="311700" y="923875"/>
            <a:ext cx="4260300" cy="33357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a:t>Use the examples you found earlier as benchmarks</a:t>
            </a:r>
            <a:endParaRPr/>
          </a:p>
          <a:p>
            <a:pPr indent="-330200" lvl="0" marL="457200" rtl="0" algn="l">
              <a:spcBef>
                <a:spcPts val="0"/>
              </a:spcBef>
              <a:spcAft>
                <a:spcPts val="0"/>
              </a:spcAft>
              <a:buSzPts val="1600"/>
              <a:buChar char="●"/>
            </a:pPr>
            <a:r>
              <a:rPr lang="en"/>
              <a:t>Write s</a:t>
            </a:r>
            <a:r>
              <a:rPr lang="en"/>
              <a:t>eparate benchmarks for </a:t>
            </a:r>
            <a:r>
              <a:rPr lang="en">
                <a:solidFill>
                  <a:schemeClr val="accent5"/>
                </a:solidFill>
                <a:latin typeface="Roboto Mono"/>
                <a:ea typeface="Roboto Mono"/>
                <a:cs typeface="Roboto Mono"/>
                <a:sym typeface="Roboto Mono"/>
              </a:rPr>
              <a:t>preprocess</a:t>
            </a:r>
            <a:r>
              <a:rPr lang="en"/>
              <a:t>, </a:t>
            </a:r>
            <a:r>
              <a:rPr lang="en">
                <a:solidFill>
                  <a:schemeClr val="accent5"/>
                </a:solidFill>
                <a:latin typeface="Roboto Mono"/>
                <a:ea typeface="Roboto Mono"/>
                <a:cs typeface="Roboto Mono"/>
                <a:sym typeface="Roboto Mono"/>
              </a:rPr>
              <a:t>fit</a:t>
            </a:r>
            <a:r>
              <a:rPr lang="en"/>
              <a:t>, </a:t>
            </a:r>
            <a:r>
              <a:rPr lang="en">
                <a:solidFill>
                  <a:schemeClr val="accent5"/>
                </a:solidFill>
                <a:latin typeface="Roboto Mono"/>
                <a:ea typeface="Roboto Mono"/>
                <a:cs typeface="Roboto Mono"/>
                <a:sym typeface="Roboto Mono"/>
              </a:rPr>
              <a:t>predict</a:t>
            </a:r>
            <a:endParaRPr/>
          </a:p>
          <a:p>
            <a:pPr indent="-330200" lvl="0" marL="457200" rtl="0" algn="l">
              <a:spcBef>
                <a:spcPts val="0"/>
              </a:spcBef>
              <a:spcAft>
                <a:spcPts val="0"/>
              </a:spcAft>
              <a:buSzPts val="1600"/>
              <a:buChar char="●"/>
            </a:pPr>
            <a:r>
              <a:rPr lang="en"/>
              <a:t>Use </a:t>
            </a:r>
            <a:r>
              <a:rPr lang="en" sz="1550">
                <a:solidFill>
                  <a:srgbClr val="FB755A"/>
                </a:solidFill>
                <a:latin typeface="Courier New"/>
                <a:ea typeface="Courier New"/>
                <a:cs typeface="Courier New"/>
                <a:sym typeface="Courier New"/>
              </a:rPr>
              <a:t>criterion</a:t>
            </a:r>
            <a:r>
              <a:rPr lang="en"/>
              <a:t>, and read about timing </a:t>
            </a:r>
            <a:r>
              <a:rPr lang="en">
                <a:solidFill>
                  <a:schemeClr val="accent2"/>
                </a:solidFill>
              </a:rPr>
              <a:t>loops</a:t>
            </a:r>
            <a:endParaRPr>
              <a:solidFill>
                <a:schemeClr val="accent2"/>
              </a:solidFill>
            </a:endParaRPr>
          </a:p>
          <a:p>
            <a:pPr indent="-304800" lvl="1" marL="914400" rtl="0" algn="l">
              <a:spcBef>
                <a:spcPts val="0"/>
              </a:spcBef>
              <a:spcAft>
                <a:spcPts val="0"/>
              </a:spcAft>
              <a:buClr>
                <a:schemeClr val="accent5"/>
              </a:buClr>
              <a:buSzPts val="1200"/>
              <a:buFont typeface="Roboto Mono"/>
              <a:buChar char="○"/>
            </a:pPr>
            <a:r>
              <a:rPr lang="en">
                <a:solidFill>
                  <a:schemeClr val="accent5"/>
                </a:solidFill>
                <a:latin typeface="Roboto Mono"/>
                <a:ea typeface="Roboto Mono"/>
                <a:cs typeface="Roboto Mono"/>
                <a:sym typeface="Roboto Mono"/>
              </a:rPr>
              <a:t>iter</a:t>
            </a:r>
            <a:endParaRPr>
              <a:solidFill>
                <a:schemeClr val="accent5"/>
              </a:solidFill>
              <a:latin typeface="Roboto Mono"/>
              <a:ea typeface="Roboto Mono"/>
              <a:cs typeface="Roboto Mono"/>
              <a:sym typeface="Roboto Mono"/>
            </a:endParaRPr>
          </a:p>
          <a:p>
            <a:pPr indent="-304800" lvl="1" marL="914400" rtl="0" algn="l">
              <a:spcBef>
                <a:spcPts val="0"/>
              </a:spcBef>
              <a:spcAft>
                <a:spcPts val="0"/>
              </a:spcAft>
              <a:buClr>
                <a:schemeClr val="accent5"/>
              </a:buClr>
              <a:buSzPts val="1200"/>
              <a:buFont typeface="Roboto Mono"/>
              <a:buChar char="○"/>
            </a:pPr>
            <a:r>
              <a:rPr lang="en">
                <a:solidFill>
                  <a:schemeClr val="accent5"/>
                </a:solidFill>
                <a:latin typeface="Roboto Mono"/>
                <a:ea typeface="Roboto Mono"/>
                <a:cs typeface="Roboto Mono"/>
                <a:sym typeface="Roboto Mono"/>
              </a:rPr>
              <a:t>iter_batched</a:t>
            </a:r>
            <a:endParaRPr>
              <a:solidFill>
                <a:schemeClr val="accent5"/>
              </a:solidFill>
              <a:latin typeface="Roboto Mono"/>
              <a:ea typeface="Roboto Mono"/>
              <a:cs typeface="Roboto Mono"/>
              <a:sym typeface="Roboto Mono"/>
            </a:endParaRPr>
          </a:p>
          <a:p>
            <a:pPr indent="-304800" lvl="1" marL="914400" rtl="0" algn="l">
              <a:spcBef>
                <a:spcPts val="0"/>
              </a:spcBef>
              <a:spcAft>
                <a:spcPts val="0"/>
              </a:spcAft>
              <a:buClr>
                <a:schemeClr val="accent5"/>
              </a:buClr>
              <a:buSzPts val="1200"/>
              <a:buFont typeface="Roboto Mono"/>
              <a:buChar char="○"/>
            </a:pPr>
            <a:r>
              <a:rPr lang="en">
                <a:solidFill>
                  <a:schemeClr val="accent5"/>
                </a:solidFill>
                <a:latin typeface="Roboto Mono"/>
                <a:ea typeface="Roboto Mono"/>
                <a:cs typeface="Roboto Mono"/>
                <a:sym typeface="Roboto Mono"/>
              </a:rPr>
              <a:t>iter_batched_ref</a:t>
            </a:r>
            <a:endParaRPr>
              <a:solidFill>
                <a:schemeClr val="accent5"/>
              </a:solidFill>
              <a:latin typeface="Roboto Mono"/>
              <a:ea typeface="Roboto Mono"/>
              <a:cs typeface="Roboto Mono"/>
              <a:sym typeface="Roboto Mono"/>
            </a:endParaRPr>
          </a:p>
        </p:txBody>
      </p:sp>
      <p:pic>
        <p:nvPicPr>
          <p:cNvPr id="683" name="Google Shape;683;p81"/>
          <p:cNvPicPr preferRelativeResize="0"/>
          <p:nvPr/>
        </p:nvPicPr>
        <p:blipFill>
          <a:blip r:embed="rId3">
            <a:alphaModFix/>
          </a:blip>
          <a:stretch>
            <a:fillRect/>
          </a:stretch>
        </p:blipFill>
        <p:spPr>
          <a:xfrm>
            <a:off x="4648200" y="865325"/>
            <a:ext cx="4267201" cy="38530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2">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82"/>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Profiling</a:t>
            </a:r>
            <a:endParaRPr/>
          </a:p>
        </p:txBody>
      </p:sp>
      <p:sp>
        <p:nvSpPr>
          <p:cNvPr id="689" name="Google Shape;689;p82"/>
          <p:cNvSpPr txBox="1"/>
          <p:nvPr>
            <p:ph idx="1" type="body"/>
          </p:nvPr>
        </p:nvSpPr>
        <p:spPr>
          <a:xfrm>
            <a:off x="311700" y="923875"/>
            <a:ext cx="4260300" cy="36894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a:t>Use </a:t>
            </a:r>
            <a:r>
              <a:rPr lang="en">
                <a:solidFill>
                  <a:srgbClr val="FB755A"/>
                </a:solidFill>
                <a:latin typeface="Courier New"/>
                <a:ea typeface="Courier New"/>
                <a:cs typeface="Courier New"/>
                <a:sym typeface="Courier New"/>
              </a:rPr>
              <a:t>samply</a:t>
            </a:r>
            <a:r>
              <a:rPr lang="en"/>
              <a:t> to run benchmarks</a:t>
            </a:r>
            <a:endParaRPr/>
          </a:p>
          <a:p>
            <a:pPr indent="-330200" lvl="0" marL="457200" rtl="0" algn="l">
              <a:spcBef>
                <a:spcPts val="0"/>
              </a:spcBef>
              <a:spcAft>
                <a:spcPts val="0"/>
              </a:spcAft>
              <a:buSzPts val="1600"/>
              <a:buChar char="●"/>
            </a:pPr>
            <a:r>
              <a:rPr lang="en"/>
              <a:t>Getting the invocation right is tricky…</a:t>
            </a:r>
            <a:endParaRPr/>
          </a:p>
          <a:p>
            <a:pPr indent="-304800" lvl="1" marL="914400" rtl="0" algn="l">
              <a:spcBef>
                <a:spcPts val="0"/>
              </a:spcBef>
              <a:spcAft>
                <a:spcPts val="0"/>
              </a:spcAft>
              <a:buSzPts val="1200"/>
              <a:buChar char="○"/>
            </a:pPr>
            <a:r>
              <a:rPr lang="en">
                <a:solidFill>
                  <a:srgbClr val="FB755A"/>
                </a:solidFill>
                <a:latin typeface="Courier New"/>
                <a:ea typeface="Courier New"/>
                <a:cs typeface="Courier New"/>
                <a:sym typeface="Courier New"/>
              </a:rPr>
              <a:t>samply</a:t>
            </a:r>
            <a:r>
              <a:rPr lang="en"/>
              <a:t> </a:t>
            </a:r>
            <a:r>
              <a:rPr lang="en"/>
              <a:t>args</a:t>
            </a:r>
            <a:endParaRPr/>
          </a:p>
          <a:p>
            <a:pPr indent="-304800" lvl="1" marL="914400" rtl="0" algn="l">
              <a:spcBef>
                <a:spcPts val="0"/>
              </a:spcBef>
              <a:spcAft>
                <a:spcPts val="0"/>
              </a:spcAft>
              <a:buSzPts val="1200"/>
              <a:buChar char="○"/>
            </a:pPr>
            <a:r>
              <a:rPr lang="en">
                <a:solidFill>
                  <a:srgbClr val="FB755A"/>
                </a:solidFill>
                <a:latin typeface="Courier New"/>
                <a:ea typeface="Courier New"/>
                <a:cs typeface="Courier New"/>
                <a:sym typeface="Courier New"/>
              </a:rPr>
              <a:t>cargo</a:t>
            </a:r>
            <a:r>
              <a:rPr lang="en"/>
              <a:t> </a:t>
            </a:r>
            <a:r>
              <a:rPr lang="en"/>
              <a:t>args</a:t>
            </a:r>
            <a:endParaRPr/>
          </a:p>
          <a:p>
            <a:pPr indent="-304800" lvl="1" marL="914400" rtl="0" algn="l">
              <a:spcBef>
                <a:spcPts val="0"/>
              </a:spcBef>
              <a:spcAft>
                <a:spcPts val="0"/>
              </a:spcAft>
              <a:buSzPts val="1200"/>
              <a:buChar char="○"/>
            </a:pPr>
            <a:r>
              <a:rPr lang="en">
                <a:solidFill>
                  <a:srgbClr val="FB755A"/>
                </a:solidFill>
                <a:latin typeface="Courier New"/>
                <a:ea typeface="Courier New"/>
                <a:cs typeface="Courier New"/>
                <a:sym typeface="Courier New"/>
              </a:rPr>
              <a:t>criterion</a:t>
            </a:r>
            <a:r>
              <a:rPr lang="en"/>
              <a:t> args</a:t>
            </a:r>
            <a:endParaRPr/>
          </a:p>
          <a:p>
            <a:pPr indent="-330200" lvl="0" marL="457200" rtl="0" algn="l">
              <a:spcBef>
                <a:spcPts val="0"/>
              </a:spcBef>
              <a:spcAft>
                <a:spcPts val="0"/>
              </a:spcAft>
              <a:buSzPts val="1600"/>
              <a:buChar char="●"/>
            </a:pPr>
            <a:r>
              <a:rPr lang="en"/>
              <a:t>Shout out to the Firefox Profiler</a:t>
            </a:r>
            <a:endParaRPr/>
          </a:p>
          <a:p>
            <a:pPr indent="-304800" lvl="1" marL="914400" rtl="0" algn="l">
              <a:spcBef>
                <a:spcPts val="0"/>
              </a:spcBef>
              <a:spcAft>
                <a:spcPts val="0"/>
              </a:spcAft>
              <a:buSzPts val="1200"/>
              <a:buChar char="○"/>
            </a:pPr>
            <a:r>
              <a:rPr lang="en"/>
              <a:t>Samply opens this by default</a:t>
            </a:r>
            <a:endParaRPr/>
          </a:p>
          <a:p>
            <a:pPr indent="-304800" lvl="1" marL="914400" rtl="0" algn="l">
              <a:spcBef>
                <a:spcPts val="0"/>
              </a:spcBef>
              <a:spcAft>
                <a:spcPts val="0"/>
              </a:spcAft>
              <a:buSzPts val="1200"/>
              <a:buChar char="○"/>
            </a:pPr>
            <a:r>
              <a:rPr lang="en"/>
              <a:t>View call tree, flamegraph, source code with line counts, assembly…</a:t>
            </a:r>
            <a:endParaRPr/>
          </a:p>
          <a:p>
            <a:pPr indent="-304800" lvl="1" marL="914400" rtl="0" algn="l">
              <a:spcBef>
                <a:spcPts val="0"/>
              </a:spcBef>
              <a:spcAft>
                <a:spcPts val="0"/>
              </a:spcAft>
              <a:buSzPts val="1200"/>
              <a:buChar char="○"/>
            </a:pPr>
            <a:r>
              <a:rPr lang="en"/>
              <a:t>Upload and share with others</a:t>
            </a:r>
            <a:endParaRPr/>
          </a:p>
        </p:txBody>
      </p:sp>
      <p:pic>
        <p:nvPicPr>
          <p:cNvPr id="690" name="Google Shape;690;p82"/>
          <p:cNvPicPr preferRelativeResize="0"/>
          <p:nvPr/>
        </p:nvPicPr>
        <p:blipFill rotWithShape="1">
          <a:blip r:embed="rId3">
            <a:alphaModFix/>
          </a:blip>
          <a:srcRect b="0" l="0" r="39957" t="0"/>
          <a:stretch/>
        </p:blipFill>
        <p:spPr>
          <a:xfrm>
            <a:off x="4641300" y="390475"/>
            <a:ext cx="4145600" cy="2264300"/>
          </a:xfrm>
          <a:prstGeom prst="rect">
            <a:avLst/>
          </a:prstGeom>
          <a:noFill/>
          <a:ln>
            <a:noFill/>
          </a:ln>
        </p:spPr>
      </p:pic>
      <p:pic>
        <p:nvPicPr>
          <p:cNvPr id="691" name="Google Shape;691;p82"/>
          <p:cNvPicPr preferRelativeResize="0"/>
          <p:nvPr/>
        </p:nvPicPr>
        <p:blipFill>
          <a:blip r:embed="rId4">
            <a:alphaModFix/>
          </a:blip>
          <a:stretch>
            <a:fillRect/>
          </a:stretch>
        </p:blipFill>
        <p:spPr>
          <a:xfrm>
            <a:off x="4495800" y="2578575"/>
            <a:ext cx="4926727" cy="2978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9">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83"/>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Optimization hints</a:t>
            </a:r>
            <a:endParaRPr/>
          </a:p>
        </p:txBody>
      </p:sp>
      <p:sp>
        <p:nvSpPr>
          <p:cNvPr id="697" name="Google Shape;697;p83"/>
          <p:cNvSpPr txBox="1"/>
          <p:nvPr>
            <p:ph idx="1" type="body"/>
          </p:nvPr>
        </p:nvSpPr>
        <p:spPr>
          <a:xfrm>
            <a:off x="311700" y="923875"/>
            <a:ext cx="8520600" cy="388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To start with, slowness will </a:t>
            </a:r>
            <a:r>
              <a:rPr i="1" lang="en"/>
              <a:t>probably</a:t>
            </a:r>
            <a:r>
              <a:rPr lang="en"/>
              <a:t> be in unnecessary allocations. Some tips:</a:t>
            </a:r>
            <a:endParaRPr/>
          </a:p>
          <a:p>
            <a:pPr indent="-330200" lvl="0" marL="914400" rtl="0" algn="l">
              <a:spcBef>
                <a:spcPts val="1200"/>
              </a:spcBef>
              <a:spcAft>
                <a:spcPts val="0"/>
              </a:spcAft>
              <a:buSzPts val="1600"/>
              <a:buAutoNum type="arabicPeriod"/>
            </a:pPr>
            <a:r>
              <a:rPr lang="en"/>
              <a:t>Preallocate with </a:t>
            </a:r>
            <a:r>
              <a:rPr lang="en">
                <a:solidFill>
                  <a:schemeClr val="accent5"/>
                </a:solidFill>
                <a:latin typeface="Roboto Mono"/>
                <a:ea typeface="Roboto Mono"/>
                <a:cs typeface="Roboto Mono"/>
                <a:sym typeface="Roboto Mono"/>
              </a:rPr>
              <a:t>Vec::with_capacity()</a:t>
            </a:r>
            <a:endParaRPr>
              <a:solidFill>
                <a:schemeClr val="accent5"/>
              </a:solidFill>
            </a:endParaRPr>
          </a:p>
          <a:p>
            <a:pPr indent="-330200" lvl="0" marL="914400" rtl="0" algn="l">
              <a:spcBef>
                <a:spcPts val="0"/>
              </a:spcBef>
              <a:spcAft>
                <a:spcPts val="0"/>
              </a:spcAft>
              <a:buSzPts val="1600"/>
              <a:buAutoNum type="arabicPeriod"/>
            </a:pPr>
            <a:r>
              <a:rPr lang="en"/>
              <a:t>Reuse the same </a:t>
            </a:r>
            <a:r>
              <a:rPr lang="en">
                <a:solidFill>
                  <a:schemeClr val="accent5"/>
                </a:solidFill>
                <a:latin typeface="Roboto Mono"/>
                <a:ea typeface="Roboto Mono"/>
                <a:cs typeface="Roboto Mono"/>
                <a:sym typeface="Roboto Mono"/>
              </a:rPr>
              <a:t>&amp;mut Vec&lt;T&gt;</a:t>
            </a:r>
            <a:endParaRPr>
              <a:solidFill>
                <a:schemeClr val="accent5"/>
              </a:solidFill>
              <a:latin typeface="Roboto Mono"/>
              <a:ea typeface="Roboto Mono"/>
              <a:cs typeface="Roboto Mono"/>
              <a:sym typeface="Roboto Mono"/>
            </a:endParaRPr>
          </a:p>
          <a:p>
            <a:pPr indent="-330200" lvl="0" marL="914400" rtl="0" algn="l">
              <a:spcBef>
                <a:spcPts val="0"/>
              </a:spcBef>
              <a:spcAft>
                <a:spcPts val="0"/>
              </a:spcAft>
              <a:buClr>
                <a:schemeClr val="accent2"/>
              </a:buClr>
              <a:buSzPts val="1600"/>
              <a:buAutoNum type="arabicPeriod"/>
            </a:pPr>
            <a:r>
              <a:rPr lang="en">
                <a:solidFill>
                  <a:schemeClr val="accent2"/>
                </a:solidFill>
              </a:rPr>
              <a:t>Be aware of how </a:t>
            </a:r>
            <a:r>
              <a:rPr lang="en">
                <a:solidFill>
                  <a:schemeClr val="accent5"/>
                </a:solidFill>
                <a:latin typeface="Roboto Mono"/>
                <a:ea typeface="Roboto Mono"/>
                <a:cs typeface="Roboto Mono"/>
                <a:sym typeface="Roboto Mono"/>
              </a:rPr>
              <a:t>Vec::from_iter</a:t>
            </a:r>
            <a:r>
              <a:rPr lang="en">
                <a:solidFill>
                  <a:schemeClr val="accent2"/>
                </a:solidFill>
              </a:rPr>
              <a:t> allocates</a:t>
            </a:r>
            <a:endParaRPr>
              <a:solidFill>
                <a:schemeClr val="accent2"/>
              </a:solidFill>
            </a:endParaRPr>
          </a:p>
          <a:p>
            <a:pPr indent="-304800" lvl="1" marL="1371600" rtl="0" algn="l">
              <a:spcBef>
                <a:spcPts val="0"/>
              </a:spcBef>
              <a:spcAft>
                <a:spcPts val="0"/>
              </a:spcAft>
              <a:buClr>
                <a:schemeClr val="accent2"/>
              </a:buClr>
              <a:buSzPts val="1200"/>
              <a:buChar char="○"/>
            </a:pPr>
            <a:r>
              <a:rPr lang="en">
                <a:solidFill>
                  <a:schemeClr val="accent2"/>
                </a:solidFill>
              </a:rPr>
              <a:t>This is what underlies the magic of </a:t>
            </a:r>
            <a:r>
              <a:rPr lang="en">
                <a:solidFill>
                  <a:schemeClr val="accent5"/>
                </a:solidFill>
                <a:latin typeface="Roboto Mono"/>
                <a:ea typeface="Roboto Mono"/>
                <a:cs typeface="Roboto Mono"/>
                <a:sym typeface="Roboto Mono"/>
              </a:rPr>
              <a:t>Iterator::collect()</a:t>
            </a:r>
            <a:r>
              <a:rPr lang="en">
                <a:solidFill>
                  <a:schemeClr val="accent2"/>
                </a:solidFill>
              </a:rPr>
              <a:t>, so applies more often than you might think</a:t>
            </a:r>
            <a:endParaRPr>
              <a:solidFill>
                <a:schemeClr val="accent2"/>
              </a:solidFill>
            </a:endParaRPr>
          </a:p>
          <a:p>
            <a:pPr indent="0" lvl="0" marL="0" rtl="0" algn="l">
              <a:spcBef>
                <a:spcPts val="1200"/>
              </a:spcBef>
              <a:spcAft>
                <a:spcPts val="0"/>
              </a:spcAft>
              <a:buNone/>
            </a:pPr>
            <a:r>
              <a:rPr lang="en">
                <a:solidFill>
                  <a:schemeClr val="accent2"/>
                </a:solidFill>
              </a:rPr>
              <a:t>This will probably get you quite far!</a:t>
            </a:r>
            <a:endParaRPr>
              <a:solidFill>
                <a:schemeClr val="accent2"/>
              </a:solidFill>
            </a:endParaRPr>
          </a:p>
          <a:p>
            <a:pPr indent="0" lvl="0" marL="457200" rtl="0" algn="l">
              <a:spcBef>
                <a:spcPts val="1200"/>
              </a:spcBef>
              <a:spcAft>
                <a:spcPts val="1200"/>
              </a:spcAft>
              <a:buNone/>
            </a:pPr>
            <a:r>
              <a:t/>
            </a:r>
            <a:endParaRPr sz="1250">
              <a:solidFill>
                <a:schemeClr val="accent2"/>
              </a:solidFill>
            </a:endParaRPr>
          </a:p>
        </p:txBody>
      </p:sp>
      <p:pic>
        <p:nvPicPr>
          <p:cNvPr id="698" name="Google Shape;698;p83"/>
          <p:cNvPicPr preferRelativeResize="0"/>
          <p:nvPr/>
        </p:nvPicPr>
        <p:blipFill>
          <a:blip r:embed="rId3">
            <a:alphaModFix/>
          </a:blip>
          <a:stretch>
            <a:fillRect/>
          </a:stretch>
        </p:blipFill>
        <p:spPr>
          <a:xfrm>
            <a:off x="3902251" y="3002726"/>
            <a:ext cx="4649176" cy="1929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84"/>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Optimization hints</a:t>
            </a:r>
            <a:endParaRPr/>
          </a:p>
        </p:txBody>
      </p:sp>
      <p:sp>
        <p:nvSpPr>
          <p:cNvPr id="704" name="Google Shape;704;p84"/>
          <p:cNvSpPr txBox="1"/>
          <p:nvPr>
            <p:ph idx="1" type="body"/>
          </p:nvPr>
        </p:nvSpPr>
        <p:spPr>
          <a:xfrm>
            <a:off x="311700" y="923875"/>
            <a:ext cx="8520600" cy="388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solidFill>
                  <a:schemeClr val="accent2"/>
                </a:solidFill>
              </a:rPr>
              <a:t>Replace explicit indexing with </a:t>
            </a:r>
            <a:r>
              <a:rPr lang="en" sz="1500">
                <a:solidFill>
                  <a:schemeClr val="accent5"/>
                </a:solidFill>
                <a:latin typeface="Roboto Mono"/>
                <a:ea typeface="Roboto Mono"/>
                <a:cs typeface="Roboto Mono"/>
                <a:sym typeface="Roboto Mono"/>
              </a:rPr>
              <a:t>Iterator::zip</a:t>
            </a:r>
            <a:r>
              <a:rPr lang="en" sz="1500">
                <a:solidFill>
                  <a:schemeClr val="accent2"/>
                </a:solidFill>
              </a:rPr>
              <a:t> (or </a:t>
            </a:r>
            <a:r>
              <a:rPr lang="en" sz="1500">
                <a:solidFill>
                  <a:schemeClr val="accent5"/>
                </a:solidFill>
                <a:latin typeface="Roboto Mono"/>
                <a:ea typeface="Roboto Mono"/>
                <a:cs typeface="Roboto Mono"/>
                <a:sym typeface="Roboto Mono"/>
              </a:rPr>
              <a:t>itertools::izip!</a:t>
            </a:r>
            <a:r>
              <a:rPr lang="en" sz="1500">
                <a:solidFill>
                  <a:schemeClr val="accent2"/>
                </a:solidFill>
              </a:rPr>
              <a:t>)</a:t>
            </a:r>
            <a:endParaRPr sz="1500"/>
          </a:p>
        </p:txBody>
      </p:sp>
      <p:pic>
        <p:nvPicPr>
          <p:cNvPr id="705" name="Google Shape;705;p84"/>
          <p:cNvPicPr preferRelativeResize="0"/>
          <p:nvPr/>
        </p:nvPicPr>
        <p:blipFill>
          <a:blip r:embed="rId3">
            <a:alphaModFix/>
          </a:blip>
          <a:stretch>
            <a:fillRect/>
          </a:stretch>
        </p:blipFill>
        <p:spPr>
          <a:xfrm>
            <a:off x="316906" y="1490405"/>
            <a:ext cx="8520600" cy="278224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85"/>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Optimization hints</a:t>
            </a:r>
            <a:endParaRPr/>
          </a:p>
        </p:txBody>
      </p:sp>
      <p:sp>
        <p:nvSpPr>
          <p:cNvPr id="711" name="Google Shape;711;p85"/>
          <p:cNvSpPr txBox="1"/>
          <p:nvPr>
            <p:ph idx="1" type="body"/>
          </p:nvPr>
        </p:nvSpPr>
        <p:spPr>
          <a:xfrm>
            <a:off x="311700" y="923875"/>
            <a:ext cx="8520600" cy="388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solidFill>
                  <a:schemeClr val="accent2"/>
                </a:solidFill>
              </a:rPr>
              <a:t>Division (and sqrt) is slow, can you avoid doing it in loops? Store scaling factors instead.</a:t>
            </a:r>
            <a:endParaRPr sz="1500"/>
          </a:p>
        </p:txBody>
      </p:sp>
      <p:pic>
        <p:nvPicPr>
          <p:cNvPr id="712" name="Google Shape;712;p85"/>
          <p:cNvPicPr preferRelativeResize="0"/>
          <p:nvPr/>
        </p:nvPicPr>
        <p:blipFill>
          <a:blip r:embed="rId3">
            <a:alphaModFix/>
          </a:blip>
          <a:stretch>
            <a:fillRect/>
          </a:stretch>
        </p:blipFill>
        <p:spPr>
          <a:xfrm>
            <a:off x="709950" y="1436625"/>
            <a:ext cx="7724099" cy="3184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41"/>
          <p:cNvPicPr preferRelativeResize="0"/>
          <p:nvPr/>
        </p:nvPicPr>
        <p:blipFill>
          <a:blip r:embed="rId3">
            <a:alphaModFix/>
          </a:blip>
          <a:stretch>
            <a:fillRect/>
          </a:stretch>
        </p:blipFill>
        <p:spPr>
          <a:xfrm>
            <a:off x="1493093" y="865332"/>
            <a:ext cx="6157802" cy="1342200"/>
          </a:xfrm>
          <a:prstGeom prst="rect">
            <a:avLst/>
          </a:prstGeom>
          <a:noFill/>
          <a:ln>
            <a:noFill/>
          </a:ln>
        </p:spPr>
      </p:pic>
      <p:sp>
        <p:nvSpPr>
          <p:cNvPr id="177" name="Google Shape;177;p41"/>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 time series again?</a:t>
            </a:r>
            <a:endParaRPr/>
          </a:p>
        </p:txBody>
      </p:sp>
      <p:sp>
        <p:nvSpPr>
          <p:cNvPr id="178" name="Google Shape;178;p41"/>
          <p:cNvSpPr txBox="1"/>
          <p:nvPr>
            <p:ph idx="1" type="body"/>
          </p:nvPr>
        </p:nvSpPr>
        <p:spPr>
          <a:xfrm>
            <a:off x="311700" y="2523000"/>
            <a:ext cx="8520600" cy="2397900"/>
          </a:xfrm>
          <a:prstGeom prst="rect">
            <a:avLst/>
          </a:prstGeom>
        </p:spPr>
        <p:txBody>
          <a:bodyPr anchorCtr="0" anchor="t" bIns="91425" lIns="91425" spcFirstLastPara="1" rIns="91425" wrap="square" tIns="91425">
            <a:normAutofit/>
          </a:bodyPr>
          <a:lstStyle/>
          <a:p>
            <a:pPr indent="-323850" lvl="0" marL="457200" rtl="0" algn="l">
              <a:lnSpc>
                <a:spcPct val="115000"/>
              </a:lnSpc>
              <a:spcBef>
                <a:spcPts val="0"/>
              </a:spcBef>
              <a:spcAft>
                <a:spcPts val="0"/>
              </a:spcAft>
              <a:buSzPts val="1500"/>
              <a:buChar char="●"/>
            </a:pPr>
            <a:r>
              <a:rPr lang="en" sz="1500"/>
              <a:t>Simply a measurement of the same thing taken at (usually regular) time intervals</a:t>
            </a:r>
            <a:endParaRPr sz="1500"/>
          </a:p>
          <a:p>
            <a:pPr indent="0" lvl="0" marL="0" rtl="0" algn="l">
              <a:lnSpc>
                <a:spcPct val="115000"/>
              </a:lnSpc>
              <a:spcBef>
                <a:spcPts val="1200"/>
              </a:spcBef>
              <a:spcAft>
                <a:spcPts val="0"/>
              </a:spcAft>
              <a:buNone/>
            </a:pPr>
            <a:r>
              <a:t/>
            </a:r>
            <a:endParaRPr sz="1500"/>
          </a:p>
          <a:p>
            <a:pPr indent="-323850" lvl="0" marL="457200" rtl="0" algn="l">
              <a:lnSpc>
                <a:spcPct val="115000"/>
              </a:lnSpc>
              <a:spcBef>
                <a:spcPts val="1200"/>
              </a:spcBef>
              <a:spcAft>
                <a:spcPts val="0"/>
              </a:spcAft>
              <a:buSzPts val="1500"/>
              <a:buChar char="●"/>
            </a:pPr>
            <a:r>
              <a:rPr lang="en" sz="1500"/>
              <a:t>Computers love them!</a:t>
            </a:r>
            <a:endParaRPr sz="1500"/>
          </a:p>
          <a:p>
            <a:pPr indent="-298450" lvl="1" marL="914400" rtl="0" algn="l">
              <a:spcBef>
                <a:spcPts val="0"/>
              </a:spcBef>
              <a:spcAft>
                <a:spcPts val="0"/>
              </a:spcAft>
              <a:buSzPts val="1100"/>
              <a:buChar char="○"/>
            </a:pPr>
            <a:r>
              <a:rPr lang="en" sz="1100"/>
              <a:t>Values are just a whole bunch of numbers (usually floats)</a:t>
            </a:r>
            <a:endParaRPr sz="1100"/>
          </a:p>
          <a:p>
            <a:pPr indent="-298450" lvl="1" marL="914400" rtl="0" algn="l">
              <a:spcBef>
                <a:spcPts val="0"/>
              </a:spcBef>
              <a:spcAft>
                <a:spcPts val="0"/>
              </a:spcAft>
              <a:buSzPts val="1100"/>
              <a:buChar char="○"/>
            </a:pPr>
            <a:r>
              <a:rPr lang="en" sz="1100"/>
              <a:t>Timestamps are usually integers (e.g. seconds since epoch)</a:t>
            </a:r>
            <a:endParaRPr sz="1100"/>
          </a:p>
          <a:p>
            <a:pPr indent="-298450" lvl="1" marL="914400" rtl="0" algn="l">
              <a:spcBef>
                <a:spcPts val="0"/>
              </a:spcBef>
              <a:spcAft>
                <a:spcPts val="0"/>
              </a:spcAft>
              <a:buSzPts val="1100"/>
              <a:buChar char="○"/>
            </a:pPr>
            <a:r>
              <a:rPr lang="en" sz="1100"/>
              <a:t>Lots of tricks to optimize representation in memory and on disk</a:t>
            </a:r>
            <a:endParaRPr sz="11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6" name="Shape 716"/>
        <p:cNvGrpSpPr/>
        <p:nvPr/>
      </p:nvGrpSpPr>
      <p:grpSpPr>
        <a:xfrm>
          <a:off x="0" y="0"/>
          <a:ext cx="0" cy="0"/>
          <a:chOff x="0" y="0"/>
          <a:chExt cx="0" cy="0"/>
        </a:xfrm>
      </p:grpSpPr>
      <p:sp>
        <p:nvSpPr>
          <p:cNvPr id="717" name="Google Shape;717;p86"/>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Optimization hints</a:t>
            </a:r>
            <a:endParaRPr/>
          </a:p>
        </p:txBody>
      </p:sp>
      <p:sp>
        <p:nvSpPr>
          <p:cNvPr id="718" name="Google Shape;718;p86"/>
          <p:cNvSpPr txBox="1"/>
          <p:nvPr>
            <p:ph idx="1" type="body"/>
          </p:nvPr>
        </p:nvSpPr>
        <p:spPr>
          <a:xfrm>
            <a:off x="311700" y="923875"/>
            <a:ext cx="8520600" cy="388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solidFill>
                  <a:schemeClr val="accent2"/>
                </a:solidFill>
              </a:rPr>
              <a:t>When translating algorithms, they probably do unnecessary work in every iteration. Don’t!</a:t>
            </a:r>
            <a:endParaRPr sz="1500"/>
          </a:p>
        </p:txBody>
      </p:sp>
      <p:pic>
        <p:nvPicPr>
          <p:cNvPr id="719" name="Google Shape;719;p86"/>
          <p:cNvPicPr preferRelativeResize="0"/>
          <p:nvPr/>
        </p:nvPicPr>
        <p:blipFill>
          <a:blip r:embed="rId3">
            <a:alphaModFix/>
          </a:blip>
          <a:stretch>
            <a:fillRect/>
          </a:stretch>
        </p:blipFill>
        <p:spPr>
          <a:xfrm>
            <a:off x="550200" y="1503074"/>
            <a:ext cx="8043601" cy="32146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87"/>
          <p:cNvSpPr/>
          <p:nvPr/>
        </p:nvSpPr>
        <p:spPr>
          <a:xfrm>
            <a:off x="2392350" y="239700"/>
            <a:ext cx="4664100" cy="4664100"/>
          </a:xfrm>
          <a:prstGeom prst="ellipse">
            <a:avLst/>
          </a:prstGeom>
          <a:noFill/>
          <a:ln cap="flat" cmpd="sng" w="19050">
            <a:solidFill>
              <a:srgbClr val="FB81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87"/>
          <p:cNvSpPr txBox="1"/>
          <p:nvPr/>
        </p:nvSpPr>
        <p:spPr>
          <a:xfrm>
            <a:off x="2563025" y="548400"/>
            <a:ext cx="4322700" cy="40404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3600">
                <a:solidFill>
                  <a:srgbClr val="FFFFFF"/>
                </a:solidFill>
                <a:latin typeface="Inter"/>
                <a:ea typeface="Inter"/>
                <a:cs typeface="Inter"/>
                <a:sym typeface="Inter"/>
              </a:rPr>
              <a:t>End of Part 2</a:t>
            </a:r>
            <a:endParaRPr sz="3600">
              <a:solidFill>
                <a:srgbClr val="FFFFFF"/>
              </a:solidFill>
              <a:latin typeface="Inter"/>
              <a:ea typeface="Inter"/>
              <a:cs typeface="Inter"/>
              <a:sym typeface="Inte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88"/>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Next!</a:t>
            </a:r>
            <a:endParaRPr/>
          </a:p>
        </p:txBody>
      </p:sp>
      <p:sp>
        <p:nvSpPr>
          <p:cNvPr id="731" name="Google Shape;731;p88"/>
          <p:cNvSpPr txBox="1"/>
          <p:nvPr/>
        </p:nvSpPr>
        <p:spPr>
          <a:xfrm>
            <a:off x="1136625" y="2602975"/>
            <a:ext cx="1816200" cy="202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FFFFFF"/>
                </a:solidFill>
                <a:latin typeface="Inter"/>
                <a:ea typeface="Inter"/>
                <a:cs typeface="Inter"/>
                <a:sym typeface="Inter"/>
              </a:rPr>
              <a:t>The next time you have a time series!</a:t>
            </a:r>
            <a:endParaRPr sz="1600">
              <a:solidFill>
                <a:srgbClr val="FFFFFF"/>
              </a:solidFill>
              <a:latin typeface="Inter"/>
              <a:ea typeface="Inter"/>
              <a:cs typeface="Inter"/>
              <a:sym typeface="Inter"/>
            </a:endParaRPr>
          </a:p>
          <a:p>
            <a:pPr indent="0" lvl="0" marL="0" rtl="0" algn="l">
              <a:lnSpc>
                <a:spcPct val="115000"/>
              </a:lnSpc>
              <a:spcBef>
                <a:spcPts val="0"/>
              </a:spcBef>
              <a:spcAft>
                <a:spcPts val="0"/>
              </a:spcAft>
              <a:buNone/>
            </a:pPr>
            <a:r>
              <a:t/>
            </a:r>
            <a:endParaRPr sz="1600">
              <a:solidFill>
                <a:srgbClr val="FFFFFF"/>
              </a:solidFill>
              <a:latin typeface="Inter"/>
              <a:ea typeface="Inter"/>
              <a:cs typeface="Inter"/>
              <a:sym typeface="Inter"/>
            </a:endParaRPr>
          </a:p>
          <a:p>
            <a:pPr indent="0" lvl="0" marL="0" rtl="0" algn="l">
              <a:lnSpc>
                <a:spcPct val="115000"/>
              </a:lnSpc>
              <a:spcBef>
                <a:spcPts val="0"/>
              </a:spcBef>
              <a:spcAft>
                <a:spcPts val="0"/>
              </a:spcAft>
              <a:buNone/>
            </a:pPr>
            <a:r>
              <a:rPr lang="en" sz="1600">
                <a:solidFill>
                  <a:srgbClr val="FFFFFF"/>
                </a:solidFill>
                <a:latin typeface="Inter"/>
                <a:ea typeface="Inter"/>
                <a:cs typeface="Inter"/>
                <a:sym typeface="Inter"/>
              </a:rPr>
              <a:t>Visit docs.augu.rs</a:t>
            </a:r>
            <a:endParaRPr sz="1600">
              <a:solidFill>
                <a:srgbClr val="FFFFFF"/>
              </a:solidFill>
              <a:latin typeface="Inter"/>
              <a:ea typeface="Inter"/>
              <a:cs typeface="Inter"/>
              <a:sym typeface="Inter"/>
            </a:endParaRPr>
          </a:p>
        </p:txBody>
      </p:sp>
      <p:sp>
        <p:nvSpPr>
          <p:cNvPr id="732" name="Google Shape;732;p88"/>
          <p:cNvSpPr txBox="1"/>
          <p:nvPr/>
        </p:nvSpPr>
        <p:spPr>
          <a:xfrm>
            <a:off x="6234708" y="2581025"/>
            <a:ext cx="1816200" cy="202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FFFFFF"/>
                </a:solidFill>
                <a:latin typeface="Inter Medium"/>
                <a:ea typeface="Inter Medium"/>
                <a:cs typeface="Inter Medium"/>
                <a:sym typeface="Inter Medium"/>
              </a:rPr>
              <a:t>Both for complex dependencies and for JS bindings</a:t>
            </a:r>
            <a:endParaRPr sz="1600">
              <a:solidFill>
                <a:srgbClr val="FFFFFF"/>
              </a:solidFill>
              <a:latin typeface="Inter Medium"/>
              <a:ea typeface="Inter Medium"/>
              <a:cs typeface="Inter Medium"/>
              <a:sym typeface="Inter Medium"/>
            </a:endParaRPr>
          </a:p>
        </p:txBody>
      </p:sp>
      <p:sp>
        <p:nvSpPr>
          <p:cNvPr id="733" name="Google Shape;733;p88"/>
          <p:cNvSpPr txBox="1"/>
          <p:nvPr/>
        </p:nvSpPr>
        <p:spPr>
          <a:xfrm>
            <a:off x="3622992" y="2581025"/>
            <a:ext cx="1816200" cy="202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FFFFFF"/>
                </a:solidFill>
                <a:latin typeface="Inter Medium"/>
                <a:ea typeface="Inter Medium"/>
                <a:cs typeface="Inter Medium"/>
                <a:sym typeface="Inter Medium"/>
              </a:rPr>
              <a:t>10/10 experience, would repeat.</a:t>
            </a:r>
            <a:endParaRPr sz="1600">
              <a:solidFill>
                <a:srgbClr val="FFFFFF"/>
              </a:solidFill>
              <a:latin typeface="Inter Medium"/>
              <a:ea typeface="Inter Medium"/>
              <a:cs typeface="Inter Medium"/>
              <a:sym typeface="Inter Medium"/>
            </a:endParaRPr>
          </a:p>
        </p:txBody>
      </p:sp>
      <p:sp>
        <p:nvSpPr>
          <p:cNvPr id="734" name="Google Shape;734;p88"/>
          <p:cNvSpPr txBox="1"/>
          <p:nvPr/>
        </p:nvSpPr>
        <p:spPr>
          <a:xfrm>
            <a:off x="1136625" y="1422350"/>
            <a:ext cx="1728900" cy="1116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solidFill>
                  <a:srgbClr val="FBC55A"/>
                </a:solidFill>
                <a:latin typeface="Inter Light"/>
                <a:ea typeface="Inter Light"/>
                <a:cs typeface="Inter Light"/>
                <a:sym typeface="Inter Light"/>
              </a:rPr>
              <a:t>Try augurs</a:t>
            </a:r>
            <a:endParaRPr sz="3000">
              <a:solidFill>
                <a:srgbClr val="FBC55A"/>
              </a:solidFill>
              <a:latin typeface="Inter Light"/>
              <a:ea typeface="Inter Light"/>
              <a:cs typeface="Inter Light"/>
              <a:sym typeface="Inter Light"/>
            </a:endParaRPr>
          </a:p>
        </p:txBody>
      </p:sp>
      <p:sp>
        <p:nvSpPr>
          <p:cNvPr id="735" name="Google Shape;735;p88"/>
          <p:cNvSpPr txBox="1"/>
          <p:nvPr/>
        </p:nvSpPr>
        <p:spPr>
          <a:xfrm>
            <a:off x="3572850" y="1400400"/>
            <a:ext cx="1998300" cy="1116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solidFill>
                  <a:srgbClr val="FB815A"/>
                </a:solidFill>
                <a:latin typeface="Inter Light"/>
                <a:ea typeface="Inter Light"/>
                <a:cs typeface="Inter Light"/>
                <a:sym typeface="Inter Light"/>
              </a:rPr>
              <a:t>Port ML to Rust</a:t>
            </a:r>
            <a:endParaRPr sz="3000">
              <a:solidFill>
                <a:srgbClr val="FB815A"/>
              </a:solidFill>
              <a:latin typeface="Inter Light"/>
              <a:ea typeface="Inter Light"/>
              <a:cs typeface="Inter Light"/>
              <a:sym typeface="Inter Light"/>
            </a:endParaRPr>
          </a:p>
        </p:txBody>
      </p:sp>
      <p:sp>
        <p:nvSpPr>
          <p:cNvPr id="736" name="Google Shape;736;p88"/>
          <p:cNvSpPr txBox="1"/>
          <p:nvPr/>
        </p:nvSpPr>
        <p:spPr>
          <a:xfrm>
            <a:off x="6191164" y="1400400"/>
            <a:ext cx="1998300" cy="1116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solidFill>
                  <a:srgbClr val="F25B84"/>
                </a:solidFill>
                <a:latin typeface="Inter Light"/>
                <a:ea typeface="Inter Light"/>
                <a:cs typeface="Inter Light"/>
                <a:sym typeface="Inter Light"/>
              </a:rPr>
              <a:t>Explore Wasm</a:t>
            </a:r>
            <a:endParaRPr sz="3000">
              <a:solidFill>
                <a:srgbClr val="F25B84"/>
              </a:solidFill>
              <a:latin typeface="Inter Light"/>
              <a:ea typeface="Inter Light"/>
              <a:cs typeface="Inter Light"/>
              <a:sym typeface="Inter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89"/>
          <p:cNvSpPr/>
          <p:nvPr/>
        </p:nvSpPr>
        <p:spPr>
          <a:xfrm>
            <a:off x="7549175" y="3820400"/>
            <a:ext cx="696600" cy="696600"/>
          </a:xfrm>
          <a:prstGeom prst="ellipse">
            <a:avLst/>
          </a:prstGeom>
          <a:solidFill>
            <a:srgbClr val="2E2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89"/>
          <p:cNvSpPr/>
          <p:nvPr/>
        </p:nvSpPr>
        <p:spPr>
          <a:xfrm>
            <a:off x="6191375" y="3820400"/>
            <a:ext cx="696600" cy="696600"/>
          </a:xfrm>
          <a:prstGeom prst="ellipse">
            <a:avLst/>
          </a:prstGeom>
          <a:solidFill>
            <a:srgbClr val="2E2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89"/>
          <p:cNvSpPr txBox="1"/>
          <p:nvPr/>
        </p:nvSpPr>
        <p:spPr>
          <a:xfrm>
            <a:off x="535300" y="3317900"/>
            <a:ext cx="3863400" cy="1338600"/>
          </a:xfrm>
          <a:prstGeom prst="rect">
            <a:avLst/>
          </a:prstGeom>
          <a:noFill/>
          <a:ln>
            <a:noFill/>
          </a:ln>
        </p:spPr>
        <p:txBody>
          <a:bodyPr anchorCtr="0" anchor="t" bIns="91425" lIns="91425" spcFirstLastPara="1" rIns="91425" wrap="square" tIns="91425">
            <a:noAutofit/>
          </a:bodyPr>
          <a:lstStyle/>
          <a:p>
            <a:pPr indent="0" lvl="0" marL="0" rtl="0" algn="l">
              <a:lnSpc>
                <a:spcPct val="200000"/>
              </a:lnSpc>
              <a:spcBef>
                <a:spcPts val="0"/>
              </a:spcBef>
              <a:spcAft>
                <a:spcPts val="0"/>
              </a:spcAft>
              <a:buClr>
                <a:schemeClr val="dk1"/>
              </a:buClr>
              <a:buSzPts val="1100"/>
              <a:buFont typeface="Arial"/>
              <a:buNone/>
            </a:pPr>
            <a:r>
              <a:rPr lang="en" sz="1500">
                <a:solidFill>
                  <a:srgbClr val="FFFFFF"/>
                </a:solidFill>
                <a:latin typeface="Inter"/>
                <a:ea typeface="Inter"/>
                <a:cs typeface="Inter"/>
                <a:sym typeface="Inter"/>
              </a:rPr>
              <a:t>Have more questions or comments?</a:t>
            </a:r>
            <a:br>
              <a:rPr lang="en" sz="1500">
                <a:solidFill>
                  <a:srgbClr val="FB815A"/>
                </a:solidFill>
                <a:latin typeface="Inter"/>
                <a:ea typeface="Inter"/>
                <a:cs typeface="Inter"/>
                <a:sym typeface="Inter"/>
              </a:rPr>
            </a:br>
            <a:r>
              <a:rPr lang="en" sz="1500">
                <a:solidFill>
                  <a:srgbClr val="FFFFFF"/>
                </a:solidFill>
                <a:latin typeface="Inter"/>
                <a:ea typeface="Inter"/>
                <a:cs typeface="Inter"/>
                <a:sym typeface="Inter"/>
              </a:rPr>
              <a:t>Join in at </a:t>
            </a:r>
            <a:r>
              <a:rPr lang="en" sz="1500">
                <a:solidFill>
                  <a:srgbClr val="FB815A"/>
                </a:solidFill>
                <a:latin typeface="Inter"/>
                <a:ea typeface="Inter"/>
                <a:cs typeface="Inter"/>
                <a:sym typeface="Inter"/>
              </a:rPr>
              <a:t>github.com/grafana/augurs</a:t>
            </a:r>
            <a:endParaRPr sz="1500">
              <a:solidFill>
                <a:srgbClr val="FB815A"/>
              </a:solidFill>
              <a:latin typeface="Inter"/>
              <a:ea typeface="Inter"/>
              <a:cs typeface="Inter"/>
              <a:sym typeface="Inter"/>
            </a:endParaRPr>
          </a:p>
          <a:p>
            <a:pPr indent="0" lvl="0" marL="0" rtl="0" algn="l">
              <a:lnSpc>
                <a:spcPct val="200000"/>
              </a:lnSpc>
              <a:spcBef>
                <a:spcPts val="0"/>
              </a:spcBef>
              <a:spcAft>
                <a:spcPts val="0"/>
              </a:spcAft>
              <a:buClr>
                <a:schemeClr val="dk1"/>
              </a:buClr>
              <a:buSzPts val="1100"/>
              <a:buFont typeface="Arial"/>
              <a:buNone/>
            </a:pPr>
            <a:r>
              <a:rPr lang="en" sz="1500">
                <a:solidFill>
                  <a:schemeClr val="accent2"/>
                </a:solidFill>
                <a:latin typeface="Inter"/>
                <a:ea typeface="Inter"/>
                <a:cs typeface="Inter"/>
                <a:sym typeface="Inter"/>
              </a:rPr>
              <a:t>Or come and find me.</a:t>
            </a:r>
            <a:endParaRPr sz="1500">
              <a:solidFill>
                <a:schemeClr val="accent2"/>
              </a:solidFill>
              <a:latin typeface="Inter"/>
              <a:ea typeface="Inter"/>
              <a:cs typeface="Inter"/>
              <a:sym typeface="Inter"/>
            </a:endParaRPr>
          </a:p>
        </p:txBody>
      </p:sp>
      <p:sp>
        <p:nvSpPr>
          <p:cNvPr id="744" name="Google Shape;744;p89"/>
          <p:cNvSpPr txBox="1"/>
          <p:nvPr/>
        </p:nvSpPr>
        <p:spPr>
          <a:xfrm>
            <a:off x="4541076" y="4517007"/>
            <a:ext cx="1281600" cy="322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000">
                <a:solidFill>
                  <a:srgbClr val="EEEEEE"/>
                </a:solidFill>
                <a:latin typeface="Inter"/>
                <a:ea typeface="Inter"/>
                <a:cs typeface="Inter"/>
                <a:sym typeface="Inter"/>
              </a:rPr>
              <a:t>docs.augu.rs</a:t>
            </a:r>
            <a:endParaRPr sz="1000">
              <a:solidFill>
                <a:srgbClr val="EEEEEE"/>
              </a:solidFill>
              <a:latin typeface="Inter"/>
              <a:ea typeface="Inter"/>
              <a:cs typeface="Inter"/>
              <a:sym typeface="Inter"/>
            </a:endParaRPr>
          </a:p>
          <a:p>
            <a:pPr indent="0" lvl="0" marL="0" rtl="0" algn="ctr">
              <a:lnSpc>
                <a:spcPct val="115000"/>
              </a:lnSpc>
              <a:spcBef>
                <a:spcPts val="0"/>
              </a:spcBef>
              <a:spcAft>
                <a:spcPts val="0"/>
              </a:spcAft>
              <a:buClr>
                <a:schemeClr val="dk1"/>
              </a:buClr>
              <a:buSzPts val="1100"/>
              <a:buFont typeface="Arial"/>
              <a:buNone/>
            </a:pPr>
            <a:r>
              <a:t/>
            </a:r>
            <a:endParaRPr sz="1000">
              <a:solidFill>
                <a:srgbClr val="EEEEEE"/>
              </a:solidFill>
              <a:latin typeface="Inter"/>
              <a:ea typeface="Inter"/>
              <a:cs typeface="Inter"/>
              <a:sym typeface="Inter"/>
            </a:endParaRPr>
          </a:p>
          <a:p>
            <a:pPr indent="0" lvl="0" marL="0" rtl="0" algn="ctr">
              <a:lnSpc>
                <a:spcPct val="115000"/>
              </a:lnSpc>
              <a:spcBef>
                <a:spcPts val="0"/>
              </a:spcBef>
              <a:spcAft>
                <a:spcPts val="0"/>
              </a:spcAft>
              <a:buNone/>
            </a:pPr>
            <a:r>
              <a:t/>
            </a:r>
            <a:endParaRPr sz="1000">
              <a:solidFill>
                <a:srgbClr val="EEEEEE"/>
              </a:solidFill>
              <a:latin typeface="Inter"/>
              <a:ea typeface="Inter"/>
              <a:cs typeface="Inter"/>
              <a:sym typeface="Inter"/>
            </a:endParaRPr>
          </a:p>
        </p:txBody>
      </p:sp>
      <p:sp>
        <p:nvSpPr>
          <p:cNvPr id="745" name="Google Shape;745;p89"/>
          <p:cNvSpPr/>
          <p:nvPr/>
        </p:nvSpPr>
        <p:spPr>
          <a:xfrm>
            <a:off x="4833575" y="3820400"/>
            <a:ext cx="696600" cy="696600"/>
          </a:xfrm>
          <a:prstGeom prst="ellipse">
            <a:avLst/>
          </a:prstGeom>
          <a:solidFill>
            <a:srgbClr val="2E2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6" name="Google Shape;746;p89"/>
          <p:cNvPicPr preferRelativeResize="0"/>
          <p:nvPr/>
        </p:nvPicPr>
        <p:blipFill>
          <a:blip r:embed="rId3">
            <a:alphaModFix/>
          </a:blip>
          <a:stretch>
            <a:fillRect/>
          </a:stretch>
        </p:blipFill>
        <p:spPr>
          <a:xfrm>
            <a:off x="6354569" y="3983600"/>
            <a:ext cx="370203" cy="370225"/>
          </a:xfrm>
          <a:prstGeom prst="rect">
            <a:avLst/>
          </a:prstGeom>
          <a:noFill/>
          <a:ln>
            <a:noFill/>
          </a:ln>
        </p:spPr>
      </p:pic>
      <p:sp>
        <p:nvSpPr>
          <p:cNvPr id="747" name="Google Shape;747;p89"/>
          <p:cNvSpPr txBox="1"/>
          <p:nvPr/>
        </p:nvSpPr>
        <p:spPr>
          <a:xfrm>
            <a:off x="5898876" y="4517007"/>
            <a:ext cx="1281600" cy="322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000">
                <a:solidFill>
                  <a:srgbClr val="EEEEEE"/>
                </a:solidFill>
                <a:latin typeface="Inter"/>
                <a:ea typeface="Inter"/>
                <a:cs typeface="Inter"/>
                <a:sym typeface="Inter"/>
              </a:rPr>
              <a:t>grafana/augurs</a:t>
            </a:r>
            <a:endParaRPr sz="1000">
              <a:solidFill>
                <a:srgbClr val="EEEEEE"/>
              </a:solidFill>
              <a:latin typeface="Inter"/>
              <a:ea typeface="Inter"/>
              <a:cs typeface="Inter"/>
              <a:sym typeface="Inter"/>
            </a:endParaRPr>
          </a:p>
          <a:p>
            <a:pPr indent="0" lvl="0" marL="0" rtl="0" algn="ctr">
              <a:lnSpc>
                <a:spcPct val="115000"/>
              </a:lnSpc>
              <a:spcBef>
                <a:spcPts val="0"/>
              </a:spcBef>
              <a:spcAft>
                <a:spcPts val="0"/>
              </a:spcAft>
              <a:buNone/>
            </a:pPr>
            <a:r>
              <a:t/>
            </a:r>
            <a:endParaRPr sz="1000">
              <a:solidFill>
                <a:srgbClr val="EEEEEE"/>
              </a:solidFill>
              <a:latin typeface="Inter"/>
              <a:ea typeface="Inter"/>
              <a:cs typeface="Inter"/>
              <a:sym typeface="Inter"/>
            </a:endParaRPr>
          </a:p>
        </p:txBody>
      </p:sp>
      <p:cxnSp>
        <p:nvCxnSpPr>
          <p:cNvPr id="748" name="Google Shape;748;p89"/>
          <p:cNvCxnSpPr/>
          <p:nvPr/>
        </p:nvCxnSpPr>
        <p:spPr>
          <a:xfrm>
            <a:off x="4453800" y="3367400"/>
            <a:ext cx="0" cy="1532400"/>
          </a:xfrm>
          <a:prstGeom prst="straightConnector1">
            <a:avLst/>
          </a:prstGeom>
          <a:noFill/>
          <a:ln cap="flat" cmpd="sng" w="9525">
            <a:solidFill>
              <a:srgbClr val="666666"/>
            </a:solidFill>
            <a:prstDash val="solid"/>
            <a:round/>
            <a:headEnd len="med" w="med" type="none"/>
            <a:tailEnd len="med" w="med" type="none"/>
          </a:ln>
        </p:spPr>
      </p:cxnSp>
      <p:sp>
        <p:nvSpPr>
          <p:cNvPr id="749" name="Google Shape;749;p89"/>
          <p:cNvSpPr txBox="1"/>
          <p:nvPr/>
        </p:nvSpPr>
        <p:spPr>
          <a:xfrm>
            <a:off x="4686450" y="3317900"/>
            <a:ext cx="3888300" cy="322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500">
                <a:solidFill>
                  <a:srgbClr val="FFFFFF"/>
                </a:solidFill>
                <a:latin typeface="Inter"/>
                <a:ea typeface="Inter"/>
                <a:cs typeface="Inter"/>
                <a:sym typeface="Inter"/>
              </a:rPr>
              <a:t>More information:</a:t>
            </a:r>
            <a:endParaRPr sz="1500">
              <a:solidFill>
                <a:srgbClr val="FFFFFF"/>
              </a:solidFill>
              <a:latin typeface="Inter"/>
              <a:ea typeface="Inter"/>
              <a:cs typeface="Inter"/>
              <a:sym typeface="Inter"/>
            </a:endParaRPr>
          </a:p>
        </p:txBody>
      </p:sp>
      <p:sp>
        <p:nvSpPr>
          <p:cNvPr id="750" name="Google Shape;750;p89"/>
          <p:cNvSpPr txBox="1"/>
          <p:nvPr>
            <p:ph type="title"/>
          </p:nvPr>
        </p:nvSpPr>
        <p:spPr>
          <a:xfrm>
            <a:off x="463600" y="1063750"/>
            <a:ext cx="7633800" cy="1967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Thank you!</a:t>
            </a:r>
            <a:endParaRPr/>
          </a:p>
        </p:txBody>
      </p:sp>
      <p:pic>
        <p:nvPicPr>
          <p:cNvPr id="751" name="Google Shape;751;p89"/>
          <p:cNvPicPr preferRelativeResize="0"/>
          <p:nvPr/>
        </p:nvPicPr>
        <p:blipFill>
          <a:blip r:embed="rId4">
            <a:alphaModFix/>
          </a:blip>
          <a:stretch>
            <a:fillRect/>
          </a:stretch>
        </p:blipFill>
        <p:spPr>
          <a:xfrm>
            <a:off x="7549175" y="3820400"/>
            <a:ext cx="696600" cy="696600"/>
          </a:xfrm>
          <a:prstGeom prst="rect">
            <a:avLst/>
          </a:prstGeom>
          <a:noFill/>
          <a:ln>
            <a:noFill/>
          </a:ln>
        </p:spPr>
      </p:pic>
      <p:sp>
        <p:nvSpPr>
          <p:cNvPr id="752" name="Google Shape;752;p89"/>
          <p:cNvSpPr txBox="1"/>
          <p:nvPr/>
        </p:nvSpPr>
        <p:spPr>
          <a:xfrm>
            <a:off x="7256676" y="4517007"/>
            <a:ext cx="1281600" cy="322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000">
                <a:solidFill>
                  <a:srgbClr val="EEEEEE"/>
                </a:solidFill>
                <a:latin typeface="Inter"/>
                <a:ea typeface="Inter"/>
                <a:cs typeface="Inter"/>
                <a:sym typeface="Inter"/>
              </a:rPr>
              <a:t>demo.augu.rs</a:t>
            </a:r>
            <a:endParaRPr sz="1000">
              <a:solidFill>
                <a:srgbClr val="EEEEEE"/>
              </a:solidFill>
              <a:latin typeface="Inter"/>
              <a:ea typeface="Inter"/>
              <a:cs typeface="Inter"/>
              <a:sym typeface="Inter"/>
            </a:endParaRPr>
          </a:p>
          <a:p>
            <a:pPr indent="0" lvl="0" marL="0" rtl="0" algn="ctr">
              <a:lnSpc>
                <a:spcPct val="115000"/>
              </a:lnSpc>
              <a:spcBef>
                <a:spcPts val="0"/>
              </a:spcBef>
              <a:spcAft>
                <a:spcPts val="0"/>
              </a:spcAft>
              <a:buNone/>
            </a:pPr>
            <a:r>
              <a:t/>
            </a:r>
            <a:endParaRPr sz="1000">
              <a:solidFill>
                <a:srgbClr val="EEEEEE"/>
              </a:solidFill>
              <a:latin typeface="Inter"/>
              <a:ea typeface="Inter"/>
              <a:cs typeface="Inter"/>
              <a:sym typeface="Inter"/>
            </a:endParaRPr>
          </a:p>
        </p:txBody>
      </p:sp>
      <p:pic>
        <p:nvPicPr>
          <p:cNvPr id="753" name="Google Shape;753;p89"/>
          <p:cNvPicPr preferRelativeResize="0"/>
          <p:nvPr/>
        </p:nvPicPr>
        <p:blipFill>
          <a:blip r:embed="rId5">
            <a:alphaModFix/>
          </a:blip>
          <a:stretch>
            <a:fillRect/>
          </a:stretch>
        </p:blipFill>
        <p:spPr>
          <a:xfrm>
            <a:off x="4996755" y="3983600"/>
            <a:ext cx="370240" cy="3702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90"/>
          <p:cNvSpPr/>
          <p:nvPr/>
        </p:nvSpPr>
        <p:spPr>
          <a:xfrm>
            <a:off x="2392350" y="239700"/>
            <a:ext cx="4664100" cy="466410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90"/>
          <p:cNvSpPr txBox="1"/>
          <p:nvPr/>
        </p:nvSpPr>
        <p:spPr>
          <a:xfrm>
            <a:off x="2563025" y="548400"/>
            <a:ext cx="4322700" cy="40404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3600">
                <a:solidFill>
                  <a:srgbClr val="FFFFFF"/>
                </a:solidFill>
                <a:latin typeface="Inter"/>
                <a:ea typeface="Inter"/>
                <a:cs typeface="Inter"/>
                <a:sym typeface="Inter"/>
              </a:rPr>
              <a:t>Bonus:</a:t>
            </a:r>
            <a:endParaRPr sz="3600">
              <a:solidFill>
                <a:srgbClr val="FFFFFF"/>
              </a:solidFill>
              <a:latin typeface="Inter"/>
              <a:ea typeface="Inter"/>
              <a:cs typeface="Inter"/>
              <a:sym typeface="Inter"/>
            </a:endParaRPr>
          </a:p>
          <a:p>
            <a:pPr indent="0" lvl="0" marL="0" rtl="0" algn="ctr">
              <a:spcBef>
                <a:spcPts val="0"/>
              </a:spcBef>
              <a:spcAft>
                <a:spcPts val="0"/>
              </a:spcAft>
              <a:buNone/>
            </a:pPr>
            <a:r>
              <a:rPr lang="en" sz="3600">
                <a:solidFill>
                  <a:srgbClr val="FFFFFF"/>
                </a:solidFill>
                <a:latin typeface="Inter"/>
                <a:ea typeface="Inter"/>
                <a:cs typeface="Inter"/>
                <a:sym typeface="Inter"/>
              </a:rPr>
              <a:t>tradeoffs with Wasm bindings</a:t>
            </a:r>
            <a:endParaRPr sz="3600">
              <a:solidFill>
                <a:srgbClr val="FFFFFF"/>
              </a:solidFill>
              <a:latin typeface="Inter"/>
              <a:ea typeface="Inter"/>
              <a:cs typeface="Inter"/>
              <a:sym typeface="Inte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91"/>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Rust’s tooling is its superpower</a:t>
            </a:r>
            <a:endParaRPr/>
          </a:p>
        </p:txBody>
      </p:sp>
      <p:sp>
        <p:nvSpPr>
          <p:cNvPr id="765" name="Google Shape;765;p91"/>
          <p:cNvSpPr txBox="1"/>
          <p:nvPr>
            <p:ph idx="1" type="body"/>
          </p:nvPr>
        </p:nvSpPr>
        <p:spPr>
          <a:xfrm>
            <a:off x="311700" y="923875"/>
            <a:ext cx="4681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Wasm is no exception here. Historically two major pieces</a:t>
            </a:r>
            <a:r>
              <a:rPr lang="en"/>
              <a:t>:</a:t>
            </a:r>
            <a:endParaRPr/>
          </a:p>
          <a:p>
            <a:pPr indent="-330200" lvl="0" marL="457200" rtl="0" algn="l">
              <a:spcBef>
                <a:spcPts val="1200"/>
              </a:spcBef>
              <a:spcAft>
                <a:spcPts val="0"/>
              </a:spcAft>
              <a:buSzPts val="1600"/>
              <a:buChar char="●"/>
            </a:pPr>
            <a:r>
              <a:rPr lang="en">
                <a:solidFill>
                  <a:schemeClr val="accent5"/>
                </a:solidFill>
                <a:latin typeface="Roboto Mono"/>
                <a:ea typeface="Roboto Mono"/>
                <a:cs typeface="Roboto Mono"/>
                <a:sym typeface="Roboto Mono"/>
              </a:rPr>
              <a:t>wasm-bindgen</a:t>
            </a:r>
            <a:endParaRPr/>
          </a:p>
          <a:p>
            <a:pPr indent="-304800" lvl="1" marL="914400" rtl="0" algn="l">
              <a:spcBef>
                <a:spcPts val="0"/>
              </a:spcBef>
              <a:spcAft>
                <a:spcPts val="0"/>
              </a:spcAft>
              <a:buSzPts val="1200"/>
              <a:buChar char="○"/>
            </a:pPr>
            <a:r>
              <a:rPr lang="en"/>
              <a:t>export Rust functionality to JS</a:t>
            </a:r>
            <a:endParaRPr/>
          </a:p>
          <a:p>
            <a:pPr indent="-304800" lvl="1" marL="914400" rtl="0" algn="l">
              <a:spcBef>
                <a:spcPts val="0"/>
              </a:spcBef>
              <a:spcAft>
                <a:spcPts val="0"/>
              </a:spcAft>
              <a:buSzPts val="1200"/>
              <a:buChar char="○"/>
            </a:pPr>
            <a:r>
              <a:rPr lang="en"/>
              <a:t>import &amp; call JS and web APIs from Rust</a:t>
            </a:r>
            <a:endParaRPr/>
          </a:p>
          <a:p>
            <a:pPr indent="-304800" lvl="1" marL="914400" rtl="0" algn="l">
              <a:spcBef>
                <a:spcPts val="0"/>
              </a:spcBef>
              <a:spcAft>
                <a:spcPts val="0"/>
              </a:spcAft>
              <a:buSzPts val="1200"/>
              <a:buChar char="○"/>
            </a:pPr>
            <a:r>
              <a:rPr lang="en"/>
              <a:t>pass complex data from JS to Rust &amp; vice versa</a:t>
            </a:r>
            <a:endParaRPr/>
          </a:p>
          <a:p>
            <a:pPr indent="-304800" lvl="1" marL="914400" rtl="0" algn="l">
              <a:spcBef>
                <a:spcPts val="0"/>
              </a:spcBef>
              <a:spcAft>
                <a:spcPts val="0"/>
              </a:spcAft>
              <a:buSzPts val="1200"/>
              <a:buChar char="○"/>
            </a:pPr>
            <a:r>
              <a:rPr lang="en"/>
              <a:t>generate TypeScript bindings</a:t>
            </a:r>
            <a:endParaRPr/>
          </a:p>
          <a:p>
            <a:pPr indent="-330200" lvl="0" marL="457200" rtl="0" algn="l">
              <a:spcBef>
                <a:spcPts val="0"/>
              </a:spcBef>
              <a:spcAft>
                <a:spcPts val="0"/>
              </a:spcAft>
              <a:buSzPts val="1600"/>
              <a:buFont typeface="Roboto Mono"/>
              <a:buChar char="●"/>
            </a:pPr>
            <a:r>
              <a:rPr lang="en">
                <a:solidFill>
                  <a:schemeClr val="accent5"/>
                </a:solidFill>
                <a:latin typeface="Roboto Mono"/>
                <a:ea typeface="Roboto Mono"/>
                <a:cs typeface="Roboto Mono"/>
                <a:sym typeface="Roboto Mono"/>
              </a:rPr>
              <a:t>wasm-pack</a:t>
            </a:r>
            <a:endParaRPr>
              <a:latin typeface="Roboto Mono"/>
              <a:ea typeface="Roboto Mono"/>
              <a:cs typeface="Roboto Mono"/>
              <a:sym typeface="Roboto Mono"/>
            </a:endParaRPr>
          </a:p>
          <a:p>
            <a:pPr indent="-304800" lvl="1" marL="914400" rtl="0" algn="l">
              <a:spcBef>
                <a:spcPts val="0"/>
              </a:spcBef>
              <a:spcAft>
                <a:spcPts val="0"/>
              </a:spcAft>
              <a:buSzPts val="1200"/>
              <a:buChar char="○"/>
            </a:pPr>
            <a:r>
              <a:rPr lang="en"/>
              <a:t>build, package and publish to </a:t>
            </a:r>
            <a:r>
              <a:rPr lang="en">
                <a:solidFill>
                  <a:schemeClr val="accent5"/>
                </a:solidFill>
                <a:latin typeface="Roboto Mono"/>
                <a:ea typeface="Roboto Mono"/>
                <a:cs typeface="Roboto Mono"/>
                <a:sym typeface="Roboto Mono"/>
              </a:rPr>
              <a:t>npm</a:t>
            </a:r>
            <a:endParaRPr>
              <a:solidFill>
                <a:schemeClr val="accent2"/>
              </a:solidFill>
            </a:endParaRPr>
          </a:p>
        </p:txBody>
      </p:sp>
      <p:pic>
        <p:nvPicPr>
          <p:cNvPr id="766" name="Google Shape;766;p91"/>
          <p:cNvPicPr preferRelativeResize="0"/>
          <p:nvPr/>
        </p:nvPicPr>
        <p:blipFill>
          <a:blip r:embed="rId3">
            <a:alphaModFix/>
          </a:blip>
          <a:stretch>
            <a:fillRect/>
          </a:stretch>
        </p:blipFill>
        <p:spPr>
          <a:xfrm>
            <a:off x="5801300" y="1023600"/>
            <a:ext cx="2698025" cy="2303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5">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92"/>
          <p:cNvSpPr txBox="1"/>
          <p:nvPr>
            <p:ph type="title"/>
          </p:nvPr>
        </p:nvSpPr>
        <p:spPr>
          <a:xfrm>
            <a:off x="311700" y="216425"/>
            <a:ext cx="3646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did this look like?</a:t>
            </a:r>
            <a:endParaRPr/>
          </a:p>
        </p:txBody>
      </p:sp>
      <p:pic>
        <p:nvPicPr>
          <p:cNvPr id="772" name="Google Shape;772;p92"/>
          <p:cNvPicPr preferRelativeResize="0"/>
          <p:nvPr/>
        </p:nvPicPr>
        <p:blipFill>
          <a:blip r:embed="rId3">
            <a:alphaModFix/>
          </a:blip>
          <a:stretch>
            <a:fillRect/>
          </a:stretch>
        </p:blipFill>
        <p:spPr>
          <a:xfrm>
            <a:off x="4159775" y="154375"/>
            <a:ext cx="1884650" cy="4834725"/>
          </a:xfrm>
          <a:prstGeom prst="rect">
            <a:avLst/>
          </a:prstGeom>
          <a:noFill/>
          <a:ln>
            <a:noFill/>
          </a:ln>
        </p:spPr>
      </p:pic>
      <p:sp>
        <p:nvSpPr>
          <p:cNvPr id="773" name="Google Shape;773;p92"/>
          <p:cNvSpPr/>
          <p:nvPr/>
        </p:nvSpPr>
        <p:spPr>
          <a:xfrm>
            <a:off x="6063025" y="1245350"/>
            <a:ext cx="267300" cy="960900"/>
          </a:xfrm>
          <a:prstGeom prst="rightBrace">
            <a:avLst>
              <a:gd fmla="val 50000" name="adj1"/>
              <a:gd fmla="val 50000" name="adj2"/>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92"/>
          <p:cNvSpPr/>
          <p:nvPr/>
        </p:nvSpPr>
        <p:spPr>
          <a:xfrm>
            <a:off x="6063025" y="2312150"/>
            <a:ext cx="267300" cy="960900"/>
          </a:xfrm>
          <a:prstGeom prst="rightBrace">
            <a:avLst>
              <a:gd fmla="val 50000" name="adj1"/>
              <a:gd fmla="val 50000" name="adj2"/>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92"/>
          <p:cNvSpPr txBox="1"/>
          <p:nvPr/>
        </p:nvSpPr>
        <p:spPr>
          <a:xfrm>
            <a:off x="6482675" y="1290850"/>
            <a:ext cx="2513400" cy="85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rPr>
              <a:t>Generated npm package (JS + Wasm)</a:t>
            </a:r>
            <a:endParaRPr sz="1800">
              <a:solidFill>
                <a:schemeClr val="lt2"/>
              </a:solidFill>
            </a:endParaRPr>
          </a:p>
        </p:txBody>
      </p:sp>
      <p:sp>
        <p:nvSpPr>
          <p:cNvPr id="776" name="Google Shape;776;p92"/>
          <p:cNvSpPr txBox="1"/>
          <p:nvPr/>
        </p:nvSpPr>
        <p:spPr>
          <a:xfrm>
            <a:off x="6482675" y="2433850"/>
            <a:ext cx="2513400" cy="79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rPr>
              <a:t>Mostly declarative bindings</a:t>
            </a:r>
            <a:endParaRPr sz="1800">
              <a:solidFill>
                <a:schemeClr val="lt2"/>
              </a:solidFill>
            </a:endParaRPr>
          </a:p>
        </p:txBody>
      </p:sp>
      <p:pic>
        <p:nvPicPr>
          <p:cNvPr id="777" name="Google Shape;777;p92"/>
          <p:cNvPicPr preferRelativeResize="0"/>
          <p:nvPr/>
        </p:nvPicPr>
        <p:blipFill rotWithShape="1">
          <a:blip r:embed="rId4">
            <a:alphaModFix/>
          </a:blip>
          <a:srcRect b="24161" l="0" r="0" t="0"/>
          <a:stretch/>
        </p:blipFill>
        <p:spPr>
          <a:xfrm>
            <a:off x="549725" y="789125"/>
            <a:ext cx="3391199" cy="4079724"/>
          </a:xfrm>
          <a:prstGeom prst="rect">
            <a:avLst/>
          </a:prstGeom>
          <a:noFill/>
          <a:ln>
            <a:noFill/>
          </a:ln>
        </p:spPr>
      </p:pic>
      <p:cxnSp>
        <p:nvCxnSpPr>
          <p:cNvPr id="778" name="Google Shape;778;p92"/>
          <p:cNvCxnSpPr/>
          <p:nvPr/>
        </p:nvCxnSpPr>
        <p:spPr>
          <a:xfrm>
            <a:off x="3343700" y="2462275"/>
            <a:ext cx="1137300" cy="0"/>
          </a:xfrm>
          <a:prstGeom prst="straightConnector1">
            <a:avLst/>
          </a:prstGeom>
          <a:noFill/>
          <a:ln cap="flat" cmpd="sng" w="28575">
            <a:solidFill>
              <a:schemeClr val="accent2"/>
            </a:solidFill>
            <a:prstDash val="solid"/>
            <a:round/>
            <a:headEnd len="med" w="med" type="none"/>
            <a:tailEnd len="med" w="med" type="triangle"/>
          </a:ln>
        </p:spPr>
      </p:cxnSp>
      <p:sp>
        <p:nvSpPr>
          <p:cNvPr id="779" name="Google Shape;779;p92"/>
          <p:cNvSpPr/>
          <p:nvPr/>
        </p:nvSpPr>
        <p:spPr>
          <a:xfrm>
            <a:off x="6063025" y="483350"/>
            <a:ext cx="267300" cy="624900"/>
          </a:xfrm>
          <a:prstGeom prst="rightBrace">
            <a:avLst>
              <a:gd fmla="val 50000" name="adj1"/>
              <a:gd fmla="val 50000" name="adj2"/>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92"/>
          <p:cNvSpPr txBox="1"/>
          <p:nvPr/>
        </p:nvSpPr>
        <p:spPr>
          <a:xfrm>
            <a:off x="6482675" y="564641"/>
            <a:ext cx="25134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rPr>
              <a:t>Rust library crates</a:t>
            </a:r>
            <a:endParaRPr sz="1800">
              <a:solidFill>
                <a:schemeClr val="lt2"/>
              </a:solidFill>
            </a:endParaRPr>
          </a:p>
        </p:txBody>
      </p:sp>
      <p:sp>
        <p:nvSpPr>
          <p:cNvPr id="781" name="Google Shape;781;p92"/>
          <p:cNvSpPr txBox="1"/>
          <p:nvPr/>
        </p:nvSpPr>
        <p:spPr>
          <a:xfrm>
            <a:off x="6482675" y="4091291"/>
            <a:ext cx="25134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rPr>
              <a:t>Rust library crates</a:t>
            </a:r>
            <a:endParaRPr sz="1800">
              <a:solidFill>
                <a:schemeClr val="lt2"/>
              </a:solidFill>
            </a:endParaRPr>
          </a:p>
        </p:txBody>
      </p:sp>
      <p:sp>
        <p:nvSpPr>
          <p:cNvPr id="782" name="Google Shape;782;p92"/>
          <p:cNvSpPr/>
          <p:nvPr/>
        </p:nvSpPr>
        <p:spPr>
          <a:xfrm>
            <a:off x="6063025" y="4091298"/>
            <a:ext cx="267300" cy="492300"/>
          </a:xfrm>
          <a:prstGeom prst="rightBrace">
            <a:avLst>
              <a:gd fmla="val 50000" name="adj1"/>
              <a:gd fmla="val 50000" name="adj2"/>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93"/>
          <p:cNvSpPr txBox="1"/>
          <p:nvPr>
            <p:ph idx="4294967295"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chemeClr val="lt1"/>
                </a:solidFill>
              </a:rPr>
              <a:t>Problem?</a:t>
            </a:r>
            <a:endParaRPr>
              <a:solidFill>
                <a:schemeClr val="lt1"/>
              </a:solidFill>
            </a:endParaRPr>
          </a:p>
        </p:txBody>
      </p:sp>
      <p:pic>
        <p:nvPicPr>
          <p:cNvPr id="788" name="Google Shape;788;p93"/>
          <p:cNvPicPr preferRelativeResize="0"/>
          <p:nvPr/>
        </p:nvPicPr>
        <p:blipFill>
          <a:blip r:embed="rId3">
            <a:alphaModFix/>
          </a:blip>
          <a:stretch>
            <a:fillRect/>
          </a:stretch>
        </p:blipFill>
        <p:spPr>
          <a:xfrm>
            <a:off x="1271876" y="1172450"/>
            <a:ext cx="6346550" cy="2891550"/>
          </a:xfrm>
          <a:prstGeom prst="rect">
            <a:avLst/>
          </a:prstGeom>
          <a:noFill/>
          <a:ln>
            <a:noFill/>
          </a:ln>
        </p:spPr>
      </p:pic>
      <p:sp>
        <p:nvSpPr>
          <p:cNvPr id="789" name="Google Shape;789;p93"/>
          <p:cNvSpPr/>
          <p:nvPr/>
        </p:nvSpPr>
        <p:spPr>
          <a:xfrm>
            <a:off x="3291600" y="1714500"/>
            <a:ext cx="819600" cy="548400"/>
          </a:xfrm>
          <a:prstGeom prst="ellipse">
            <a:avLst/>
          </a:prstGeom>
          <a:noFill/>
          <a:ln cap="flat" cmpd="sng" w="28575">
            <a:solidFill>
              <a:srgbClr val="FB755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94"/>
          <p:cNvSpPr/>
          <p:nvPr/>
        </p:nvSpPr>
        <p:spPr>
          <a:xfrm>
            <a:off x="732700" y="1284900"/>
            <a:ext cx="2421300" cy="2421300"/>
          </a:xfrm>
          <a:prstGeom prst="ellipse">
            <a:avLst/>
          </a:prstGeom>
          <a:solidFill>
            <a:srgbClr val="2E2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94"/>
          <p:cNvSpPr txBox="1"/>
          <p:nvPr/>
        </p:nvSpPr>
        <p:spPr>
          <a:xfrm>
            <a:off x="851846" y="1583739"/>
            <a:ext cx="2183100" cy="18207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2000">
                <a:solidFill>
                  <a:srgbClr val="FFFFFF"/>
                </a:solidFill>
                <a:latin typeface="Inter"/>
                <a:ea typeface="Inter"/>
                <a:cs typeface="Inter"/>
                <a:sym typeface="Inter"/>
              </a:rPr>
              <a:t>JS apps tend to use bundlers to build</a:t>
            </a:r>
            <a:endParaRPr sz="2000">
              <a:solidFill>
                <a:srgbClr val="FFFFFF"/>
              </a:solidFill>
              <a:latin typeface="Inter"/>
              <a:ea typeface="Inter"/>
              <a:cs typeface="Inter"/>
              <a:sym typeface="Inter"/>
            </a:endParaRPr>
          </a:p>
        </p:txBody>
      </p:sp>
      <p:sp>
        <p:nvSpPr>
          <p:cNvPr id="796" name="Google Shape;796;p94"/>
          <p:cNvSpPr/>
          <p:nvPr/>
        </p:nvSpPr>
        <p:spPr>
          <a:xfrm>
            <a:off x="3513751" y="1284900"/>
            <a:ext cx="2421300" cy="2421300"/>
          </a:xfrm>
          <a:prstGeom prst="ellipse">
            <a:avLst/>
          </a:prstGeom>
          <a:solidFill>
            <a:srgbClr val="2E2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94"/>
          <p:cNvSpPr txBox="1"/>
          <p:nvPr/>
        </p:nvSpPr>
        <p:spPr>
          <a:xfrm>
            <a:off x="3632898" y="1583739"/>
            <a:ext cx="2183100" cy="18207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sz="2000">
                <a:solidFill>
                  <a:srgbClr val="FFFFFF"/>
                </a:solidFill>
                <a:latin typeface="Inter"/>
                <a:ea typeface="Inter"/>
                <a:cs typeface="Inter"/>
                <a:sym typeface="Inter"/>
              </a:rPr>
              <a:t>Bundlers use ‘tree-shaking’ to remove dead code</a:t>
            </a:r>
            <a:endParaRPr sz="2000">
              <a:solidFill>
                <a:srgbClr val="FFFFFF"/>
              </a:solidFill>
              <a:latin typeface="Inter"/>
              <a:ea typeface="Inter"/>
              <a:cs typeface="Inter"/>
              <a:sym typeface="Inter"/>
            </a:endParaRPr>
          </a:p>
        </p:txBody>
      </p:sp>
      <p:sp>
        <p:nvSpPr>
          <p:cNvPr id="798" name="Google Shape;798;p94"/>
          <p:cNvSpPr/>
          <p:nvPr/>
        </p:nvSpPr>
        <p:spPr>
          <a:xfrm>
            <a:off x="6294803" y="1284900"/>
            <a:ext cx="2421300" cy="2421300"/>
          </a:xfrm>
          <a:prstGeom prst="ellipse">
            <a:avLst/>
          </a:prstGeom>
          <a:solidFill>
            <a:srgbClr val="2E2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94"/>
          <p:cNvSpPr txBox="1"/>
          <p:nvPr/>
        </p:nvSpPr>
        <p:spPr>
          <a:xfrm>
            <a:off x="6413949" y="1583739"/>
            <a:ext cx="2183100" cy="18207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sz="2000">
                <a:solidFill>
                  <a:srgbClr val="FFFFFF"/>
                </a:solidFill>
                <a:latin typeface="Inter"/>
                <a:ea typeface="Inter"/>
                <a:cs typeface="Inter"/>
                <a:sym typeface="Inter"/>
              </a:rPr>
              <a:t>Wasm cannot be split like this: it’s all or nothing</a:t>
            </a:r>
            <a:endParaRPr sz="2000">
              <a:solidFill>
                <a:srgbClr val="FFFFFF"/>
              </a:solidFill>
              <a:latin typeface="Inter"/>
              <a:ea typeface="Inter"/>
              <a:cs typeface="Inter"/>
              <a:sym typeface="Inte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95"/>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Two possible solutions</a:t>
            </a:r>
            <a:endParaRPr/>
          </a:p>
        </p:txBody>
      </p:sp>
      <p:sp>
        <p:nvSpPr>
          <p:cNvPr id="805" name="Google Shape;805;p95"/>
          <p:cNvSpPr txBox="1"/>
          <p:nvPr/>
        </p:nvSpPr>
        <p:spPr>
          <a:xfrm>
            <a:off x="311700" y="1842575"/>
            <a:ext cx="3371100" cy="25602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FFFFFF"/>
              </a:buClr>
              <a:buSzPts val="1400"/>
              <a:buFont typeface="Inter"/>
              <a:buChar char="●"/>
            </a:pPr>
            <a:r>
              <a:rPr lang="en">
                <a:solidFill>
                  <a:srgbClr val="FFFFFF"/>
                </a:solidFill>
                <a:latin typeface="Inter"/>
                <a:ea typeface="Inter"/>
                <a:cs typeface="Inter"/>
                <a:sym typeface="Inter"/>
              </a:rPr>
              <a:t>Keep using established tooling</a:t>
            </a:r>
            <a:endParaRPr>
              <a:solidFill>
                <a:srgbClr val="FFFFFF"/>
              </a:solidFill>
              <a:latin typeface="Inter"/>
              <a:ea typeface="Inter"/>
              <a:cs typeface="Inter"/>
              <a:sym typeface="Inter"/>
            </a:endParaRPr>
          </a:p>
          <a:p>
            <a:pPr indent="-317500" lvl="0" marL="457200" rtl="0" algn="l">
              <a:lnSpc>
                <a:spcPct val="115000"/>
              </a:lnSpc>
              <a:spcBef>
                <a:spcPts val="1000"/>
              </a:spcBef>
              <a:spcAft>
                <a:spcPts val="0"/>
              </a:spcAft>
              <a:buClr>
                <a:srgbClr val="FFFFFF"/>
              </a:buClr>
              <a:buSzPts val="1400"/>
              <a:buFont typeface="Inter"/>
              <a:buChar char="●"/>
            </a:pPr>
            <a:r>
              <a:rPr lang="en">
                <a:solidFill>
                  <a:srgbClr val="FFFFFF"/>
                </a:solidFill>
                <a:latin typeface="Inter"/>
                <a:ea typeface="Inter"/>
                <a:cs typeface="Inter"/>
                <a:sym typeface="Inter"/>
              </a:rPr>
              <a:t>Code splitting is somewhat forced upon us</a:t>
            </a:r>
            <a:endParaRPr>
              <a:solidFill>
                <a:srgbClr val="FFFFFF"/>
              </a:solidFill>
              <a:latin typeface="Inter"/>
              <a:ea typeface="Inter"/>
              <a:cs typeface="Inter"/>
              <a:sym typeface="Inter"/>
            </a:endParaRPr>
          </a:p>
          <a:p>
            <a:pPr indent="-317500" lvl="0" marL="457200" rtl="0" algn="l">
              <a:lnSpc>
                <a:spcPct val="115000"/>
              </a:lnSpc>
              <a:spcBef>
                <a:spcPts val="1000"/>
              </a:spcBef>
              <a:spcAft>
                <a:spcPts val="1000"/>
              </a:spcAft>
              <a:buClr>
                <a:srgbClr val="FFFFFF"/>
              </a:buClr>
              <a:buSzPts val="1400"/>
              <a:buFont typeface="Inter"/>
              <a:buChar char="●"/>
            </a:pPr>
            <a:r>
              <a:rPr lang="en">
                <a:solidFill>
                  <a:srgbClr val="FFFFFF"/>
                </a:solidFill>
                <a:latin typeface="Inter"/>
                <a:ea typeface="Inter"/>
                <a:cs typeface="Inter"/>
                <a:sym typeface="Inter"/>
              </a:rPr>
              <a:t>Pushing the limits of what it’s for…</a:t>
            </a:r>
            <a:endParaRPr>
              <a:solidFill>
                <a:srgbClr val="FFFFFF"/>
              </a:solidFill>
              <a:latin typeface="Inter"/>
              <a:ea typeface="Inter"/>
              <a:cs typeface="Inter"/>
              <a:sym typeface="Inter"/>
            </a:endParaRPr>
          </a:p>
        </p:txBody>
      </p:sp>
      <p:sp>
        <p:nvSpPr>
          <p:cNvPr id="806" name="Google Shape;806;p95"/>
          <p:cNvSpPr txBox="1"/>
          <p:nvPr/>
        </p:nvSpPr>
        <p:spPr>
          <a:xfrm>
            <a:off x="311700" y="867000"/>
            <a:ext cx="3687600" cy="501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sz="1800">
                <a:solidFill>
                  <a:srgbClr val="FBC55A"/>
                </a:solidFill>
                <a:latin typeface="Inter Medium"/>
                <a:ea typeface="Inter Medium"/>
                <a:cs typeface="Inter Medium"/>
                <a:sym typeface="Inter Medium"/>
              </a:rPr>
              <a:t>Split up JS into separate crates</a:t>
            </a:r>
            <a:endParaRPr sz="1800">
              <a:solidFill>
                <a:srgbClr val="FBC55A"/>
              </a:solidFill>
              <a:latin typeface="Inter Medium"/>
              <a:ea typeface="Inter Medium"/>
              <a:cs typeface="Inter Medium"/>
              <a:sym typeface="Inter Medium"/>
            </a:endParaRPr>
          </a:p>
        </p:txBody>
      </p:sp>
      <p:sp>
        <p:nvSpPr>
          <p:cNvPr id="807" name="Google Shape;807;p95"/>
          <p:cNvSpPr txBox="1"/>
          <p:nvPr/>
        </p:nvSpPr>
        <p:spPr>
          <a:xfrm>
            <a:off x="311700" y="1368900"/>
            <a:ext cx="3473100" cy="316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a:solidFill>
                  <a:srgbClr val="FFFFFF"/>
                </a:solidFill>
                <a:latin typeface="Inter Medium"/>
                <a:ea typeface="Inter Medium"/>
                <a:cs typeface="Inter Medium"/>
                <a:sym typeface="Inter Medium"/>
              </a:rPr>
              <a:t>Sticking with </a:t>
            </a:r>
            <a:r>
              <a:rPr lang="en">
                <a:solidFill>
                  <a:schemeClr val="accent5"/>
                </a:solidFill>
                <a:latin typeface="Roboto Mono Medium"/>
                <a:ea typeface="Roboto Mono Medium"/>
                <a:cs typeface="Roboto Mono Medium"/>
                <a:sym typeface="Roboto Mono Medium"/>
              </a:rPr>
              <a:t>wasm-bindgen</a:t>
            </a:r>
            <a:r>
              <a:rPr lang="en">
                <a:solidFill>
                  <a:srgbClr val="FFFFFF"/>
                </a:solidFill>
                <a:latin typeface="Inter Medium"/>
                <a:ea typeface="Inter Medium"/>
                <a:cs typeface="Inter Medium"/>
                <a:sym typeface="Inter Medium"/>
              </a:rPr>
              <a:t> </a:t>
            </a:r>
            <a:endParaRPr>
              <a:solidFill>
                <a:srgbClr val="FFFFFF"/>
              </a:solidFill>
              <a:latin typeface="Inter Medium"/>
              <a:ea typeface="Inter Medium"/>
              <a:cs typeface="Inter Medium"/>
              <a:sym typeface="Inter Medium"/>
            </a:endParaRPr>
          </a:p>
        </p:txBody>
      </p:sp>
      <p:cxnSp>
        <p:nvCxnSpPr>
          <p:cNvPr id="808" name="Google Shape;808;p95"/>
          <p:cNvCxnSpPr/>
          <p:nvPr/>
        </p:nvCxnSpPr>
        <p:spPr>
          <a:xfrm>
            <a:off x="4343400" y="837675"/>
            <a:ext cx="0" cy="3922800"/>
          </a:xfrm>
          <a:prstGeom prst="straightConnector1">
            <a:avLst/>
          </a:prstGeom>
          <a:noFill/>
          <a:ln cap="flat" cmpd="sng" w="9525">
            <a:solidFill>
              <a:srgbClr val="666666"/>
            </a:solidFill>
            <a:prstDash val="solid"/>
            <a:round/>
            <a:headEnd len="med" w="med" type="none"/>
            <a:tailEnd len="med" w="med" type="none"/>
          </a:ln>
        </p:spPr>
      </p:cxnSp>
      <p:sp>
        <p:nvSpPr>
          <p:cNvPr id="809" name="Google Shape;809;p95"/>
          <p:cNvSpPr/>
          <p:nvPr/>
        </p:nvSpPr>
        <p:spPr>
          <a:xfrm>
            <a:off x="3973350" y="837675"/>
            <a:ext cx="740100" cy="740100"/>
          </a:xfrm>
          <a:prstGeom prst="ellipse">
            <a:avLst/>
          </a:prstGeom>
          <a:solidFill>
            <a:srgbClr val="22222A"/>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Inter SemiBold"/>
                <a:ea typeface="Inter SemiBold"/>
                <a:cs typeface="Inter SemiBold"/>
                <a:sym typeface="Inter SemiBold"/>
              </a:rPr>
              <a:t>VS</a:t>
            </a:r>
            <a:endParaRPr sz="1200">
              <a:solidFill>
                <a:srgbClr val="FFFFFF"/>
              </a:solidFill>
              <a:latin typeface="Inter SemiBold"/>
              <a:ea typeface="Inter SemiBold"/>
              <a:cs typeface="Inter SemiBold"/>
              <a:sym typeface="Inter SemiBold"/>
            </a:endParaRPr>
          </a:p>
        </p:txBody>
      </p:sp>
      <p:sp>
        <p:nvSpPr>
          <p:cNvPr id="810" name="Google Shape;810;p95"/>
          <p:cNvSpPr txBox="1"/>
          <p:nvPr/>
        </p:nvSpPr>
        <p:spPr>
          <a:xfrm>
            <a:off x="5144700" y="1842575"/>
            <a:ext cx="3371100" cy="25602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FFFFFF"/>
              </a:buClr>
              <a:buSzPts val="1400"/>
              <a:buFont typeface="Inter"/>
              <a:buChar char="●"/>
            </a:pPr>
            <a:r>
              <a:rPr lang="en">
                <a:solidFill>
                  <a:schemeClr val="dk1"/>
                </a:solidFill>
                <a:latin typeface="Inter"/>
                <a:ea typeface="Inter"/>
                <a:cs typeface="Inter"/>
                <a:sym typeface="Inter"/>
              </a:rPr>
              <a:t>Much newer tooling</a:t>
            </a:r>
            <a:endParaRPr>
              <a:solidFill>
                <a:srgbClr val="FFFFFF"/>
              </a:solidFill>
              <a:latin typeface="Inter"/>
              <a:ea typeface="Inter"/>
              <a:cs typeface="Inter"/>
              <a:sym typeface="Inter"/>
            </a:endParaRPr>
          </a:p>
          <a:p>
            <a:pPr indent="-317500" lvl="0" marL="457200" rtl="0" algn="l">
              <a:lnSpc>
                <a:spcPct val="115000"/>
              </a:lnSpc>
              <a:spcBef>
                <a:spcPts val="1000"/>
              </a:spcBef>
              <a:spcAft>
                <a:spcPts val="0"/>
              </a:spcAft>
              <a:buClr>
                <a:srgbClr val="FFFFFF"/>
              </a:buClr>
              <a:buSzPts val="1400"/>
              <a:buFont typeface="Inter"/>
              <a:buChar char="●"/>
            </a:pPr>
            <a:r>
              <a:rPr lang="en">
                <a:solidFill>
                  <a:srgbClr val="FFFFFF"/>
                </a:solidFill>
                <a:latin typeface="Inter"/>
                <a:ea typeface="Inter"/>
                <a:cs typeface="Inter"/>
                <a:sym typeface="Inter"/>
              </a:rPr>
              <a:t>Use an interface-driven approach where code splitting is encouraged</a:t>
            </a:r>
            <a:endParaRPr>
              <a:solidFill>
                <a:srgbClr val="FFFFFF"/>
              </a:solidFill>
              <a:latin typeface="Inter"/>
              <a:ea typeface="Inter"/>
              <a:cs typeface="Inter"/>
              <a:sym typeface="Inter"/>
            </a:endParaRPr>
          </a:p>
          <a:p>
            <a:pPr indent="-317500" lvl="0" marL="457200" rtl="0" algn="l">
              <a:lnSpc>
                <a:spcPct val="115000"/>
              </a:lnSpc>
              <a:spcBef>
                <a:spcPts val="1000"/>
              </a:spcBef>
              <a:spcAft>
                <a:spcPts val="0"/>
              </a:spcAft>
              <a:buClr>
                <a:srgbClr val="FFFFFF"/>
              </a:buClr>
              <a:buSzPts val="1400"/>
              <a:buFont typeface="Inter"/>
              <a:buChar char="●"/>
            </a:pPr>
            <a:r>
              <a:rPr lang="en">
                <a:solidFill>
                  <a:srgbClr val="FFFFFF"/>
                </a:solidFill>
                <a:latin typeface="Inter"/>
                <a:ea typeface="Inter"/>
                <a:cs typeface="Inter"/>
                <a:sym typeface="Inter"/>
              </a:rPr>
              <a:t>Nascent; feels experimental</a:t>
            </a:r>
            <a:endParaRPr>
              <a:solidFill>
                <a:srgbClr val="FFFFFF"/>
              </a:solidFill>
              <a:latin typeface="Inter"/>
              <a:ea typeface="Inter"/>
              <a:cs typeface="Inter"/>
              <a:sym typeface="Inter"/>
            </a:endParaRPr>
          </a:p>
          <a:p>
            <a:pPr indent="-317500" lvl="0" marL="457200" rtl="0" algn="l">
              <a:lnSpc>
                <a:spcPct val="115000"/>
              </a:lnSpc>
              <a:spcBef>
                <a:spcPts val="1000"/>
              </a:spcBef>
              <a:spcAft>
                <a:spcPts val="0"/>
              </a:spcAft>
              <a:buClr>
                <a:srgbClr val="FFFFFF"/>
              </a:buClr>
              <a:buSzPts val="1400"/>
              <a:buFont typeface="Inter"/>
              <a:buChar char="●"/>
            </a:pPr>
            <a:r>
              <a:rPr lang="en">
                <a:solidFill>
                  <a:srgbClr val="FFFFFF"/>
                </a:solidFill>
                <a:latin typeface="Inter"/>
                <a:ea typeface="Inter"/>
                <a:cs typeface="Inter"/>
                <a:sym typeface="Inter"/>
              </a:rPr>
              <a:t>Cool</a:t>
            </a:r>
            <a:endParaRPr>
              <a:solidFill>
                <a:srgbClr val="FFFFFF"/>
              </a:solidFill>
              <a:latin typeface="Inter"/>
              <a:ea typeface="Inter"/>
              <a:cs typeface="Inter"/>
              <a:sym typeface="Inter"/>
            </a:endParaRPr>
          </a:p>
          <a:p>
            <a:pPr indent="-317500" lvl="0" marL="457200" rtl="0" algn="l">
              <a:lnSpc>
                <a:spcPct val="115000"/>
              </a:lnSpc>
              <a:spcBef>
                <a:spcPts val="1000"/>
              </a:spcBef>
              <a:spcAft>
                <a:spcPts val="1000"/>
              </a:spcAft>
              <a:buClr>
                <a:srgbClr val="FFFFFF"/>
              </a:buClr>
              <a:buSzPts val="1400"/>
              <a:buFont typeface="Inter"/>
              <a:buChar char="●"/>
            </a:pPr>
            <a:r>
              <a:rPr lang="en">
                <a:solidFill>
                  <a:srgbClr val="FFFFFF"/>
                </a:solidFill>
                <a:latin typeface="Inter"/>
                <a:ea typeface="Inter"/>
                <a:cs typeface="Inter"/>
                <a:sym typeface="Inter"/>
              </a:rPr>
              <a:t>Bonus: bindings can be generated for other languages, not just JS</a:t>
            </a:r>
            <a:endParaRPr>
              <a:solidFill>
                <a:srgbClr val="FFFFFF"/>
              </a:solidFill>
              <a:latin typeface="Inter"/>
              <a:ea typeface="Inter"/>
              <a:cs typeface="Inter"/>
              <a:sym typeface="Inter"/>
            </a:endParaRPr>
          </a:p>
        </p:txBody>
      </p:sp>
      <p:sp>
        <p:nvSpPr>
          <p:cNvPr id="811" name="Google Shape;811;p95"/>
          <p:cNvSpPr txBox="1"/>
          <p:nvPr/>
        </p:nvSpPr>
        <p:spPr>
          <a:xfrm>
            <a:off x="5144700" y="867000"/>
            <a:ext cx="3687600" cy="501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sz="1800">
                <a:solidFill>
                  <a:srgbClr val="FB755A"/>
                </a:solidFill>
                <a:latin typeface="Inter Medium"/>
                <a:ea typeface="Inter Medium"/>
                <a:cs typeface="Inter Medium"/>
                <a:sym typeface="Inter Medium"/>
              </a:rPr>
              <a:t>Use the Component Model</a:t>
            </a:r>
            <a:endParaRPr sz="1800">
              <a:solidFill>
                <a:srgbClr val="FB755A"/>
              </a:solidFill>
              <a:latin typeface="Inter Medium"/>
              <a:ea typeface="Inter Medium"/>
              <a:cs typeface="Inter Medium"/>
              <a:sym typeface="Inter Medium"/>
            </a:endParaRPr>
          </a:p>
        </p:txBody>
      </p:sp>
      <p:sp>
        <p:nvSpPr>
          <p:cNvPr id="812" name="Google Shape;812;p95"/>
          <p:cNvSpPr txBox="1"/>
          <p:nvPr/>
        </p:nvSpPr>
        <p:spPr>
          <a:xfrm>
            <a:off x="5144700" y="1368900"/>
            <a:ext cx="3473100" cy="316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a:solidFill>
                  <a:srgbClr val="FFFFFF"/>
                </a:solidFill>
                <a:latin typeface="Inter Medium"/>
                <a:ea typeface="Inter Medium"/>
                <a:cs typeface="Inter Medium"/>
                <a:sym typeface="Inter Medium"/>
              </a:rPr>
              <a:t>Make the leap to </a:t>
            </a:r>
            <a:r>
              <a:rPr lang="en">
                <a:solidFill>
                  <a:schemeClr val="accent5"/>
                </a:solidFill>
                <a:latin typeface="Roboto Mono Medium"/>
                <a:ea typeface="Roboto Mono Medium"/>
                <a:cs typeface="Roboto Mono Medium"/>
                <a:sym typeface="Roboto Mono Medium"/>
              </a:rPr>
              <a:t>jco</a:t>
            </a:r>
            <a:endParaRPr>
              <a:solidFill>
                <a:schemeClr val="accent5"/>
              </a:solidFill>
              <a:latin typeface="Roboto Mono Medium"/>
              <a:ea typeface="Roboto Mono Medium"/>
              <a:cs typeface="Roboto Mono Medium"/>
              <a:sym typeface="Roboto Mono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0">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42"/>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Real world time series</a:t>
            </a:r>
            <a:endParaRPr/>
          </a:p>
        </p:txBody>
      </p:sp>
      <p:sp>
        <p:nvSpPr>
          <p:cNvPr id="184" name="Google Shape;184;p42"/>
          <p:cNvSpPr txBox="1"/>
          <p:nvPr>
            <p:ph idx="1" type="body"/>
          </p:nvPr>
        </p:nvSpPr>
        <p:spPr>
          <a:xfrm>
            <a:off x="311700" y="888275"/>
            <a:ext cx="8520600" cy="4032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sz="1800"/>
              <a:t>Environmental:</a:t>
            </a:r>
            <a:endParaRPr sz="1800"/>
          </a:p>
          <a:p>
            <a:pPr indent="-342900" lvl="1" marL="914400" rtl="0" algn="l">
              <a:spcBef>
                <a:spcPts val="0"/>
              </a:spcBef>
              <a:spcAft>
                <a:spcPts val="0"/>
              </a:spcAft>
              <a:buSzPts val="1800"/>
              <a:buChar char="○"/>
            </a:pPr>
            <a:r>
              <a:rPr lang="en" sz="1800"/>
              <a:t>t</a:t>
            </a:r>
            <a:r>
              <a:rPr lang="en" sz="1800"/>
              <a:t>emperature, sea levels, CO₂ levels</a:t>
            </a:r>
            <a:endParaRPr sz="1800"/>
          </a:p>
          <a:p>
            <a:pPr indent="-342900" lvl="0" marL="457200" rtl="0" algn="l">
              <a:spcBef>
                <a:spcPts val="0"/>
              </a:spcBef>
              <a:spcAft>
                <a:spcPts val="0"/>
              </a:spcAft>
              <a:buSzPts val="1800"/>
              <a:buChar char="●"/>
            </a:pPr>
            <a:r>
              <a:rPr lang="en" sz="1800"/>
              <a:t>Software:</a:t>
            </a:r>
            <a:endParaRPr sz="1800"/>
          </a:p>
          <a:p>
            <a:pPr indent="-342900" lvl="1" marL="914400" rtl="0" algn="l">
              <a:spcBef>
                <a:spcPts val="0"/>
              </a:spcBef>
              <a:spcAft>
                <a:spcPts val="0"/>
              </a:spcAft>
              <a:buSzPts val="1800"/>
              <a:buChar char="○"/>
            </a:pPr>
            <a:r>
              <a:rPr lang="en" sz="1800"/>
              <a:t>memory usage, CPU usage, requests per second</a:t>
            </a:r>
            <a:endParaRPr sz="1800"/>
          </a:p>
          <a:p>
            <a:pPr indent="-342900" lvl="0" marL="457200" rtl="0" algn="l">
              <a:spcBef>
                <a:spcPts val="0"/>
              </a:spcBef>
              <a:spcAft>
                <a:spcPts val="0"/>
              </a:spcAft>
              <a:buSzPts val="1800"/>
              <a:buChar char="●"/>
            </a:pPr>
            <a:r>
              <a:rPr lang="en" sz="1800"/>
              <a:t>Health:</a:t>
            </a:r>
            <a:endParaRPr sz="1800"/>
          </a:p>
          <a:p>
            <a:pPr indent="-342900" lvl="1" marL="914400" rtl="0" algn="l">
              <a:spcBef>
                <a:spcPts val="0"/>
              </a:spcBef>
              <a:spcAft>
                <a:spcPts val="0"/>
              </a:spcAft>
              <a:buSzPts val="1800"/>
              <a:buChar char="○"/>
            </a:pPr>
            <a:r>
              <a:rPr lang="en" sz="1800"/>
              <a:t>Heart rate, blood pressure</a:t>
            </a:r>
            <a:endParaRPr sz="1800"/>
          </a:p>
          <a:p>
            <a:pPr indent="-342900" lvl="0" marL="457200" rtl="0" algn="l">
              <a:spcBef>
                <a:spcPts val="0"/>
              </a:spcBef>
              <a:spcAft>
                <a:spcPts val="0"/>
              </a:spcAft>
              <a:buSzPts val="1800"/>
              <a:buChar char="●"/>
            </a:pPr>
            <a:r>
              <a:rPr lang="en" sz="1800"/>
              <a:t>Economic:</a:t>
            </a:r>
            <a:endParaRPr sz="1800"/>
          </a:p>
          <a:p>
            <a:pPr indent="-342900" lvl="1" marL="914400" rtl="0" algn="l">
              <a:spcBef>
                <a:spcPts val="0"/>
              </a:spcBef>
              <a:spcAft>
                <a:spcPts val="0"/>
              </a:spcAft>
              <a:buSzPts val="1800"/>
              <a:buChar char="○"/>
            </a:pPr>
            <a:r>
              <a:rPr lang="en" sz="1800"/>
              <a:t>sales, stock prices, crypto prices if you must</a:t>
            </a:r>
            <a:endParaRPr sz="1800"/>
          </a:p>
          <a:p>
            <a:pPr indent="-342900" lvl="0" marL="457200" rtl="0" algn="l">
              <a:spcBef>
                <a:spcPts val="0"/>
              </a:spcBef>
              <a:spcAft>
                <a:spcPts val="0"/>
              </a:spcAft>
              <a:buSzPts val="1800"/>
              <a:buChar char="●"/>
            </a:pPr>
            <a:r>
              <a:rPr lang="en" sz="1800"/>
              <a:t>…countless others</a:t>
            </a:r>
            <a:endParaRPr sz="1800"/>
          </a:p>
        </p:txBody>
      </p:sp>
      <p:pic>
        <p:nvPicPr>
          <p:cNvPr id="185" name="Google Shape;185;p42"/>
          <p:cNvPicPr preferRelativeResize="0"/>
          <p:nvPr/>
        </p:nvPicPr>
        <p:blipFill>
          <a:blip r:embed="rId3">
            <a:alphaModFix/>
          </a:blip>
          <a:stretch>
            <a:fillRect/>
          </a:stretch>
        </p:blipFill>
        <p:spPr>
          <a:xfrm>
            <a:off x="4269700" y="2659725"/>
            <a:ext cx="4633975" cy="10426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96"/>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Option 1: split up JS</a:t>
            </a:r>
            <a:endParaRPr/>
          </a:p>
        </p:txBody>
      </p:sp>
      <p:pic>
        <p:nvPicPr>
          <p:cNvPr id="818" name="Google Shape;818;p96"/>
          <p:cNvPicPr preferRelativeResize="0"/>
          <p:nvPr/>
        </p:nvPicPr>
        <p:blipFill rotWithShape="1">
          <a:blip r:embed="rId3">
            <a:alphaModFix/>
          </a:blip>
          <a:srcRect b="16022" l="0" r="0" t="0"/>
          <a:stretch/>
        </p:blipFill>
        <p:spPr>
          <a:xfrm>
            <a:off x="2850000" y="4207425"/>
            <a:ext cx="5076851" cy="366075"/>
          </a:xfrm>
          <a:prstGeom prst="rect">
            <a:avLst/>
          </a:prstGeom>
          <a:noFill/>
          <a:ln>
            <a:noFill/>
          </a:ln>
        </p:spPr>
      </p:pic>
      <p:pic>
        <p:nvPicPr>
          <p:cNvPr id="819" name="Google Shape;819;p96"/>
          <p:cNvPicPr preferRelativeResize="0"/>
          <p:nvPr/>
        </p:nvPicPr>
        <p:blipFill rotWithShape="1">
          <a:blip r:embed="rId4">
            <a:alphaModFix/>
          </a:blip>
          <a:srcRect b="0" l="0" r="7774" t="0"/>
          <a:stretch/>
        </p:blipFill>
        <p:spPr>
          <a:xfrm>
            <a:off x="364000" y="879825"/>
            <a:ext cx="2070175" cy="3383850"/>
          </a:xfrm>
          <a:prstGeom prst="rect">
            <a:avLst/>
          </a:prstGeom>
          <a:noFill/>
          <a:ln>
            <a:noFill/>
          </a:ln>
        </p:spPr>
      </p:pic>
      <p:pic>
        <p:nvPicPr>
          <p:cNvPr id="820" name="Google Shape;820;p96"/>
          <p:cNvPicPr preferRelativeResize="0"/>
          <p:nvPr/>
        </p:nvPicPr>
        <p:blipFill>
          <a:blip r:embed="rId5">
            <a:alphaModFix/>
          </a:blip>
          <a:stretch>
            <a:fillRect/>
          </a:stretch>
        </p:blipFill>
        <p:spPr>
          <a:xfrm>
            <a:off x="2216100" y="1758681"/>
            <a:ext cx="4191000" cy="2217531"/>
          </a:xfrm>
          <a:prstGeom prst="rect">
            <a:avLst/>
          </a:prstGeom>
          <a:noFill/>
          <a:ln>
            <a:noFill/>
          </a:ln>
        </p:spPr>
      </p:pic>
      <p:pic>
        <p:nvPicPr>
          <p:cNvPr id="821" name="Google Shape;821;p96"/>
          <p:cNvPicPr preferRelativeResize="0"/>
          <p:nvPr/>
        </p:nvPicPr>
        <p:blipFill rotWithShape="1">
          <a:blip r:embed="rId6">
            <a:alphaModFix/>
          </a:blip>
          <a:srcRect b="0" l="0" r="33025" t="0"/>
          <a:stretch/>
        </p:blipFill>
        <p:spPr>
          <a:xfrm>
            <a:off x="5827775" y="878537"/>
            <a:ext cx="3169901" cy="2782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97"/>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Option 1: split up JS - </a:t>
            </a:r>
            <a:r>
              <a:rPr lang="en">
                <a:solidFill>
                  <a:schemeClr val="dk1"/>
                </a:solidFill>
              </a:rPr>
              <a:t>downsides</a:t>
            </a:r>
            <a:endParaRPr/>
          </a:p>
        </p:txBody>
      </p:sp>
      <p:pic>
        <p:nvPicPr>
          <p:cNvPr id="827" name="Google Shape;827;p97"/>
          <p:cNvPicPr preferRelativeResize="0"/>
          <p:nvPr/>
        </p:nvPicPr>
        <p:blipFill rotWithShape="1">
          <a:blip r:embed="rId3">
            <a:alphaModFix/>
          </a:blip>
          <a:srcRect b="0" l="0" r="17911" t="0"/>
          <a:stretch/>
        </p:blipFill>
        <p:spPr>
          <a:xfrm>
            <a:off x="914400" y="1246325"/>
            <a:ext cx="7255927" cy="286914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98"/>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Option 1: split up JS - downsides</a:t>
            </a:r>
            <a:endParaRPr/>
          </a:p>
        </p:txBody>
      </p:sp>
      <p:pic>
        <p:nvPicPr>
          <p:cNvPr id="833" name="Google Shape;833;p98"/>
          <p:cNvPicPr preferRelativeResize="0"/>
          <p:nvPr/>
        </p:nvPicPr>
        <p:blipFill>
          <a:blip r:embed="rId3">
            <a:alphaModFix/>
          </a:blip>
          <a:stretch>
            <a:fillRect/>
          </a:stretch>
        </p:blipFill>
        <p:spPr>
          <a:xfrm>
            <a:off x="152400" y="941525"/>
            <a:ext cx="8839203" cy="384739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99"/>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Option 1: split up JS - </a:t>
            </a:r>
            <a:r>
              <a:rPr lang="en">
                <a:solidFill>
                  <a:schemeClr val="dk1"/>
                </a:solidFill>
              </a:rPr>
              <a:t>downsides</a:t>
            </a:r>
            <a:endParaRPr/>
          </a:p>
        </p:txBody>
      </p:sp>
      <p:grpSp>
        <p:nvGrpSpPr>
          <p:cNvPr id="839" name="Google Shape;839;p99"/>
          <p:cNvGrpSpPr/>
          <p:nvPr/>
        </p:nvGrpSpPr>
        <p:grpSpPr>
          <a:xfrm>
            <a:off x="4633125" y="2622381"/>
            <a:ext cx="4191000" cy="2217531"/>
            <a:chOff x="4709325" y="2774781"/>
            <a:chExt cx="4191000" cy="2217531"/>
          </a:xfrm>
        </p:grpSpPr>
        <p:pic>
          <p:nvPicPr>
            <p:cNvPr id="840" name="Google Shape;840;p99"/>
            <p:cNvPicPr preferRelativeResize="0"/>
            <p:nvPr/>
          </p:nvPicPr>
          <p:blipFill>
            <a:blip r:embed="rId3">
              <a:alphaModFix/>
            </a:blip>
            <a:stretch>
              <a:fillRect/>
            </a:stretch>
          </p:blipFill>
          <p:spPr>
            <a:xfrm>
              <a:off x="4709325" y="2774781"/>
              <a:ext cx="4191000" cy="2217531"/>
            </a:xfrm>
            <a:prstGeom prst="rect">
              <a:avLst/>
            </a:prstGeom>
            <a:noFill/>
            <a:ln>
              <a:noFill/>
            </a:ln>
          </p:spPr>
        </p:pic>
        <p:sp>
          <p:nvSpPr>
            <p:cNvPr id="841" name="Google Shape;841;p99"/>
            <p:cNvSpPr/>
            <p:nvPr/>
          </p:nvSpPr>
          <p:spPr>
            <a:xfrm>
              <a:off x="4999275" y="3029213"/>
              <a:ext cx="604200" cy="360600"/>
            </a:xfrm>
            <a:prstGeom prst="ellipse">
              <a:avLst/>
            </a:prstGeom>
            <a:noFill/>
            <a:ln cap="flat" cmpd="sng" w="28575">
              <a:solidFill>
                <a:srgbClr val="FB755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842" name="Google Shape;842;p99"/>
          <p:cNvSpPr txBox="1"/>
          <p:nvPr/>
        </p:nvSpPr>
        <p:spPr>
          <a:xfrm>
            <a:off x="5135175" y="2123475"/>
            <a:ext cx="3186900" cy="49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accent2"/>
                </a:solidFill>
              </a:rPr>
              <a:t>After</a:t>
            </a:r>
            <a:endParaRPr sz="1800">
              <a:solidFill>
                <a:schemeClr val="accent2"/>
              </a:solidFill>
            </a:endParaRPr>
          </a:p>
        </p:txBody>
      </p:sp>
      <p:grpSp>
        <p:nvGrpSpPr>
          <p:cNvPr id="843" name="Google Shape;843;p99"/>
          <p:cNvGrpSpPr/>
          <p:nvPr/>
        </p:nvGrpSpPr>
        <p:grpSpPr>
          <a:xfrm>
            <a:off x="168799" y="1398725"/>
            <a:ext cx="4190958" cy="1902075"/>
            <a:chOff x="92600" y="789125"/>
            <a:chExt cx="4904000" cy="1902075"/>
          </a:xfrm>
        </p:grpSpPr>
        <p:pic>
          <p:nvPicPr>
            <p:cNvPr id="844" name="Google Shape;844;p99"/>
            <p:cNvPicPr preferRelativeResize="0"/>
            <p:nvPr/>
          </p:nvPicPr>
          <p:blipFill>
            <a:blip r:embed="rId4">
              <a:alphaModFix/>
            </a:blip>
            <a:stretch>
              <a:fillRect/>
            </a:stretch>
          </p:blipFill>
          <p:spPr>
            <a:xfrm>
              <a:off x="92600" y="789125"/>
              <a:ext cx="4904000" cy="1902075"/>
            </a:xfrm>
            <a:prstGeom prst="rect">
              <a:avLst/>
            </a:prstGeom>
            <a:noFill/>
            <a:ln>
              <a:noFill/>
            </a:ln>
          </p:spPr>
        </p:pic>
        <p:sp>
          <p:nvSpPr>
            <p:cNvPr id="845" name="Google Shape;845;p99"/>
            <p:cNvSpPr/>
            <p:nvPr/>
          </p:nvSpPr>
          <p:spPr>
            <a:xfrm>
              <a:off x="477475" y="1017188"/>
              <a:ext cx="604200" cy="360600"/>
            </a:xfrm>
            <a:prstGeom prst="ellipse">
              <a:avLst/>
            </a:prstGeom>
            <a:noFill/>
            <a:ln cap="flat" cmpd="sng" w="28575">
              <a:solidFill>
                <a:srgbClr val="FB755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846" name="Google Shape;846;p99"/>
          <p:cNvSpPr txBox="1"/>
          <p:nvPr/>
        </p:nvSpPr>
        <p:spPr>
          <a:xfrm>
            <a:off x="658875" y="899800"/>
            <a:ext cx="3186900" cy="49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accent2"/>
                </a:solidFill>
              </a:rPr>
              <a:t>Before</a:t>
            </a:r>
            <a:endParaRPr sz="1800">
              <a:solidFill>
                <a:schemeClr val="accen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100"/>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Option 2: use the Component Model</a:t>
            </a:r>
            <a:endParaRPr/>
          </a:p>
        </p:txBody>
      </p:sp>
      <p:pic>
        <p:nvPicPr>
          <p:cNvPr id="852" name="Google Shape;852;p100"/>
          <p:cNvPicPr preferRelativeResize="0"/>
          <p:nvPr/>
        </p:nvPicPr>
        <p:blipFill>
          <a:blip r:embed="rId3">
            <a:alphaModFix/>
          </a:blip>
          <a:stretch>
            <a:fillRect/>
          </a:stretch>
        </p:blipFill>
        <p:spPr>
          <a:xfrm>
            <a:off x="227624" y="778363"/>
            <a:ext cx="1805300" cy="4162425"/>
          </a:xfrm>
          <a:prstGeom prst="rect">
            <a:avLst/>
          </a:prstGeom>
          <a:noFill/>
          <a:ln>
            <a:noFill/>
          </a:ln>
        </p:spPr>
      </p:pic>
      <p:pic>
        <p:nvPicPr>
          <p:cNvPr id="853" name="Google Shape;853;p100"/>
          <p:cNvPicPr preferRelativeResize="0"/>
          <p:nvPr/>
        </p:nvPicPr>
        <p:blipFill>
          <a:blip r:embed="rId4">
            <a:alphaModFix/>
          </a:blip>
          <a:stretch>
            <a:fillRect/>
          </a:stretch>
        </p:blipFill>
        <p:spPr>
          <a:xfrm>
            <a:off x="2328873" y="4135284"/>
            <a:ext cx="3864124" cy="889164"/>
          </a:xfrm>
          <a:prstGeom prst="rect">
            <a:avLst/>
          </a:prstGeom>
          <a:noFill/>
          <a:ln>
            <a:noFill/>
          </a:ln>
        </p:spPr>
      </p:pic>
      <p:pic>
        <p:nvPicPr>
          <p:cNvPr id="854" name="Google Shape;854;p100"/>
          <p:cNvPicPr preferRelativeResize="0"/>
          <p:nvPr/>
        </p:nvPicPr>
        <p:blipFill>
          <a:blip r:embed="rId5">
            <a:alphaModFix/>
          </a:blip>
          <a:stretch>
            <a:fillRect/>
          </a:stretch>
        </p:blipFill>
        <p:spPr>
          <a:xfrm>
            <a:off x="2062600" y="1857025"/>
            <a:ext cx="3352049" cy="2089050"/>
          </a:xfrm>
          <a:prstGeom prst="rect">
            <a:avLst/>
          </a:prstGeom>
          <a:noFill/>
          <a:ln>
            <a:noFill/>
          </a:ln>
        </p:spPr>
      </p:pic>
      <p:pic>
        <p:nvPicPr>
          <p:cNvPr id="855" name="Google Shape;855;p100"/>
          <p:cNvPicPr preferRelativeResize="0"/>
          <p:nvPr/>
        </p:nvPicPr>
        <p:blipFill rotWithShape="1">
          <a:blip r:embed="rId6">
            <a:alphaModFix/>
          </a:blip>
          <a:srcRect b="18019" l="0" r="27771" t="0"/>
          <a:stretch/>
        </p:blipFill>
        <p:spPr>
          <a:xfrm>
            <a:off x="5041750" y="827248"/>
            <a:ext cx="3864125" cy="32699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101"/>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Option 2: use the Component Model</a:t>
            </a:r>
            <a:endParaRPr/>
          </a:p>
        </p:txBody>
      </p:sp>
      <p:pic>
        <p:nvPicPr>
          <p:cNvPr id="861" name="Google Shape;861;p101"/>
          <p:cNvPicPr preferRelativeResize="0"/>
          <p:nvPr/>
        </p:nvPicPr>
        <p:blipFill>
          <a:blip r:embed="rId3">
            <a:alphaModFix/>
          </a:blip>
          <a:stretch>
            <a:fillRect/>
          </a:stretch>
        </p:blipFill>
        <p:spPr>
          <a:xfrm>
            <a:off x="152400" y="941525"/>
            <a:ext cx="8839199" cy="368713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102"/>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dk1"/>
                </a:solidFill>
              </a:rPr>
              <a:t>Option 2: use the Component Model - downsides</a:t>
            </a:r>
            <a:endParaRPr/>
          </a:p>
        </p:txBody>
      </p:sp>
      <p:sp>
        <p:nvSpPr>
          <p:cNvPr id="867" name="Google Shape;867;p102"/>
          <p:cNvSpPr txBox="1"/>
          <p:nvPr>
            <p:ph type="title"/>
          </p:nvPr>
        </p:nvSpPr>
        <p:spPr>
          <a:xfrm>
            <a:off x="463600" y="1063750"/>
            <a:ext cx="7994400" cy="2595900"/>
          </a:xfrm>
          <a:prstGeom prst="rect">
            <a:avLst/>
          </a:prstGeom>
        </p:spPr>
        <p:txBody>
          <a:bodyPr anchorCtr="0" anchor="t" bIns="91425" lIns="91425" spcFirstLastPara="1" rIns="91425" wrap="square" tIns="91425">
            <a:noAutofit/>
          </a:bodyPr>
          <a:lstStyle/>
          <a:p>
            <a:pPr indent="-356870" lvl="0" marL="457200" rtl="0" algn="l">
              <a:lnSpc>
                <a:spcPct val="115000"/>
              </a:lnSpc>
              <a:spcBef>
                <a:spcPts val="0"/>
              </a:spcBef>
              <a:spcAft>
                <a:spcPts val="0"/>
              </a:spcAft>
              <a:buSzPts val="2020"/>
              <a:buChar char="●"/>
            </a:pPr>
            <a:r>
              <a:rPr lang="en" sz="2020"/>
              <a:t>Now you have a new IDL!</a:t>
            </a:r>
            <a:endParaRPr sz="2020"/>
          </a:p>
          <a:p>
            <a:pPr indent="-356870" lvl="0" marL="457200" rtl="0" algn="l">
              <a:lnSpc>
                <a:spcPct val="115000"/>
              </a:lnSpc>
              <a:spcBef>
                <a:spcPts val="1000"/>
              </a:spcBef>
              <a:spcAft>
                <a:spcPts val="0"/>
              </a:spcAft>
              <a:buSzPts val="2020"/>
              <a:buChar char="●"/>
            </a:pPr>
            <a:r>
              <a:rPr lang="en" sz="2020"/>
              <a:t>Again: very new, so </a:t>
            </a:r>
            <a:r>
              <a:rPr lang="en" sz="2020"/>
              <a:t>tricky</a:t>
            </a:r>
            <a:r>
              <a:rPr lang="en" sz="2020"/>
              <a:t> to find examples and best practices</a:t>
            </a:r>
            <a:endParaRPr sz="2020"/>
          </a:p>
          <a:p>
            <a:pPr indent="-356870" lvl="0" marL="457200" rtl="0" algn="l">
              <a:lnSpc>
                <a:spcPct val="115000"/>
              </a:lnSpc>
              <a:spcBef>
                <a:spcPts val="1000"/>
              </a:spcBef>
              <a:spcAft>
                <a:spcPts val="0"/>
              </a:spcAft>
              <a:buSzPts val="2020"/>
              <a:buChar char="●"/>
            </a:pPr>
            <a:r>
              <a:rPr lang="en" sz="2020"/>
              <a:t>Lots of new tools</a:t>
            </a:r>
            <a:endParaRPr sz="2020"/>
          </a:p>
          <a:p>
            <a:pPr indent="0" lvl="0" marL="0" rtl="0" algn="l">
              <a:lnSpc>
                <a:spcPct val="115000"/>
              </a:lnSpc>
              <a:spcBef>
                <a:spcPts val="1000"/>
              </a:spcBef>
              <a:spcAft>
                <a:spcPts val="0"/>
              </a:spcAft>
              <a:buSzPts val="990"/>
              <a:buNone/>
            </a:pPr>
            <a:r>
              <a:t/>
            </a:r>
            <a:endParaRPr sz="2020"/>
          </a:p>
          <a:p>
            <a:pPr indent="0" lvl="0" marL="0" rtl="0" algn="l">
              <a:lnSpc>
                <a:spcPct val="115000"/>
              </a:lnSpc>
              <a:spcBef>
                <a:spcPts val="1000"/>
              </a:spcBef>
              <a:spcAft>
                <a:spcPts val="0"/>
              </a:spcAft>
              <a:buSzPts val="990"/>
              <a:buNone/>
            </a:pPr>
            <a:r>
              <a:rPr lang="en" sz="2020"/>
              <a:t>As always, there are trade-offs!</a:t>
            </a:r>
            <a:endParaRPr sz="2020"/>
          </a:p>
          <a:p>
            <a:pPr indent="0" lvl="0" marL="0" rtl="0" algn="l">
              <a:lnSpc>
                <a:spcPct val="115000"/>
              </a:lnSpc>
              <a:spcBef>
                <a:spcPts val="1000"/>
              </a:spcBef>
              <a:spcAft>
                <a:spcPts val="1000"/>
              </a:spcAft>
              <a:buSzPts val="990"/>
              <a:buNone/>
            </a:pPr>
            <a:r>
              <a:rPr lang="en" sz="2020"/>
              <a:t>My advice: watch this space, but don’t use it in prod yet.</a:t>
            </a:r>
            <a:endParaRPr sz="202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7">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43"/>
          <p:cNvSpPr txBox="1"/>
          <p:nvPr/>
        </p:nvSpPr>
        <p:spPr>
          <a:xfrm>
            <a:off x="871750" y="2626150"/>
            <a:ext cx="2103900" cy="903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lang="en" sz="1800">
                <a:solidFill>
                  <a:schemeClr val="accent2"/>
                </a:solidFill>
                <a:latin typeface="Inter Medium"/>
                <a:ea typeface="Inter Medium"/>
                <a:cs typeface="Inter Medium"/>
                <a:sym typeface="Inter Medium"/>
              </a:rPr>
              <a:t>Visualise patterns and trajectories</a:t>
            </a:r>
            <a:endParaRPr sz="1800">
              <a:solidFill>
                <a:schemeClr val="accent2"/>
              </a:solidFill>
              <a:latin typeface="Inter Medium"/>
              <a:ea typeface="Inter Medium"/>
              <a:cs typeface="Inter Medium"/>
              <a:sym typeface="Inter Medium"/>
            </a:endParaRPr>
          </a:p>
        </p:txBody>
      </p:sp>
      <p:sp>
        <p:nvSpPr>
          <p:cNvPr id="191" name="Google Shape;191;p43"/>
          <p:cNvSpPr txBox="1"/>
          <p:nvPr/>
        </p:nvSpPr>
        <p:spPr>
          <a:xfrm>
            <a:off x="3359550" y="2626162"/>
            <a:ext cx="2424900" cy="903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800">
                <a:solidFill>
                  <a:schemeClr val="accent2"/>
                </a:solidFill>
                <a:latin typeface="Inter Medium"/>
                <a:ea typeface="Inter Medium"/>
                <a:cs typeface="Inter Medium"/>
                <a:sym typeface="Inter Medium"/>
              </a:rPr>
              <a:t>Set thresholds for alerts and notifications</a:t>
            </a:r>
            <a:endParaRPr sz="1800">
              <a:solidFill>
                <a:schemeClr val="accent2"/>
              </a:solidFill>
              <a:latin typeface="Inter Medium"/>
              <a:ea typeface="Inter Medium"/>
              <a:cs typeface="Inter Medium"/>
              <a:sym typeface="Inter Medium"/>
            </a:endParaRPr>
          </a:p>
        </p:txBody>
      </p:sp>
      <p:sp>
        <p:nvSpPr>
          <p:cNvPr id="192" name="Google Shape;192;p43"/>
          <p:cNvSpPr txBox="1"/>
          <p:nvPr/>
        </p:nvSpPr>
        <p:spPr>
          <a:xfrm>
            <a:off x="6093202" y="2626162"/>
            <a:ext cx="2254200" cy="903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800">
                <a:solidFill>
                  <a:schemeClr val="accent2"/>
                </a:solidFill>
                <a:latin typeface="Inter Medium"/>
                <a:ea typeface="Inter Medium"/>
                <a:cs typeface="Inter Medium"/>
                <a:sym typeface="Inter Medium"/>
              </a:rPr>
              <a:t>Identify anomalies and outliers</a:t>
            </a:r>
            <a:endParaRPr sz="1800">
              <a:solidFill>
                <a:schemeClr val="accent2"/>
              </a:solidFill>
              <a:latin typeface="Inter Medium"/>
              <a:ea typeface="Inter Medium"/>
              <a:cs typeface="Inter Medium"/>
              <a:sym typeface="Inter Medium"/>
            </a:endParaRPr>
          </a:p>
        </p:txBody>
      </p:sp>
      <p:sp>
        <p:nvSpPr>
          <p:cNvPr id="193" name="Google Shape;193;p43"/>
          <p:cNvSpPr/>
          <p:nvPr/>
        </p:nvSpPr>
        <p:spPr>
          <a:xfrm>
            <a:off x="6872000" y="1891525"/>
            <a:ext cx="696600" cy="696600"/>
          </a:xfrm>
          <a:prstGeom prst="ellipse">
            <a:avLst/>
          </a:prstGeom>
          <a:solidFill>
            <a:srgbClr val="2E2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500"/>
              <a:t>🤔</a:t>
            </a:r>
            <a:endParaRPr sz="2500"/>
          </a:p>
        </p:txBody>
      </p:sp>
      <p:sp>
        <p:nvSpPr>
          <p:cNvPr id="194" name="Google Shape;194;p43"/>
          <p:cNvSpPr/>
          <p:nvPr/>
        </p:nvSpPr>
        <p:spPr>
          <a:xfrm>
            <a:off x="1575400" y="1891525"/>
            <a:ext cx="696600" cy="696600"/>
          </a:xfrm>
          <a:prstGeom prst="ellipse">
            <a:avLst/>
          </a:prstGeom>
          <a:solidFill>
            <a:srgbClr val="2E2E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t>👀</a:t>
            </a:r>
            <a:endParaRPr sz="2500"/>
          </a:p>
        </p:txBody>
      </p:sp>
      <p:sp>
        <p:nvSpPr>
          <p:cNvPr id="195" name="Google Shape;195;p43"/>
          <p:cNvSpPr/>
          <p:nvPr/>
        </p:nvSpPr>
        <p:spPr>
          <a:xfrm>
            <a:off x="4223700" y="1891525"/>
            <a:ext cx="696600" cy="696600"/>
          </a:xfrm>
          <a:prstGeom prst="ellipse">
            <a:avLst/>
          </a:prstGeom>
          <a:solidFill>
            <a:srgbClr val="2E2E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t>🚨</a:t>
            </a:r>
            <a:endParaRPr sz="2500"/>
          </a:p>
        </p:txBody>
      </p:sp>
      <p:sp>
        <p:nvSpPr>
          <p:cNvPr id="196" name="Google Shape;196;p43"/>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 we do with them?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44"/>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augurs?</a:t>
            </a:r>
            <a:endParaRPr/>
          </a:p>
        </p:txBody>
      </p:sp>
      <p:sp>
        <p:nvSpPr>
          <p:cNvPr id="202" name="Google Shape;202;p44"/>
          <p:cNvSpPr txBox="1"/>
          <p:nvPr>
            <p:ph idx="1" type="body"/>
          </p:nvPr>
        </p:nvSpPr>
        <p:spPr>
          <a:xfrm>
            <a:off x="311700" y="771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sz="1800"/>
              <a:t>A T</a:t>
            </a:r>
            <a:r>
              <a:rPr lang="en" sz="1800"/>
              <a:t>ime Series Toolkit for Rust</a:t>
            </a:r>
            <a:endParaRPr sz="1800"/>
          </a:p>
        </p:txBody>
      </p:sp>
      <p:pic>
        <p:nvPicPr>
          <p:cNvPr id="203" name="Google Shape;203;p44"/>
          <p:cNvPicPr preferRelativeResize="0"/>
          <p:nvPr/>
        </p:nvPicPr>
        <p:blipFill rotWithShape="1">
          <a:blip r:embed="rId3">
            <a:alphaModFix/>
          </a:blip>
          <a:srcRect b="0" l="3478" r="4499" t="0"/>
          <a:stretch/>
        </p:blipFill>
        <p:spPr>
          <a:xfrm>
            <a:off x="5446900" y="3368600"/>
            <a:ext cx="3283749" cy="1576076"/>
          </a:xfrm>
          <a:prstGeom prst="rect">
            <a:avLst/>
          </a:prstGeom>
          <a:noFill/>
          <a:ln>
            <a:noFill/>
          </a:ln>
        </p:spPr>
      </p:pic>
      <p:pic>
        <p:nvPicPr>
          <p:cNvPr id="204" name="Google Shape;204;p44"/>
          <p:cNvPicPr preferRelativeResize="0"/>
          <p:nvPr/>
        </p:nvPicPr>
        <p:blipFill>
          <a:blip r:embed="rId4">
            <a:alphaModFix/>
          </a:blip>
          <a:stretch>
            <a:fillRect/>
          </a:stretch>
        </p:blipFill>
        <p:spPr>
          <a:xfrm>
            <a:off x="486825" y="1603449"/>
            <a:ext cx="3146000" cy="1427125"/>
          </a:xfrm>
          <a:prstGeom prst="rect">
            <a:avLst/>
          </a:prstGeom>
          <a:noFill/>
          <a:ln>
            <a:noFill/>
          </a:ln>
        </p:spPr>
      </p:pic>
      <p:sp>
        <p:nvSpPr>
          <p:cNvPr id="205" name="Google Shape;205;p44"/>
          <p:cNvSpPr txBox="1"/>
          <p:nvPr/>
        </p:nvSpPr>
        <p:spPr>
          <a:xfrm>
            <a:off x="892850" y="1295325"/>
            <a:ext cx="2360700" cy="28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2"/>
                </a:solidFill>
              </a:rPr>
              <a:t>Forecasting</a:t>
            </a:r>
            <a:endParaRPr sz="1800">
              <a:solidFill>
                <a:schemeClr val="lt2"/>
              </a:solidFill>
            </a:endParaRPr>
          </a:p>
        </p:txBody>
      </p:sp>
      <p:sp>
        <p:nvSpPr>
          <p:cNvPr id="206" name="Google Shape;206;p44"/>
          <p:cNvSpPr txBox="1"/>
          <p:nvPr/>
        </p:nvSpPr>
        <p:spPr>
          <a:xfrm>
            <a:off x="5788525" y="3055150"/>
            <a:ext cx="2680500" cy="28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2"/>
                </a:solidFill>
              </a:rPr>
              <a:t>Changepoint Detection</a:t>
            </a:r>
            <a:endParaRPr sz="1800">
              <a:solidFill>
                <a:schemeClr val="lt2"/>
              </a:solidFill>
            </a:endParaRPr>
          </a:p>
        </p:txBody>
      </p:sp>
      <p:sp>
        <p:nvSpPr>
          <p:cNvPr id="207" name="Google Shape;207;p44"/>
          <p:cNvSpPr txBox="1"/>
          <p:nvPr/>
        </p:nvSpPr>
        <p:spPr>
          <a:xfrm>
            <a:off x="5748528" y="673450"/>
            <a:ext cx="2680500" cy="28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2"/>
                </a:solidFill>
              </a:rPr>
              <a:t>Clustering</a:t>
            </a:r>
            <a:endParaRPr sz="1800">
              <a:solidFill>
                <a:schemeClr val="lt2"/>
              </a:solidFill>
            </a:endParaRPr>
          </a:p>
        </p:txBody>
      </p:sp>
      <p:pic>
        <p:nvPicPr>
          <p:cNvPr id="208" name="Google Shape;208;p44"/>
          <p:cNvPicPr preferRelativeResize="0"/>
          <p:nvPr/>
        </p:nvPicPr>
        <p:blipFill>
          <a:blip r:embed="rId5">
            <a:alphaModFix/>
          </a:blip>
          <a:stretch>
            <a:fillRect/>
          </a:stretch>
        </p:blipFill>
        <p:spPr>
          <a:xfrm>
            <a:off x="5062400" y="1019575"/>
            <a:ext cx="3867424" cy="1754400"/>
          </a:xfrm>
          <a:prstGeom prst="rect">
            <a:avLst/>
          </a:prstGeom>
          <a:noFill/>
          <a:ln>
            <a:noFill/>
          </a:ln>
        </p:spPr>
      </p:pic>
      <p:pic>
        <p:nvPicPr>
          <p:cNvPr id="209" name="Google Shape;209;p44"/>
          <p:cNvPicPr preferRelativeResize="0"/>
          <p:nvPr/>
        </p:nvPicPr>
        <p:blipFill>
          <a:blip r:embed="rId6">
            <a:alphaModFix/>
          </a:blip>
          <a:stretch>
            <a:fillRect/>
          </a:stretch>
        </p:blipFill>
        <p:spPr>
          <a:xfrm>
            <a:off x="1031473" y="3525575"/>
            <a:ext cx="3031149" cy="1375049"/>
          </a:xfrm>
          <a:prstGeom prst="rect">
            <a:avLst/>
          </a:prstGeom>
          <a:noFill/>
          <a:ln>
            <a:noFill/>
          </a:ln>
        </p:spPr>
      </p:pic>
      <p:sp>
        <p:nvSpPr>
          <p:cNvPr id="210" name="Google Shape;210;p44"/>
          <p:cNvSpPr txBox="1"/>
          <p:nvPr/>
        </p:nvSpPr>
        <p:spPr>
          <a:xfrm>
            <a:off x="1348325" y="3176450"/>
            <a:ext cx="2360700" cy="28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2"/>
                </a:solidFill>
              </a:rPr>
              <a:t>Outlier Detection</a:t>
            </a:r>
            <a:endParaRPr sz="1800">
              <a:solidFill>
                <a:schemeClr val="lt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45"/>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augurs?</a:t>
            </a:r>
            <a:endParaRPr/>
          </a:p>
        </p:txBody>
      </p:sp>
      <p:sp>
        <p:nvSpPr>
          <p:cNvPr id="216" name="Google Shape;216;p45"/>
          <p:cNvSpPr txBox="1"/>
          <p:nvPr>
            <p:ph idx="1" type="body"/>
          </p:nvPr>
        </p:nvSpPr>
        <p:spPr>
          <a:xfrm>
            <a:off x="311700" y="771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sz="1800"/>
              <a:t>A </a:t>
            </a:r>
            <a:r>
              <a:rPr lang="en" sz="1800">
                <a:solidFill>
                  <a:srgbClr val="FB755A"/>
                </a:solidFill>
              </a:rPr>
              <a:t>Time Series Analysis</a:t>
            </a:r>
            <a:r>
              <a:rPr lang="en" sz="1800"/>
              <a:t> Toolkit for Rust</a:t>
            </a:r>
            <a:endParaRPr sz="1800"/>
          </a:p>
        </p:txBody>
      </p:sp>
      <p:pic>
        <p:nvPicPr>
          <p:cNvPr id="217" name="Google Shape;217;p45"/>
          <p:cNvPicPr preferRelativeResize="0"/>
          <p:nvPr/>
        </p:nvPicPr>
        <p:blipFill rotWithShape="1">
          <a:blip r:embed="rId3">
            <a:alphaModFix/>
          </a:blip>
          <a:srcRect b="0" l="3478" r="4499" t="0"/>
          <a:stretch/>
        </p:blipFill>
        <p:spPr>
          <a:xfrm>
            <a:off x="5446900" y="3368600"/>
            <a:ext cx="3283749" cy="1576076"/>
          </a:xfrm>
          <a:prstGeom prst="rect">
            <a:avLst/>
          </a:prstGeom>
          <a:noFill/>
          <a:ln>
            <a:noFill/>
          </a:ln>
        </p:spPr>
      </p:pic>
      <p:pic>
        <p:nvPicPr>
          <p:cNvPr id="218" name="Google Shape;218;p45"/>
          <p:cNvPicPr preferRelativeResize="0"/>
          <p:nvPr/>
        </p:nvPicPr>
        <p:blipFill>
          <a:blip r:embed="rId4">
            <a:alphaModFix/>
          </a:blip>
          <a:stretch>
            <a:fillRect/>
          </a:stretch>
        </p:blipFill>
        <p:spPr>
          <a:xfrm>
            <a:off x="486825" y="1603449"/>
            <a:ext cx="3146000" cy="1427125"/>
          </a:xfrm>
          <a:prstGeom prst="rect">
            <a:avLst/>
          </a:prstGeom>
          <a:noFill/>
          <a:ln>
            <a:noFill/>
          </a:ln>
        </p:spPr>
      </p:pic>
      <p:sp>
        <p:nvSpPr>
          <p:cNvPr id="219" name="Google Shape;219;p45"/>
          <p:cNvSpPr txBox="1"/>
          <p:nvPr/>
        </p:nvSpPr>
        <p:spPr>
          <a:xfrm>
            <a:off x="892850" y="1295325"/>
            <a:ext cx="2360700" cy="28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2"/>
                </a:solidFill>
              </a:rPr>
              <a:t>Forecasting</a:t>
            </a:r>
            <a:endParaRPr sz="1800">
              <a:solidFill>
                <a:schemeClr val="lt2"/>
              </a:solidFill>
            </a:endParaRPr>
          </a:p>
        </p:txBody>
      </p:sp>
      <p:sp>
        <p:nvSpPr>
          <p:cNvPr id="220" name="Google Shape;220;p45"/>
          <p:cNvSpPr txBox="1"/>
          <p:nvPr/>
        </p:nvSpPr>
        <p:spPr>
          <a:xfrm>
            <a:off x="5788525" y="3055150"/>
            <a:ext cx="2680500" cy="28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2"/>
                </a:solidFill>
              </a:rPr>
              <a:t>Changepoint Detection</a:t>
            </a:r>
            <a:endParaRPr sz="1800">
              <a:solidFill>
                <a:schemeClr val="lt2"/>
              </a:solidFill>
            </a:endParaRPr>
          </a:p>
        </p:txBody>
      </p:sp>
      <p:sp>
        <p:nvSpPr>
          <p:cNvPr id="221" name="Google Shape;221;p45"/>
          <p:cNvSpPr txBox="1"/>
          <p:nvPr/>
        </p:nvSpPr>
        <p:spPr>
          <a:xfrm>
            <a:off x="5748528" y="673450"/>
            <a:ext cx="2680500" cy="28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2"/>
                </a:solidFill>
              </a:rPr>
              <a:t>Clustering</a:t>
            </a:r>
            <a:endParaRPr sz="1800">
              <a:solidFill>
                <a:schemeClr val="lt2"/>
              </a:solidFill>
            </a:endParaRPr>
          </a:p>
        </p:txBody>
      </p:sp>
      <p:pic>
        <p:nvPicPr>
          <p:cNvPr id="222" name="Google Shape;222;p45"/>
          <p:cNvPicPr preferRelativeResize="0"/>
          <p:nvPr/>
        </p:nvPicPr>
        <p:blipFill>
          <a:blip r:embed="rId5">
            <a:alphaModFix/>
          </a:blip>
          <a:stretch>
            <a:fillRect/>
          </a:stretch>
        </p:blipFill>
        <p:spPr>
          <a:xfrm>
            <a:off x="5062400" y="1019575"/>
            <a:ext cx="3867424" cy="1754400"/>
          </a:xfrm>
          <a:prstGeom prst="rect">
            <a:avLst/>
          </a:prstGeom>
          <a:noFill/>
          <a:ln>
            <a:noFill/>
          </a:ln>
        </p:spPr>
      </p:pic>
      <p:pic>
        <p:nvPicPr>
          <p:cNvPr id="223" name="Google Shape;223;p45"/>
          <p:cNvPicPr preferRelativeResize="0"/>
          <p:nvPr/>
        </p:nvPicPr>
        <p:blipFill>
          <a:blip r:embed="rId6">
            <a:alphaModFix/>
          </a:blip>
          <a:stretch>
            <a:fillRect/>
          </a:stretch>
        </p:blipFill>
        <p:spPr>
          <a:xfrm>
            <a:off x="1031473" y="3525575"/>
            <a:ext cx="3031149" cy="1375049"/>
          </a:xfrm>
          <a:prstGeom prst="rect">
            <a:avLst/>
          </a:prstGeom>
          <a:noFill/>
          <a:ln>
            <a:noFill/>
          </a:ln>
        </p:spPr>
      </p:pic>
      <p:sp>
        <p:nvSpPr>
          <p:cNvPr id="224" name="Google Shape;224;p45"/>
          <p:cNvSpPr txBox="1"/>
          <p:nvPr/>
        </p:nvSpPr>
        <p:spPr>
          <a:xfrm>
            <a:off x="1348325" y="3176450"/>
            <a:ext cx="2360700" cy="28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2"/>
                </a:solidFill>
              </a:rPr>
              <a:t>Outlier Detection</a:t>
            </a:r>
            <a:endParaRPr sz="1800">
              <a:solidFill>
                <a:schemeClr val="lt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