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</p:sldIdLst>
  <p:sldSz cy="5143500" cx="9144000"/>
  <p:notesSz cx="6858000" cy="9144000"/>
  <p:embeddedFontLst>
    <p:embeddedFont>
      <p:font typeface="Roboto Mono Medium"/>
      <p:regular r:id="rId76"/>
      <p:bold r:id="rId77"/>
      <p:italic r:id="rId78"/>
      <p:boldItalic r:id="rId79"/>
    </p:embeddedFont>
    <p:embeddedFont>
      <p:font typeface="Lexend Light"/>
      <p:regular r:id="rId80"/>
      <p:bold r:id="rId81"/>
    </p:embeddedFont>
    <p:embeddedFont>
      <p:font typeface="Shippori Antique B1"/>
      <p:regular r:id="rId82"/>
    </p:embeddedFont>
    <p:embeddedFont>
      <p:font typeface="Lexend"/>
      <p:regular r:id="rId83"/>
      <p:bold r:id="rId84"/>
    </p:embeddedFont>
    <p:embeddedFont>
      <p:font typeface="Roboto Mono"/>
      <p:regular r:id="rId85"/>
      <p:bold r:id="rId86"/>
      <p:italic r:id="rId87"/>
      <p:boldItalic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Scott Gerring"/>
  <p:cmAuthor clrIdx="1" id="1" initials="" lastIdx="1" name="Jaroslav Bachorí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Lexend-bold.fntdata"/><Relationship Id="rId83" Type="http://schemas.openxmlformats.org/officeDocument/2006/relationships/font" Target="fonts/Lexend-regular.fntdata"/><Relationship Id="rId42" Type="http://schemas.openxmlformats.org/officeDocument/2006/relationships/slide" Target="slides/slide36.xml"/><Relationship Id="rId86" Type="http://schemas.openxmlformats.org/officeDocument/2006/relationships/font" Target="fonts/RobotoMono-bold.fntdata"/><Relationship Id="rId41" Type="http://schemas.openxmlformats.org/officeDocument/2006/relationships/slide" Target="slides/slide35.xml"/><Relationship Id="rId85" Type="http://schemas.openxmlformats.org/officeDocument/2006/relationships/font" Target="fonts/RobotoMono-regular.fntdata"/><Relationship Id="rId44" Type="http://schemas.openxmlformats.org/officeDocument/2006/relationships/slide" Target="slides/slide38.xml"/><Relationship Id="rId88" Type="http://schemas.openxmlformats.org/officeDocument/2006/relationships/font" Target="fonts/RobotoMono-boldItalic.fntdata"/><Relationship Id="rId43" Type="http://schemas.openxmlformats.org/officeDocument/2006/relationships/slide" Target="slides/slide37.xml"/><Relationship Id="rId87" Type="http://schemas.openxmlformats.org/officeDocument/2006/relationships/font" Target="fonts/RobotoMono-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LexendLight-regular.fntdata"/><Relationship Id="rId82" Type="http://schemas.openxmlformats.org/officeDocument/2006/relationships/font" Target="fonts/ShipporiAntiqueB1-regular.fntdata"/><Relationship Id="rId81" Type="http://schemas.openxmlformats.org/officeDocument/2006/relationships/font" Target="fonts/Lexend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RobotoMonoMedium-bold.fntdata"/><Relationship Id="rId32" Type="http://schemas.openxmlformats.org/officeDocument/2006/relationships/slide" Target="slides/slide26.xml"/><Relationship Id="rId76" Type="http://schemas.openxmlformats.org/officeDocument/2006/relationships/font" Target="fonts/RobotoMonoMedium-regular.fntdata"/><Relationship Id="rId35" Type="http://schemas.openxmlformats.org/officeDocument/2006/relationships/slide" Target="slides/slide29.xml"/><Relationship Id="rId79" Type="http://schemas.openxmlformats.org/officeDocument/2006/relationships/font" Target="fonts/RobotoMonoMedium-boldItalic.fntdata"/><Relationship Id="rId34" Type="http://schemas.openxmlformats.org/officeDocument/2006/relationships/slide" Target="slides/slide28.xml"/><Relationship Id="rId78" Type="http://schemas.openxmlformats.org/officeDocument/2006/relationships/font" Target="fonts/RobotoMonoMedium-italic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1-23T09:41:32.218">
    <p:pos x="6000" y="0"/>
    <p:text>I like the intro joke a lot! Relatable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5-01-23T09:45:44.214">
    <p:pos x="6000" y="0"/>
    <p:text>This section works really well. Was very easy to follow along with and I think builds a good mental model highlighting the shortcomings with this sampling methodology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5-01-28T11:36:52.573">
    <p:pos x="6000" y="0"/>
    <p:text>"We/I/datadog/the industry" think that the best place to invest time for the Java community in profiling is in the JFR for ${reasons}</p:text>
  </p:cm>
  <p:cm authorId="1" idx="1" dt="2025-01-28T11:36:52.573">
    <p:pos x="6000" y="0"/>
    <p:text>I created a new slide (now it is nr. 60) to talk about this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995bfa8c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995bfa8c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Johannes: “Hm, interesting, do you have any details for those?”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[JA]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995bfa8c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2995bfa8c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[1:00]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995bfa8c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2995bfa8c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6d008d4d8_0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26d008d4d8_0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29b9e30ecd_1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29b9e30ecd_1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29b9e30ecd_1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29b9e30ecd_1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9b9e30ecd_1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9b9e30ecd_1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29b9e30ecd_1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29b9e30ecd_1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9b9e30ecd_1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29b9e30ecd_1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29b9e30ecd_1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29b9e30ecd_1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Jaroslav: So, we can agree that this looks reasonable. Pretty bounded overhead and samples should be nicely distributed, right?</a:t>
            </a:r>
            <a:br>
              <a:rPr lang="en"/>
            </a:br>
            <a:r>
              <a:rPr lang="en"/>
              <a:t>[JO]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f3d9497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f3d9497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2995bfa8c8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32995bfa8c8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Johannes: Hm, would not this sliding window affect how frequently we sample a single thread? I mean, if you have many threads it will take a while till you cycle back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2995bfa8c8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g32995bfa8c8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Johannes: This would actually mean the the effective sampling period is much longer than the one set by the user </a:t>
            </a:r>
            <a:r>
              <a:rPr lang="en"/>
              <a:t>😱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2995bfa8c8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32995bfa8c8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2995bfa8c8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g32995bfa8c8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2995bfa8c8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32995bfa8c8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5:00</a:t>
            </a:r>
            <a:br>
              <a:rPr lang="en"/>
            </a:br>
            <a:br>
              <a:rPr lang="en"/>
            </a:br>
            <a:r>
              <a:rPr lang="en"/>
              <a:t>Johannes: Well, but at least it is not safe point biased (short intro into safepoints and profiler bias)</a:t>
            </a:r>
            <a:br>
              <a:rPr lang="en"/>
            </a:br>
            <a:r>
              <a:rPr lang="en"/>
              <a:t>[JA]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2995bfa8c8_0_1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32995bfa8c8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Change the code example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2995bfa8c8_0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32995bfa8c8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2995bfa8c8_0_1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g32995bfa8c8_0_1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2995bfa8c8_0_10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g32995bfa8c8_0_1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2995bfa8c8_0_1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g32995bfa8c8_0_1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f3d94974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af3d94974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995bfa8c8_0_10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g32995bfa8c8_0_1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995bfa8c8_0_1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32995bfa8c8_0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2995bfa8c8_0_1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g32995bfa8c8_0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2995bfa8c8_0_10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g32995bfa8c8_0_10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2995bfa8c8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32995bfa8c8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2a4437d8ab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2a4437d8ab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2995bfa8c8_0_8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32995bfa8c8_0_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2995bfa8c8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g32995bfa8c8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2995bfa8c8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" name="Google Shape;724;g32995bfa8c8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2995bfa8c8_0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g32995bfa8c8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af3d94974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af3d94974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2995bfa8c8_0_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g32995bfa8c8_0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2995bfa8c8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32995bfa8c8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2995bfa8c8_0_8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3" name="Google Shape;793;g32995bfa8c8_0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2995bfa8c8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g32995bfa8c8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29b9e30ecd_1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29b9e30ecd_1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2a4437d8ab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g32a4437d8ab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Jaroslav: And here we have a new tool, fresh-from-the oven, figuratively speaking. Johannes, I know ebpf is your THING - would you mind walking us through this?</a:t>
            </a:r>
            <a:br>
              <a:rPr lang="en"/>
            </a:br>
            <a:r>
              <a:rPr lang="en"/>
              <a:t>[JO]</a:t>
            </a:r>
            <a:br>
              <a:rPr lang="en"/>
            </a:br>
            <a:br>
              <a:rPr lang="en"/>
            </a:br>
            <a:r>
              <a:rPr lang="en"/>
              <a:t>12:00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2995bfa8c8_0_9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g32995bfa8c8_0_9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2995bfa8c8_0_9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9" name="Google Shape;829;g32995bfa8c8_0_9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29f3150e3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29f3150e3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29f3150e3d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29f3150e3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af3d94974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af3d94974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29f3150e3d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29f3150e3d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verifier checks for halting of the problem. but doesn’t this run into the halting problem? No because eBPF restricts the level of recursion and instructions the program can execute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verifier keeps us from running into the problems that crowdstrike had, where there kernel module mis-accessed an array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329f3150e3d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329f3150e3d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29b9e30ecd_1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29b9e30ecd_1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[JA]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32995bfa8c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32995bfa8c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Jaroslav: I must say, we already have a nice toolset at hand. Still, there are open possibilities for improvement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[JO]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2a4437d8ab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2a4437d8a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29b9e30ecd_1_8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29b9e30ecd_1_8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af3d949748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2af3d949748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previous slide with reasons for JFR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af3d949748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2af3d949748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29b9e30ecd_1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329b9e30ecd_1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Johanes: Jaroslav, but I know you were also </a:t>
            </a:r>
            <a:r>
              <a:rPr lang="en"/>
              <a:t>cooking</a:t>
            </a:r>
            <a:r>
              <a:rPr lang="en"/>
              <a:t> something for JFR</a:t>
            </a:r>
            <a:br>
              <a:rPr lang="en"/>
            </a:br>
            <a:r>
              <a:rPr lang="en"/>
              <a:t>[JA]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af3d949748_0_1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2af3d949748_0_1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f3d94974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af3d94974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af3d949748_0_1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2af3d949748_0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[JO]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29b9e30ecd_1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329b9e30ecd_1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Johannes: I know this! This is a flamegraph (short description of flamegraph)</a:t>
            </a:r>
            <a:br>
              <a:rPr lang="en"/>
            </a:br>
            <a:r>
              <a:rPr lang="en"/>
              <a:t>[JA]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2995bfa8c8_0_1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32995bfa8c8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29b9e30ecd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329b9e30ec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2af3d949748_0_1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2af3d949748_0_1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329b9e30ecd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329b9e30ecd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29b9e30ecd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329b9e30ecd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32797d107ea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32797d107ea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Jaroslav: And what about the OTel profiler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[JO]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329b9e30ecd_1_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329b9e30ecd_1_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32797d107ea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32797d107ea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f3d94974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f3d94974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6d008d4d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26d008d4d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Johannes: “and how one would do that?) (or something like that)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[JA]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9b9e30ecd_1_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9b9e30ecd_1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[JO]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5100" y="535000"/>
            <a:ext cx="7713900" cy="67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hippori Antique B1"/>
              <a:buNone/>
              <a:defRPr sz="3200">
                <a:solidFill>
                  <a:schemeClr val="dk1"/>
                </a:solidFill>
                <a:latin typeface="Shippori Antique B1"/>
                <a:ea typeface="Shippori Antique B1"/>
                <a:cs typeface="Shippori Antique B1"/>
                <a:sym typeface="Shippori Antique B1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speakerdeck.com/parttimenerd/inner-workings-of-safepoints" TargetMode="External"/><Relationship Id="rId4" Type="http://schemas.openxmlformats.org/officeDocument/2006/relationships/hyperlink" Target="https://psy-lob-saw.blogspot.com/2015/12/safepoints.html" TargetMode="External"/><Relationship Id="rId5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github.com/async-profiler/async-profiler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opentelemetry.io/" TargetMode="External"/><Relationship Id="rId4" Type="http://schemas.openxmlformats.org/officeDocument/2006/relationships/hyperlink" Target="https://www.cncf.io/" TargetMode="External"/><Relationship Id="rId5" Type="http://schemas.openxmlformats.org/officeDocument/2006/relationships/hyperlink" Target="https://github.com/open-telemetry/opentelemetry-ebpf-profiler/blob/main/README.md" TargetMode="External"/><Relationship Id="rId6" Type="http://schemas.openxmlformats.org/officeDocument/2006/relationships/hyperlink" Target="https://github.com/DataDog/dd-otel-host-profiler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ebpf.io/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2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comments" Target="../comments/comment3.xml"/><Relationship Id="rId4" Type="http://schemas.openxmlformats.org/officeDocument/2006/relationships/hyperlink" Target="https://bugs.openjdk.org/browse/JDK-8337789" TargetMode="External"/><Relationship Id="rId5" Type="http://schemas.openxmlformats.org/officeDocument/2006/relationships/hyperlink" Target="https://github.com/openjdk/jdk/pull/20752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www.brendangregg.com/FlameGraphs/cpuflamegraphs.html" TargetMode="External"/><Relationship Id="rId4" Type="http://schemas.openxmlformats.org/officeDocument/2006/relationships/image" Target="../media/image2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www.elastic.co/observability-labs/blog/continuous-profiling-distributed-tracing-correlation" TargetMode="External"/><Relationship Id="rId4" Type="http://schemas.openxmlformats.org/officeDocument/2006/relationships/hyperlink" Target="https://jbachorik.github.io/posts/seeing-in-context_1" TargetMode="External"/><Relationship Id="rId5" Type="http://schemas.openxmlformats.org/officeDocument/2006/relationships/hyperlink" Target="https://jbachorik.github.io/posts/different-shade-of-context" TargetMode="Externa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1.png"/><Relationship Id="rId4" Type="http://schemas.openxmlformats.org/officeDocument/2006/relationships/hyperlink" Target="https://www.linkedin.com/in/jbachorik/" TargetMode="External"/><Relationship Id="rId5" Type="http://schemas.openxmlformats.org/officeDocument/2006/relationships/hyperlink" Target="https://github.com/jbachorik" TargetMode="External"/><Relationship Id="rId6" Type="http://schemas.openxmlformats.org/officeDocument/2006/relationships/hyperlink" Target="https://www.linkedin.com/in/johannes-bechberger/" TargetMode="External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/>
        </p:nvSpPr>
        <p:spPr>
          <a:xfrm>
            <a:off x="599100" y="606975"/>
            <a:ext cx="7714500" cy="127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0" i="0" lang="en" sz="4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Advancing Java Profiling</a:t>
            </a:r>
            <a:endParaRPr b="0" i="0" sz="4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645100" y="2896500"/>
            <a:ext cx="49050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1" lang="en" sz="2500" u="none" cap="none" strike="noStrike">
                <a:solidFill>
                  <a:srgbClr val="20124D"/>
                </a:solidFill>
                <a:latin typeface="Arial"/>
                <a:ea typeface="Arial"/>
                <a:cs typeface="Arial"/>
                <a:sym typeface="Arial"/>
              </a:rPr>
              <a:t>Achieving precision and stability </a:t>
            </a:r>
            <a:br>
              <a:rPr b="0" i="1" lang="en" sz="2500" u="none" cap="none" strike="noStrike">
                <a:solidFill>
                  <a:srgbClr val="20124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" sz="2500" u="none" cap="none" strike="noStrike">
                <a:solidFill>
                  <a:srgbClr val="20124D"/>
                </a:solidFill>
                <a:latin typeface="Arial"/>
                <a:ea typeface="Arial"/>
                <a:cs typeface="Arial"/>
                <a:sym typeface="Arial"/>
              </a:rPr>
              <a:t>with JFR, eBPF and user context</a:t>
            </a:r>
            <a:endParaRPr b="0" i="1" sz="2500" u="none" cap="none" strike="noStrik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670700" y="4335025"/>
            <a:ext cx="36405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Jaroslav Bachorik        </a:t>
            </a:r>
            <a:r>
              <a:rPr b="0" i="0" lang="en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(Datadog)</a:t>
            </a:r>
            <a:br>
              <a:rPr b="0" i="0" lang="en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Johannes Bechberger       (SAP)</a:t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2975" y="3995025"/>
            <a:ext cx="1499400" cy="88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/>
        </p:nvSpPr>
        <p:spPr>
          <a:xfrm>
            <a:off x="1507125" y="1620450"/>
            <a:ext cx="63270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</a:rPr>
              <a:t>Java Profiling Tools Overview</a:t>
            </a:r>
            <a:endParaRPr b="1" i="0" sz="3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713" y="2648650"/>
            <a:ext cx="2049825" cy="204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6"/>
              <a:buFont typeface="Arial"/>
              <a:buNone/>
            </a:pPr>
            <a:r>
              <a:rPr lang="en" sz="2600">
                <a:solidFill>
                  <a:srgbClr val="0E0E0E"/>
                </a:solidFill>
              </a:rPr>
              <a:t>JDK Flight Recorder (JFR)</a:t>
            </a:r>
            <a:endParaRPr/>
          </a:p>
        </p:txBody>
      </p:sp>
      <p:sp>
        <p:nvSpPr>
          <p:cNvPr id="131" name="Google Shape;131;p24"/>
          <p:cNvSpPr txBox="1"/>
          <p:nvPr/>
        </p:nvSpPr>
        <p:spPr>
          <a:xfrm>
            <a:off x="387900" y="1696325"/>
            <a:ext cx="81564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600" u="none" cap="none" strike="noStrike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A lightweight JVM tool for profiling and diagnostics, capturing runtime events like method execution, GC, and thread activity with minimal overhead.</a:t>
            </a:r>
            <a:endParaRPr b="0" i="0" sz="2600" u="none" cap="none" strike="noStrike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137" name="Google Shape;137;p25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5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5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5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145" name="Google Shape;145;p25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Errors: 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5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148" name="Google Shape;148;p25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25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150" name="Google Shape;150;p25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5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5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5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5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5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5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5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8" name="Google Shape;158;p25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168" name="Google Shape;168;p26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26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176" name="Google Shape;176;p26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/>
                <a:t>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/>
                <a:t>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Errors: 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6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179" name="Google Shape;179;p26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26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181" name="Google Shape;181;p26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6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6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6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6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6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9" name="Google Shape;189;p26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6"/>
          <p:cNvSpPr/>
          <p:nvPr/>
        </p:nvSpPr>
        <p:spPr>
          <a:xfrm>
            <a:off x="418850" y="252676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6"/>
          <p:cNvSpPr/>
          <p:nvPr/>
        </p:nvSpPr>
        <p:spPr>
          <a:xfrm>
            <a:off x="7841725" y="2051195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7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7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Google Shape;208;p27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209" name="Google Shape;209;p27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Errors: 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27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212" name="Google Shape;212;p27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" name="Google Shape;213;p27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214" name="Google Shape;214;p27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7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7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7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7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7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2" name="Google Shape;222;p27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418850" y="313636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7"/>
          <p:cNvSpPr/>
          <p:nvPr/>
        </p:nvSpPr>
        <p:spPr>
          <a:xfrm>
            <a:off x="7841725" y="2051195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4572000" y="205120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572000" y="226883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4572000" y="248646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572000" y="270409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4572000" y="292172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4572000" y="313935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240" name="Google Shape;240;p28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8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8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28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248" name="Google Shape;248;p28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/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Errors: 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28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251" name="Google Shape;251;p28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252;p28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253" name="Google Shape;253;p28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8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8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8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8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8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8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8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1" name="Google Shape;261;p28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418850" y="252676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7841725" y="2365915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4572000" y="205120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4572000" y="226883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8"/>
          <p:cNvSpPr/>
          <p:nvPr/>
        </p:nvSpPr>
        <p:spPr>
          <a:xfrm>
            <a:off x="4572000" y="248646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8"/>
          <p:cNvSpPr/>
          <p:nvPr/>
        </p:nvSpPr>
        <p:spPr>
          <a:xfrm>
            <a:off x="4572000" y="270409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4572000" y="292172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8"/>
          <p:cNvSpPr/>
          <p:nvPr/>
        </p:nvSpPr>
        <p:spPr>
          <a:xfrm>
            <a:off x="4572000" y="313935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9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9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" name="Google Shape;286;p29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287" name="Google Shape;287;p29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/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Errors: </a:t>
              </a:r>
              <a:r>
                <a:rPr lang="en">
                  <a:solidFill>
                    <a:srgbClr val="FF0000"/>
                  </a:solidFill>
                </a:rPr>
                <a:t>1</a:t>
              </a:r>
              <a:endParaRPr b="0" i="0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29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290" name="Google Shape;290;p29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1" name="Google Shape;291;p29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292" name="Google Shape;292;p29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9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9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9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9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9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9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9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0" name="Google Shape;300;p29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418850" y="313636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9"/>
          <p:cNvSpPr/>
          <p:nvPr/>
        </p:nvSpPr>
        <p:spPr>
          <a:xfrm>
            <a:off x="7841725" y="2375835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4572000" y="205120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9"/>
          <p:cNvSpPr/>
          <p:nvPr/>
        </p:nvSpPr>
        <p:spPr>
          <a:xfrm>
            <a:off x="4572000" y="226883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/>
          <p:nvPr/>
        </p:nvSpPr>
        <p:spPr>
          <a:xfrm>
            <a:off x="4572000" y="248646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4572000" y="270409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4572000" y="292172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/>
          <p:nvPr/>
        </p:nvSpPr>
        <p:spPr>
          <a:xfrm>
            <a:off x="4572000" y="313935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8261500" y="2371495"/>
            <a:ext cx="158700" cy="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319" name="Google Shape;319;p30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320" name="Google Shape;320;p30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0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0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0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0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0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30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327" name="Google Shape;327;p30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/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Errors: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30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330" name="Google Shape;330;p30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1" name="Google Shape;331;p30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30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0" name="Google Shape;340;p30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/>
          <p:nvPr/>
        </p:nvSpPr>
        <p:spPr>
          <a:xfrm>
            <a:off x="418850" y="252676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0"/>
          <p:cNvSpPr/>
          <p:nvPr/>
        </p:nvSpPr>
        <p:spPr>
          <a:xfrm>
            <a:off x="7841725" y="2509754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4572000" y="205120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0"/>
          <p:cNvSpPr/>
          <p:nvPr/>
        </p:nvSpPr>
        <p:spPr>
          <a:xfrm>
            <a:off x="4572000" y="226883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0"/>
          <p:cNvSpPr/>
          <p:nvPr/>
        </p:nvSpPr>
        <p:spPr>
          <a:xfrm>
            <a:off x="4572000" y="248646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0"/>
          <p:cNvSpPr/>
          <p:nvPr/>
        </p:nvSpPr>
        <p:spPr>
          <a:xfrm>
            <a:off x="4572000" y="270409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0"/>
          <p:cNvSpPr/>
          <p:nvPr/>
        </p:nvSpPr>
        <p:spPr>
          <a:xfrm>
            <a:off x="4572000" y="292172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0"/>
          <p:cNvSpPr/>
          <p:nvPr/>
        </p:nvSpPr>
        <p:spPr>
          <a:xfrm>
            <a:off x="4572000" y="313935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0"/>
          <p:cNvSpPr txBox="1"/>
          <p:nvPr/>
        </p:nvSpPr>
        <p:spPr>
          <a:xfrm>
            <a:off x="8261500" y="2371495"/>
            <a:ext cx="158700" cy="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359" name="Google Shape;359;p31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360" name="Google Shape;360;p31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1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1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1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1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1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31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367" name="Google Shape;367;p31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>
                  <a:solidFill>
                    <a:srgbClr val="FF0000"/>
                  </a:solidFill>
                </a:rPr>
                <a:t>3</a:t>
              </a:r>
              <a:endParaRPr b="0" i="0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>
                  <a:solidFill>
                    <a:srgbClr val="FF0000"/>
                  </a:solidFill>
                </a:rPr>
                <a:t>2</a:t>
              </a:r>
              <a:endParaRPr b="0" i="0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Errors: </a:t>
              </a:r>
              <a:r>
                <a:rPr lang="en">
                  <a:solidFill>
                    <a:schemeClr val="dk1"/>
                  </a:solidFill>
                </a:rPr>
                <a:t>1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370" name="Google Shape;370;p31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1" name="Google Shape;371;p31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372" name="Google Shape;372;p31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1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1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0" name="Google Shape;380;p31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1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1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1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1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1"/>
          <p:cNvSpPr/>
          <p:nvPr/>
        </p:nvSpPr>
        <p:spPr>
          <a:xfrm>
            <a:off x="418850" y="313636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1"/>
          <p:cNvSpPr/>
          <p:nvPr/>
        </p:nvSpPr>
        <p:spPr>
          <a:xfrm>
            <a:off x="7841725" y="2508395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1"/>
          <p:cNvSpPr/>
          <p:nvPr/>
        </p:nvSpPr>
        <p:spPr>
          <a:xfrm>
            <a:off x="4572000" y="205120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1"/>
          <p:cNvSpPr/>
          <p:nvPr/>
        </p:nvSpPr>
        <p:spPr>
          <a:xfrm>
            <a:off x="4572000" y="226883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1"/>
          <p:cNvSpPr/>
          <p:nvPr/>
        </p:nvSpPr>
        <p:spPr>
          <a:xfrm>
            <a:off x="4572000" y="248646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1"/>
          <p:cNvSpPr/>
          <p:nvPr/>
        </p:nvSpPr>
        <p:spPr>
          <a:xfrm>
            <a:off x="4572000" y="270409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1"/>
          <p:cNvSpPr/>
          <p:nvPr/>
        </p:nvSpPr>
        <p:spPr>
          <a:xfrm>
            <a:off x="4572000" y="292172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1"/>
          <p:cNvSpPr/>
          <p:nvPr/>
        </p:nvSpPr>
        <p:spPr>
          <a:xfrm>
            <a:off x="4572000" y="313935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8261500" y="2371495"/>
            <a:ext cx="158700" cy="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1"/>
          <p:cNvSpPr/>
          <p:nvPr/>
        </p:nvSpPr>
        <p:spPr>
          <a:xfrm>
            <a:off x="5097300" y="2051200"/>
            <a:ext cx="410700" cy="1617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1"/>
          <p:cNvSpPr/>
          <p:nvPr/>
        </p:nvSpPr>
        <p:spPr>
          <a:xfrm>
            <a:off x="5097300" y="2206559"/>
            <a:ext cx="410700" cy="1617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1"/>
          <p:cNvSpPr/>
          <p:nvPr/>
        </p:nvSpPr>
        <p:spPr>
          <a:xfrm>
            <a:off x="5097300" y="2361918"/>
            <a:ext cx="410700" cy="1617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402" name="Google Shape;402;p32"/>
          <p:cNvSpPr txBox="1"/>
          <p:nvPr/>
        </p:nvSpPr>
        <p:spPr>
          <a:xfrm>
            <a:off x="379550" y="1076725"/>
            <a:ext cx="30999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ExecutionSampleEvent</a:t>
            </a:r>
            <a:endParaRPr b="0" i="0" sz="1800" u="none" cap="none" strike="noStrike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403" name="Google Shape;403;p32"/>
          <p:cNvSpPr/>
          <p:nvPr/>
        </p:nvSpPr>
        <p:spPr>
          <a:xfrm>
            <a:off x="379550" y="1777325"/>
            <a:ext cx="4006800" cy="251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N milliseconds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capture five stacktraces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pick next non-blocked Java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suspend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capture the thread stack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resume thread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:: end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7778650" y="1240775"/>
            <a:ext cx="7572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Thread</a:t>
            </a:r>
            <a:b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list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2"/>
          <p:cNvSpPr/>
          <p:nvPr/>
        </p:nvSpPr>
        <p:spPr>
          <a:xfrm rot="5400000">
            <a:off x="7783575" y="3784125"/>
            <a:ext cx="163800" cy="173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2"/>
          <p:cNvSpPr/>
          <p:nvPr/>
        </p:nvSpPr>
        <p:spPr>
          <a:xfrm rot="5400000">
            <a:off x="7796025" y="4059475"/>
            <a:ext cx="144000" cy="168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2"/>
          <p:cNvSpPr txBox="1"/>
          <p:nvPr/>
        </p:nvSpPr>
        <p:spPr>
          <a:xfrm>
            <a:off x="8026825" y="37517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Runnable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2"/>
          <p:cNvSpPr txBox="1"/>
          <p:nvPr/>
        </p:nvSpPr>
        <p:spPr>
          <a:xfrm>
            <a:off x="8026825" y="4024525"/>
            <a:ext cx="887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Google Shape;409;p32"/>
          <p:cNvGrpSpPr/>
          <p:nvPr/>
        </p:nvGrpSpPr>
        <p:grpSpPr>
          <a:xfrm>
            <a:off x="4530025" y="3707350"/>
            <a:ext cx="2930100" cy="572700"/>
            <a:chOff x="4538375" y="4124500"/>
            <a:chExt cx="2930100" cy="572700"/>
          </a:xfrm>
        </p:grpSpPr>
        <p:sp>
          <p:nvSpPr>
            <p:cNvPr id="410" name="Google Shape;410;p32"/>
            <p:cNvSpPr/>
            <p:nvPr/>
          </p:nvSpPr>
          <p:spPr>
            <a:xfrm>
              <a:off x="45383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Processed: </a:t>
              </a:r>
              <a:r>
                <a:rPr lang="en"/>
                <a:t>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Captured  : </a:t>
              </a:r>
              <a:r>
                <a:rPr lang="en"/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6149075" y="4124500"/>
              <a:ext cx="1319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Errors: </a:t>
              </a:r>
              <a:r>
                <a:rPr lang="en"/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32"/>
          <p:cNvGrpSpPr/>
          <p:nvPr/>
        </p:nvGrpSpPr>
        <p:grpSpPr>
          <a:xfrm>
            <a:off x="7778823" y="1824914"/>
            <a:ext cx="757200" cy="1666500"/>
            <a:chOff x="7787173" y="2242064"/>
            <a:chExt cx="757200" cy="1666500"/>
          </a:xfrm>
        </p:grpSpPr>
        <p:sp>
          <p:nvSpPr>
            <p:cNvPr id="413" name="Google Shape;413;p32"/>
            <p:cNvSpPr/>
            <p:nvPr/>
          </p:nvSpPr>
          <p:spPr>
            <a:xfrm rot="5400000">
              <a:off x="7332523" y="2696714"/>
              <a:ext cx="1666500" cy="757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4" name="Google Shape;414;p32"/>
            <p:cNvGrpSpPr/>
            <p:nvPr/>
          </p:nvGrpSpPr>
          <p:grpSpPr>
            <a:xfrm rot="5400000">
              <a:off x="7496382" y="2896394"/>
              <a:ext cx="1338849" cy="365916"/>
              <a:chOff x="6974927" y="2142700"/>
              <a:chExt cx="1000186" cy="173700"/>
            </a:xfrm>
          </p:grpSpPr>
          <p:sp>
            <p:nvSpPr>
              <p:cNvPr id="415" name="Google Shape;415;p32"/>
              <p:cNvSpPr/>
              <p:nvPr/>
            </p:nvSpPr>
            <p:spPr>
              <a:xfrm>
                <a:off x="721963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7341992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7464348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7586703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7709058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7831413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2"/>
              <p:cNvSpPr/>
              <p:nvPr/>
            </p:nvSpPr>
            <p:spPr>
              <a:xfrm>
                <a:off x="7097282" y="2142700"/>
                <a:ext cx="143700" cy="1737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2"/>
              <p:cNvSpPr/>
              <p:nvPr/>
            </p:nvSpPr>
            <p:spPr>
              <a:xfrm>
                <a:off x="6974927" y="2142700"/>
                <a:ext cx="143700" cy="173700"/>
              </a:xfrm>
              <a:prstGeom prst="rect">
                <a:avLst/>
              </a:prstGeom>
              <a:solidFill>
                <a:srgbClr val="B6D7A8"/>
              </a:solidFill>
              <a:ln cap="flat" cmpd="sng" w="9525">
                <a:solidFill>
                  <a:srgbClr val="6D9EEB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3" name="Google Shape;423;p32"/>
          <p:cNvSpPr txBox="1"/>
          <p:nvPr/>
        </p:nvSpPr>
        <p:spPr>
          <a:xfrm>
            <a:off x="4602613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2"/>
          <p:cNvSpPr txBox="1"/>
          <p:nvPr/>
        </p:nvSpPr>
        <p:spPr>
          <a:xfrm>
            <a:off x="5112602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5626652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6702765" y="1777325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2"/>
          <p:cNvSpPr txBox="1"/>
          <p:nvPr/>
        </p:nvSpPr>
        <p:spPr>
          <a:xfrm>
            <a:off x="6140690" y="1777313"/>
            <a:ext cx="3801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2"/>
          <p:cNvSpPr/>
          <p:nvPr/>
        </p:nvSpPr>
        <p:spPr>
          <a:xfrm>
            <a:off x="418850" y="3760845"/>
            <a:ext cx="3928200" cy="26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7841725" y="2052554"/>
            <a:ext cx="118800" cy="74400"/>
          </a:xfrm>
          <a:prstGeom prst="chevron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2"/>
          <p:cNvSpPr/>
          <p:nvPr/>
        </p:nvSpPr>
        <p:spPr>
          <a:xfrm>
            <a:off x="4572000" y="205120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2"/>
          <p:cNvSpPr/>
          <p:nvPr/>
        </p:nvSpPr>
        <p:spPr>
          <a:xfrm>
            <a:off x="4572000" y="226883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2"/>
          <p:cNvSpPr/>
          <p:nvPr/>
        </p:nvSpPr>
        <p:spPr>
          <a:xfrm>
            <a:off x="4572000" y="248646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2"/>
          <p:cNvSpPr/>
          <p:nvPr/>
        </p:nvSpPr>
        <p:spPr>
          <a:xfrm>
            <a:off x="4572000" y="270409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2"/>
          <p:cNvSpPr/>
          <p:nvPr/>
        </p:nvSpPr>
        <p:spPr>
          <a:xfrm>
            <a:off x="4572000" y="292172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2"/>
          <p:cNvSpPr/>
          <p:nvPr/>
        </p:nvSpPr>
        <p:spPr>
          <a:xfrm>
            <a:off x="4572000" y="3139350"/>
            <a:ext cx="410700" cy="2265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32"/>
          <p:cNvCxnSpPr/>
          <p:nvPr/>
        </p:nvCxnSpPr>
        <p:spPr>
          <a:xfrm flipH="1" rot="10800000">
            <a:off x="8348770" y="2094333"/>
            <a:ext cx="600" cy="982800"/>
          </a:xfrm>
          <a:prstGeom prst="curvedConnector3">
            <a:avLst>
              <a:gd fmla="val 20479083" name="adj1"/>
            </a:avLst>
          </a:prstGeom>
          <a:noFill/>
          <a:ln cap="flat" cmpd="sng" w="28575">
            <a:solidFill>
              <a:schemeClr val="dk2"/>
            </a:solidFill>
            <a:prstDash val="dashDot"/>
            <a:round/>
            <a:headEnd len="sm" w="sm" type="none"/>
            <a:tailEnd len="med" w="med" type="stealth"/>
          </a:ln>
        </p:spPr>
      </p:cxnSp>
      <p:sp>
        <p:nvSpPr>
          <p:cNvPr id="437" name="Google Shape;437;p32"/>
          <p:cNvSpPr/>
          <p:nvPr/>
        </p:nvSpPr>
        <p:spPr>
          <a:xfrm>
            <a:off x="5097300" y="2051200"/>
            <a:ext cx="410700" cy="2214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2"/>
          <p:cNvSpPr/>
          <p:nvPr/>
        </p:nvSpPr>
        <p:spPr>
          <a:xfrm>
            <a:off x="5097300" y="2263988"/>
            <a:ext cx="410700" cy="2214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2"/>
          <p:cNvSpPr/>
          <p:nvPr/>
        </p:nvSpPr>
        <p:spPr>
          <a:xfrm>
            <a:off x="5097300" y="2476777"/>
            <a:ext cx="410700" cy="2214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2"/>
          <p:cNvSpPr/>
          <p:nvPr/>
        </p:nvSpPr>
        <p:spPr>
          <a:xfrm>
            <a:off x="5594275" y="2044725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2"/>
          <p:cNvSpPr/>
          <p:nvPr/>
        </p:nvSpPr>
        <p:spPr>
          <a:xfrm>
            <a:off x="5594275" y="2257872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2"/>
          <p:cNvSpPr/>
          <p:nvPr/>
        </p:nvSpPr>
        <p:spPr>
          <a:xfrm>
            <a:off x="5594275" y="2471019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2"/>
          <p:cNvSpPr/>
          <p:nvPr/>
        </p:nvSpPr>
        <p:spPr>
          <a:xfrm>
            <a:off x="5594275" y="2684166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2"/>
          <p:cNvSpPr/>
          <p:nvPr/>
        </p:nvSpPr>
        <p:spPr>
          <a:xfrm>
            <a:off x="5594275" y="2897313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2"/>
          <p:cNvSpPr/>
          <p:nvPr/>
        </p:nvSpPr>
        <p:spPr>
          <a:xfrm>
            <a:off x="5594275" y="3110460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2"/>
          <p:cNvSpPr/>
          <p:nvPr/>
        </p:nvSpPr>
        <p:spPr>
          <a:xfrm>
            <a:off x="5594275" y="3325583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2"/>
          <p:cNvSpPr/>
          <p:nvPr/>
        </p:nvSpPr>
        <p:spPr>
          <a:xfrm>
            <a:off x="5594275" y="3538730"/>
            <a:ext cx="410700" cy="2220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2"/>
          <p:cNvSpPr/>
          <p:nvPr/>
        </p:nvSpPr>
        <p:spPr>
          <a:xfrm>
            <a:off x="6133875" y="2051200"/>
            <a:ext cx="410700" cy="2172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2"/>
          <p:cNvSpPr/>
          <p:nvPr/>
        </p:nvSpPr>
        <p:spPr>
          <a:xfrm>
            <a:off x="6133875" y="2259678"/>
            <a:ext cx="410700" cy="2172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2"/>
          <p:cNvSpPr/>
          <p:nvPr/>
        </p:nvSpPr>
        <p:spPr>
          <a:xfrm>
            <a:off x="6673475" y="2044775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2"/>
          <p:cNvSpPr/>
          <p:nvPr/>
        </p:nvSpPr>
        <p:spPr>
          <a:xfrm>
            <a:off x="6673475" y="2256664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2"/>
          <p:cNvSpPr/>
          <p:nvPr/>
        </p:nvSpPr>
        <p:spPr>
          <a:xfrm>
            <a:off x="6673475" y="2468554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2"/>
          <p:cNvSpPr/>
          <p:nvPr/>
        </p:nvSpPr>
        <p:spPr>
          <a:xfrm>
            <a:off x="6673475" y="2680443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2"/>
          <p:cNvSpPr/>
          <p:nvPr/>
        </p:nvSpPr>
        <p:spPr>
          <a:xfrm>
            <a:off x="6673475" y="2892332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2"/>
          <p:cNvSpPr/>
          <p:nvPr/>
        </p:nvSpPr>
        <p:spPr>
          <a:xfrm>
            <a:off x="6673475" y="3104221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2"/>
          <p:cNvSpPr/>
          <p:nvPr/>
        </p:nvSpPr>
        <p:spPr>
          <a:xfrm>
            <a:off x="6673475" y="3318074"/>
            <a:ext cx="410700" cy="220800"/>
          </a:xfrm>
          <a:prstGeom prst="rect">
            <a:avLst/>
          </a:prstGeom>
          <a:solidFill>
            <a:srgbClr val="F4F1F7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3" y="256700"/>
            <a:ext cx="8215075" cy="46943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4364800" y="922550"/>
            <a:ext cx="4146600" cy="972300"/>
          </a:xfrm>
          <a:prstGeom prst="wedgeEllipseCallout">
            <a:avLst>
              <a:gd fmla="val -32177" name="adj1"/>
              <a:gd fmla="val 71922" name="adj2"/>
            </a:avLst>
          </a:prstGeom>
          <a:solidFill>
            <a:schemeClr val="lt1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So, w</a:t>
            </a:r>
            <a:r>
              <a:rPr lang="en" sz="2600"/>
              <a:t>hat do you do for a living?</a:t>
            </a:r>
            <a:endParaRPr sz="2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Problems with ExecutionSampleEvent</a:t>
            </a:r>
            <a:endParaRPr/>
          </a:p>
        </p:txBody>
      </p:sp>
      <p:sp>
        <p:nvSpPr>
          <p:cNvPr id="462" name="Google Shape;462;p33"/>
          <p:cNvSpPr/>
          <p:nvPr/>
        </p:nvSpPr>
        <p:spPr>
          <a:xfrm>
            <a:off x="3518182" y="1969907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3"/>
          <p:cNvSpPr/>
          <p:nvPr/>
        </p:nvSpPr>
        <p:spPr>
          <a:xfrm>
            <a:off x="3334739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3"/>
          <p:cNvSpPr/>
          <p:nvPr/>
        </p:nvSpPr>
        <p:spPr>
          <a:xfrm>
            <a:off x="3705350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3"/>
          <p:cNvSpPr/>
          <p:nvPr/>
        </p:nvSpPr>
        <p:spPr>
          <a:xfrm>
            <a:off x="3892407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3"/>
          <p:cNvSpPr/>
          <p:nvPr/>
        </p:nvSpPr>
        <p:spPr>
          <a:xfrm>
            <a:off x="4075913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3"/>
          <p:cNvSpPr/>
          <p:nvPr/>
        </p:nvSpPr>
        <p:spPr>
          <a:xfrm>
            <a:off x="4261768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3"/>
          <p:cNvSpPr/>
          <p:nvPr/>
        </p:nvSpPr>
        <p:spPr>
          <a:xfrm>
            <a:off x="4448825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3"/>
          <p:cNvSpPr/>
          <p:nvPr/>
        </p:nvSpPr>
        <p:spPr>
          <a:xfrm>
            <a:off x="4632331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3"/>
          <p:cNvSpPr/>
          <p:nvPr/>
        </p:nvSpPr>
        <p:spPr>
          <a:xfrm>
            <a:off x="4820594" y="1969913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3"/>
          <p:cNvSpPr/>
          <p:nvPr/>
        </p:nvSpPr>
        <p:spPr>
          <a:xfrm>
            <a:off x="5002908" y="1969913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3"/>
          <p:cNvSpPr/>
          <p:nvPr/>
        </p:nvSpPr>
        <p:spPr>
          <a:xfrm>
            <a:off x="5189109" y="1969907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3"/>
          <p:cNvSpPr/>
          <p:nvPr/>
        </p:nvSpPr>
        <p:spPr>
          <a:xfrm>
            <a:off x="5376278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3"/>
          <p:cNvSpPr/>
          <p:nvPr/>
        </p:nvSpPr>
        <p:spPr>
          <a:xfrm>
            <a:off x="5563334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3"/>
          <p:cNvSpPr/>
          <p:nvPr/>
        </p:nvSpPr>
        <p:spPr>
          <a:xfrm>
            <a:off x="5749661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3"/>
          <p:cNvSpPr/>
          <p:nvPr/>
        </p:nvSpPr>
        <p:spPr>
          <a:xfrm>
            <a:off x="5936718" y="196990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3"/>
          <p:cNvSpPr/>
          <p:nvPr/>
        </p:nvSpPr>
        <p:spPr>
          <a:xfrm>
            <a:off x="3518182" y="2384742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3"/>
          <p:cNvSpPr/>
          <p:nvPr/>
        </p:nvSpPr>
        <p:spPr>
          <a:xfrm>
            <a:off x="3334739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3"/>
          <p:cNvSpPr/>
          <p:nvPr/>
        </p:nvSpPr>
        <p:spPr>
          <a:xfrm>
            <a:off x="3705350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3"/>
          <p:cNvSpPr/>
          <p:nvPr/>
        </p:nvSpPr>
        <p:spPr>
          <a:xfrm>
            <a:off x="3892407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4075913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3"/>
          <p:cNvSpPr/>
          <p:nvPr/>
        </p:nvSpPr>
        <p:spPr>
          <a:xfrm>
            <a:off x="4261768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3"/>
          <p:cNvSpPr/>
          <p:nvPr/>
        </p:nvSpPr>
        <p:spPr>
          <a:xfrm>
            <a:off x="4448825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3"/>
          <p:cNvSpPr/>
          <p:nvPr/>
        </p:nvSpPr>
        <p:spPr>
          <a:xfrm>
            <a:off x="4632331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3"/>
          <p:cNvSpPr/>
          <p:nvPr/>
        </p:nvSpPr>
        <p:spPr>
          <a:xfrm>
            <a:off x="4820594" y="2384748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3"/>
          <p:cNvSpPr/>
          <p:nvPr/>
        </p:nvSpPr>
        <p:spPr>
          <a:xfrm>
            <a:off x="5002908" y="2384748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5189109" y="2384742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3"/>
          <p:cNvSpPr/>
          <p:nvPr/>
        </p:nvSpPr>
        <p:spPr>
          <a:xfrm>
            <a:off x="5376278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3"/>
          <p:cNvSpPr/>
          <p:nvPr/>
        </p:nvSpPr>
        <p:spPr>
          <a:xfrm>
            <a:off x="5563334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3"/>
          <p:cNvSpPr/>
          <p:nvPr/>
        </p:nvSpPr>
        <p:spPr>
          <a:xfrm>
            <a:off x="5749661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3"/>
          <p:cNvSpPr/>
          <p:nvPr/>
        </p:nvSpPr>
        <p:spPr>
          <a:xfrm>
            <a:off x="5936718" y="238474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3518182" y="2799577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3"/>
          <p:cNvSpPr/>
          <p:nvPr/>
        </p:nvSpPr>
        <p:spPr>
          <a:xfrm>
            <a:off x="3334739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3705350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3"/>
          <p:cNvSpPr/>
          <p:nvPr/>
        </p:nvSpPr>
        <p:spPr>
          <a:xfrm>
            <a:off x="3892407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3"/>
          <p:cNvSpPr/>
          <p:nvPr/>
        </p:nvSpPr>
        <p:spPr>
          <a:xfrm>
            <a:off x="4075913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3"/>
          <p:cNvSpPr/>
          <p:nvPr/>
        </p:nvSpPr>
        <p:spPr>
          <a:xfrm>
            <a:off x="4261768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3"/>
          <p:cNvSpPr/>
          <p:nvPr/>
        </p:nvSpPr>
        <p:spPr>
          <a:xfrm>
            <a:off x="4448825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3"/>
          <p:cNvSpPr/>
          <p:nvPr/>
        </p:nvSpPr>
        <p:spPr>
          <a:xfrm>
            <a:off x="4632331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3"/>
          <p:cNvSpPr/>
          <p:nvPr/>
        </p:nvSpPr>
        <p:spPr>
          <a:xfrm>
            <a:off x="4820594" y="2799584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3"/>
          <p:cNvSpPr/>
          <p:nvPr/>
        </p:nvSpPr>
        <p:spPr>
          <a:xfrm>
            <a:off x="5002908" y="2799584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3"/>
          <p:cNvSpPr/>
          <p:nvPr/>
        </p:nvSpPr>
        <p:spPr>
          <a:xfrm>
            <a:off x="5189109" y="2799577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3"/>
          <p:cNvSpPr/>
          <p:nvPr/>
        </p:nvSpPr>
        <p:spPr>
          <a:xfrm>
            <a:off x="5376278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3"/>
          <p:cNvSpPr/>
          <p:nvPr/>
        </p:nvSpPr>
        <p:spPr>
          <a:xfrm>
            <a:off x="5563334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3"/>
          <p:cNvSpPr/>
          <p:nvPr/>
        </p:nvSpPr>
        <p:spPr>
          <a:xfrm>
            <a:off x="5749661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3"/>
          <p:cNvSpPr/>
          <p:nvPr/>
        </p:nvSpPr>
        <p:spPr>
          <a:xfrm>
            <a:off x="5936718" y="279957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33"/>
          <p:cNvGrpSpPr/>
          <p:nvPr/>
        </p:nvGrpSpPr>
        <p:grpSpPr>
          <a:xfrm>
            <a:off x="3384988" y="2001669"/>
            <a:ext cx="112067" cy="102670"/>
            <a:chOff x="6531044" y="2973097"/>
            <a:chExt cx="115200" cy="132000"/>
          </a:xfrm>
        </p:grpSpPr>
        <p:cxnSp>
          <p:nvCxnSpPr>
            <p:cNvPr id="508" name="Google Shape;508;p33"/>
            <p:cNvCxnSpPr/>
            <p:nvPr/>
          </p:nvCxnSpPr>
          <p:spPr>
            <a:xfrm>
              <a:off x="6531044" y="2973097"/>
              <a:ext cx="115200" cy="132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9" name="Google Shape;509;p33"/>
            <p:cNvCxnSpPr/>
            <p:nvPr/>
          </p:nvCxnSpPr>
          <p:spPr>
            <a:xfrm flipH="1" rot="10800000">
              <a:off x="6547175" y="3015700"/>
              <a:ext cx="84300" cy="84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10" name="Google Shape;510;p33"/>
          <p:cNvSpPr/>
          <p:nvPr/>
        </p:nvSpPr>
        <p:spPr>
          <a:xfrm>
            <a:off x="3337779" y="1966059"/>
            <a:ext cx="11109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3"/>
          <p:cNvSpPr/>
          <p:nvPr/>
        </p:nvSpPr>
        <p:spPr>
          <a:xfrm>
            <a:off x="5563284" y="2799589"/>
            <a:ext cx="5610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3"/>
          <p:cNvSpPr/>
          <p:nvPr/>
        </p:nvSpPr>
        <p:spPr>
          <a:xfrm>
            <a:off x="3337880" y="2799463"/>
            <a:ext cx="5610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3"/>
          <p:cNvSpPr/>
          <p:nvPr/>
        </p:nvSpPr>
        <p:spPr>
          <a:xfrm>
            <a:off x="3518182" y="3214412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3"/>
          <p:cNvSpPr/>
          <p:nvPr/>
        </p:nvSpPr>
        <p:spPr>
          <a:xfrm>
            <a:off x="3334739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3"/>
          <p:cNvSpPr/>
          <p:nvPr/>
        </p:nvSpPr>
        <p:spPr>
          <a:xfrm>
            <a:off x="3705350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3"/>
          <p:cNvSpPr/>
          <p:nvPr/>
        </p:nvSpPr>
        <p:spPr>
          <a:xfrm>
            <a:off x="3892407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3"/>
          <p:cNvSpPr/>
          <p:nvPr/>
        </p:nvSpPr>
        <p:spPr>
          <a:xfrm>
            <a:off x="4075913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3"/>
          <p:cNvSpPr/>
          <p:nvPr/>
        </p:nvSpPr>
        <p:spPr>
          <a:xfrm>
            <a:off x="4261768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3"/>
          <p:cNvSpPr/>
          <p:nvPr/>
        </p:nvSpPr>
        <p:spPr>
          <a:xfrm>
            <a:off x="4448825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3"/>
          <p:cNvSpPr/>
          <p:nvPr/>
        </p:nvSpPr>
        <p:spPr>
          <a:xfrm>
            <a:off x="4632331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3"/>
          <p:cNvSpPr/>
          <p:nvPr/>
        </p:nvSpPr>
        <p:spPr>
          <a:xfrm>
            <a:off x="4820594" y="3214419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3"/>
          <p:cNvSpPr/>
          <p:nvPr/>
        </p:nvSpPr>
        <p:spPr>
          <a:xfrm>
            <a:off x="5002908" y="3214419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3"/>
          <p:cNvSpPr/>
          <p:nvPr/>
        </p:nvSpPr>
        <p:spPr>
          <a:xfrm>
            <a:off x="5189109" y="3214412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3"/>
          <p:cNvSpPr/>
          <p:nvPr/>
        </p:nvSpPr>
        <p:spPr>
          <a:xfrm>
            <a:off x="5376278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3"/>
          <p:cNvSpPr/>
          <p:nvPr/>
        </p:nvSpPr>
        <p:spPr>
          <a:xfrm>
            <a:off x="5563334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3"/>
          <p:cNvSpPr/>
          <p:nvPr/>
        </p:nvSpPr>
        <p:spPr>
          <a:xfrm>
            <a:off x="5749661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3"/>
          <p:cNvSpPr/>
          <p:nvPr/>
        </p:nvSpPr>
        <p:spPr>
          <a:xfrm>
            <a:off x="5936718" y="3214412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3"/>
          <p:cNvSpPr/>
          <p:nvPr/>
        </p:nvSpPr>
        <p:spPr>
          <a:xfrm>
            <a:off x="3894167" y="3211539"/>
            <a:ext cx="9198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p33"/>
          <p:cNvCxnSpPr>
            <a:stCxn id="511" idx="3"/>
            <a:endCxn id="512" idx="1"/>
          </p:cNvCxnSpPr>
          <p:nvPr/>
        </p:nvCxnSpPr>
        <p:spPr>
          <a:xfrm flipH="1">
            <a:off x="3337884" y="2886439"/>
            <a:ext cx="2786400" cy="600"/>
          </a:xfrm>
          <a:prstGeom prst="curvedConnector5">
            <a:avLst>
              <a:gd fmla="val -84456" name="adj1"/>
              <a:gd fmla="val 91025000" name="adj2"/>
              <a:gd fmla="val 31987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0" name="Google Shape;530;p33"/>
          <p:cNvSpPr/>
          <p:nvPr/>
        </p:nvSpPr>
        <p:spPr>
          <a:xfrm rot="5400000">
            <a:off x="3380378" y="1864875"/>
            <a:ext cx="95700" cy="1206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3"/>
          <p:cNvSpPr/>
          <p:nvPr/>
        </p:nvSpPr>
        <p:spPr>
          <a:xfrm rot="5400000">
            <a:off x="4492208" y="2284968"/>
            <a:ext cx="95700" cy="1206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33"/>
          <p:cNvSpPr/>
          <p:nvPr/>
        </p:nvSpPr>
        <p:spPr>
          <a:xfrm rot="5400000">
            <a:off x="5620464" y="2699803"/>
            <a:ext cx="95700" cy="1206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3"/>
          <p:cNvSpPr/>
          <p:nvPr/>
        </p:nvSpPr>
        <p:spPr>
          <a:xfrm rot="5400000">
            <a:off x="3940790" y="3114638"/>
            <a:ext cx="95700" cy="1206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3"/>
          <p:cNvSpPr/>
          <p:nvPr/>
        </p:nvSpPr>
        <p:spPr>
          <a:xfrm>
            <a:off x="4446462" y="2382765"/>
            <a:ext cx="11169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3"/>
          <p:cNvSpPr/>
          <p:nvPr/>
        </p:nvSpPr>
        <p:spPr>
          <a:xfrm>
            <a:off x="3518182" y="3598620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3"/>
          <p:cNvSpPr/>
          <p:nvPr/>
        </p:nvSpPr>
        <p:spPr>
          <a:xfrm>
            <a:off x="3334739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3"/>
          <p:cNvSpPr/>
          <p:nvPr/>
        </p:nvSpPr>
        <p:spPr>
          <a:xfrm>
            <a:off x="3705350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3"/>
          <p:cNvSpPr/>
          <p:nvPr/>
        </p:nvSpPr>
        <p:spPr>
          <a:xfrm>
            <a:off x="3892407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4075913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3"/>
          <p:cNvSpPr/>
          <p:nvPr/>
        </p:nvSpPr>
        <p:spPr>
          <a:xfrm>
            <a:off x="4261768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3"/>
          <p:cNvSpPr/>
          <p:nvPr/>
        </p:nvSpPr>
        <p:spPr>
          <a:xfrm>
            <a:off x="4448825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4632331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3"/>
          <p:cNvSpPr/>
          <p:nvPr/>
        </p:nvSpPr>
        <p:spPr>
          <a:xfrm>
            <a:off x="4820594" y="35986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3"/>
          <p:cNvSpPr/>
          <p:nvPr/>
        </p:nvSpPr>
        <p:spPr>
          <a:xfrm>
            <a:off x="5002908" y="35986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3"/>
          <p:cNvSpPr/>
          <p:nvPr/>
        </p:nvSpPr>
        <p:spPr>
          <a:xfrm>
            <a:off x="5189109" y="3598620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3"/>
          <p:cNvSpPr/>
          <p:nvPr/>
        </p:nvSpPr>
        <p:spPr>
          <a:xfrm>
            <a:off x="5376278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3"/>
          <p:cNvSpPr/>
          <p:nvPr/>
        </p:nvSpPr>
        <p:spPr>
          <a:xfrm>
            <a:off x="5563334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3"/>
          <p:cNvSpPr/>
          <p:nvPr/>
        </p:nvSpPr>
        <p:spPr>
          <a:xfrm>
            <a:off x="5749661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3"/>
          <p:cNvSpPr/>
          <p:nvPr/>
        </p:nvSpPr>
        <p:spPr>
          <a:xfrm>
            <a:off x="5936718" y="3598620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3"/>
          <p:cNvSpPr/>
          <p:nvPr/>
        </p:nvSpPr>
        <p:spPr>
          <a:xfrm>
            <a:off x="4825680" y="3594773"/>
            <a:ext cx="11109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3"/>
          <p:cNvSpPr/>
          <p:nvPr/>
        </p:nvSpPr>
        <p:spPr>
          <a:xfrm rot="5400000">
            <a:off x="4894763" y="3472958"/>
            <a:ext cx="95700" cy="1206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3"/>
          <p:cNvSpPr/>
          <p:nvPr/>
        </p:nvSpPr>
        <p:spPr>
          <a:xfrm>
            <a:off x="3518182" y="4008027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3"/>
          <p:cNvSpPr/>
          <p:nvPr/>
        </p:nvSpPr>
        <p:spPr>
          <a:xfrm>
            <a:off x="3334739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3705350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3"/>
          <p:cNvSpPr/>
          <p:nvPr/>
        </p:nvSpPr>
        <p:spPr>
          <a:xfrm>
            <a:off x="3892407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3"/>
          <p:cNvSpPr/>
          <p:nvPr/>
        </p:nvSpPr>
        <p:spPr>
          <a:xfrm>
            <a:off x="4075913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3"/>
          <p:cNvSpPr/>
          <p:nvPr/>
        </p:nvSpPr>
        <p:spPr>
          <a:xfrm>
            <a:off x="4261768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3"/>
          <p:cNvSpPr/>
          <p:nvPr/>
        </p:nvSpPr>
        <p:spPr>
          <a:xfrm>
            <a:off x="4448825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3"/>
          <p:cNvSpPr/>
          <p:nvPr/>
        </p:nvSpPr>
        <p:spPr>
          <a:xfrm>
            <a:off x="4632331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3"/>
          <p:cNvSpPr/>
          <p:nvPr/>
        </p:nvSpPr>
        <p:spPr>
          <a:xfrm>
            <a:off x="4820594" y="4008034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5002908" y="4008034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3"/>
          <p:cNvSpPr/>
          <p:nvPr/>
        </p:nvSpPr>
        <p:spPr>
          <a:xfrm>
            <a:off x="5189109" y="4008027"/>
            <a:ext cx="187200" cy="17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3"/>
          <p:cNvSpPr/>
          <p:nvPr/>
        </p:nvSpPr>
        <p:spPr>
          <a:xfrm>
            <a:off x="5376278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3"/>
          <p:cNvSpPr/>
          <p:nvPr/>
        </p:nvSpPr>
        <p:spPr>
          <a:xfrm>
            <a:off x="5563334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3"/>
          <p:cNvSpPr/>
          <p:nvPr/>
        </p:nvSpPr>
        <p:spPr>
          <a:xfrm>
            <a:off x="5749661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3"/>
          <p:cNvSpPr/>
          <p:nvPr/>
        </p:nvSpPr>
        <p:spPr>
          <a:xfrm>
            <a:off x="5936718" y="4008027"/>
            <a:ext cx="187200" cy="1701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3"/>
          <p:cNvSpPr/>
          <p:nvPr/>
        </p:nvSpPr>
        <p:spPr>
          <a:xfrm>
            <a:off x="3337784" y="4004186"/>
            <a:ext cx="9198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3"/>
          <p:cNvSpPr/>
          <p:nvPr/>
        </p:nvSpPr>
        <p:spPr>
          <a:xfrm rot="5400000">
            <a:off x="5982389" y="3895337"/>
            <a:ext cx="95700" cy="1206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3"/>
          <p:cNvSpPr/>
          <p:nvPr/>
        </p:nvSpPr>
        <p:spPr>
          <a:xfrm>
            <a:off x="3379405" y="2833152"/>
            <a:ext cx="97613" cy="102653"/>
          </a:xfrm>
          <a:custGeom>
            <a:rect b="b" l="l" r="r" t="t"/>
            <a:pathLst>
              <a:path extrusionOk="0" h="23845" w="10118">
                <a:moveTo>
                  <a:pt x="0" y="22816"/>
                </a:moveTo>
                <a:cubicBezTo>
                  <a:pt x="5887" y="28695"/>
                  <a:pt x="6401" y="7443"/>
                  <a:pt x="10118" y="0"/>
                </a:cubicBezTo>
              </a:path>
            </a:pathLst>
          </a:cu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3"/>
          <p:cNvSpPr/>
          <p:nvPr/>
        </p:nvSpPr>
        <p:spPr>
          <a:xfrm>
            <a:off x="3392188" y="4039655"/>
            <a:ext cx="97613" cy="102653"/>
          </a:xfrm>
          <a:custGeom>
            <a:rect b="b" l="l" r="r" t="t"/>
            <a:pathLst>
              <a:path extrusionOk="0" h="23845" w="10118">
                <a:moveTo>
                  <a:pt x="0" y="22816"/>
                </a:moveTo>
                <a:cubicBezTo>
                  <a:pt x="5887" y="28695"/>
                  <a:pt x="6401" y="7443"/>
                  <a:pt x="10118" y="0"/>
                </a:cubicBezTo>
              </a:path>
            </a:pathLst>
          </a:cu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3"/>
          <p:cNvSpPr/>
          <p:nvPr/>
        </p:nvSpPr>
        <p:spPr>
          <a:xfrm>
            <a:off x="5931377" y="4004218"/>
            <a:ext cx="187200" cy="173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3"/>
          <p:cNvSpPr txBox="1"/>
          <p:nvPr/>
        </p:nvSpPr>
        <p:spPr>
          <a:xfrm>
            <a:off x="3282200" y="1708625"/>
            <a:ext cx="307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3"/>
          <p:cNvSpPr txBox="1"/>
          <p:nvPr/>
        </p:nvSpPr>
        <p:spPr>
          <a:xfrm>
            <a:off x="3831376" y="1708625"/>
            <a:ext cx="307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T4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4" name="Google Shape;574;p33"/>
          <p:cNvGrpSpPr/>
          <p:nvPr/>
        </p:nvGrpSpPr>
        <p:grpSpPr>
          <a:xfrm>
            <a:off x="6172903" y="2018338"/>
            <a:ext cx="612273" cy="487800"/>
            <a:chOff x="8297078" y="2427988"/>
            <a:chExt cx="612273" cy="487800"/>
          </a:xfrm>
        </p:grpSpPr>
        <p:grpSp>
          <p:nvGrpSpPr>
            <p:cNvPr id="575" name="Google Shape;575;p33"/>
            <p:cNvGrpSpPr/>
            <p:nvPr/>
          </p:nvGrpSpPr>
          <p:grpSpPr>
            <a:xfrm flipH="1" rot="10800000">
              <a:off x="8297078" y="2540516"/>
              <a:ext cx="156987" cy="262743"/>
              <a:chOff x="7757415" y="2445275"/>
              <a:chExt cx="282860" cy="1418700"/>
            </a:xfrm>
          </p:grpSpPr>
          <p:cxnSp>
            <p:nvCxnSpPr>
              <p:cNvPr id="576" name="Google Shape;576;p33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7" name="Google Shape;577;p33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8" name="Google Shape;578;p33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79" name="Google Shape;579;p33"/>
            <p:cNvSpPr txBox="1"/>
            <p:nvPr/>
          </p:nvSpPr>
          <p:spPr>
            <a:xfrm>
              <a:off x="8482451" y="2427988"/>
              <a:ext cx="426900" cy="4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80" name="Google Shape;580;p33"/>
          <p:cNvCxnSpPr>
            <a:stCxn id="566" idx="3"/>
            <a:endCxn id="567" idx="1"/>
          </p:cNvCxnSpPr>
          <p:nvPr/>
        </p:nvCxnSpPr>
        <p:spPr>
          <a:xfrm rot="10800000">
            <a:off x="3337818" y="4090977"/>
            <a:ext cx="2786100" cy="2100"/>
          </a:xfrm>
          <a:prstGeom prst="curvedConnector5">
            <a:avLst>
              <a:gd fmla="val -84465" name="adj1"/>
              <a:gd fmla="val -31920695" name="adj2"/>
              <a:gd fmla="val 31983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Problems with ExecutionSampleEvent</a:t>
            </a:r>
            <a:endParaRPr/>
          </a:p>
        </p:txBody>
      </p:sp>
      <p:grpSp>
        <p:nvGrpSpPr>
          <p:cNvPr id="586" name="Google Shape;586;p34"/>
          <p:cNvGrpSpPr/>
          <p:nvPr/>
        </p:nvGrpSpPr>
        <p:grpSpPr>
          <a:xfrm>
            <a:off x="2017768" y="1206280"/>
            <a:ext cx="5108481" cy="3472164"/>
            <a:chOff x="4915310" y="2177298"/>
            <a:chExt cx="4062087" cy="2880269"/>
          </a:xfrm>
        </p:grpSpPr>
        <p:grpSp>
          <p:nvGrpSpPr>
            <p:cNvPr id="587" name="Google Shape;587;p34"/>
            <p:cNvGrpSpPr/>
            <p:nvPr/>
          </p:nvGrpSpPr>
          <p:grpSpPr>
            <a:xfrm>
              <a:off x="4915310" y="2177298"/>
              <a:ext cx="4062087" cy="2880269"/>
              <a:chOff x="4379690" y="2177425"/>
              <a:chExt cx="4230900" cy="2519700"/>
            </a:xfrm>
          </p:grpSpPr>
          <p:sp>
            <p:nvSpPr>
              <p:cNvPr id="588" name="Google Shape;588;p34"/>
              <p:cNvSpPr/>
              <p:nvPr/>
            </p:nvSpPr>
            <p:spPr>
              <a:xfrm>
                <a:off x="4379690" y="2177425"/>
                <a:ext cx="4230900" cy="25197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rgbClr val="FFF2C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41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" sz="16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Effective Sampling Period</a:t>
                </a:r>
                <a:endParaRPr b="0" i="0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t/>
                </a:r>
                <a:endParaRPr b="0" i="0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89" name="Google Shape;589;p3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97100" y="2618925"/>
                <a:ext cx="3670401" cy="207819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</p:pic>
        </p:grpSp>
        <p:sp>
          <p:nvSpPr>
            <p:cNvPr id="590" name="Google Shape;590;p34"/>
            <p:cNvSpPr/>
            <p:nvPr/>
          </p:nvSpPr>
          <p:spPr>
            <a:xfrm>
              <a:off x="8451750" y="2757775"/>
              <a:ext cx="148800" cy="138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Problems with ExecutionSampleEvent</a:t>
            </a:r>
            <a:endParaRPr/>
          </a:p>
        </p:txBody>
      </p:sp>
      <p:grpSp>
        <p:nvGrpSpPr>
          <p:cNvPr id="596" name="Google Shape;596;p35"/>
          <p:cNvGrpSpPr/>
          <p:nvPr/>
        </p:nvGrpSpPr>
        <p:grpSpPr>
          <a:xfrm>
            <a:off x="2017768" y="1206280"/>
            <a:ext cx="5108481" cy="3472164"/>
            <a:chOff x="4915310" y="2177298"/>
            <a:chExt cx="4062087" cy="2880269"/>
          </a:xfrm>
        </p:grpSpPr>
        <p:grpSp>
          <p:nvGrpSpPr>
            <p:cNvPr id="597" name="Google Shape;597;p35"/>
            <p:cNvGrpSpPr/>
            <p:nvPr/>
          </p:nvGrpSpPr>
          <p:grpSpPr>
            <a:xfrm>
              <a:off x="4915310" y="2177298"/>
              <a:ext cx="4062087" cy="2880269"/>
              <a:chOff x="4379690" y="2177425"/>
              <a:chExt cx="4230900" cy="2519700"/>
            </a:xfrm>
          </p:grpSpPr>
          <p:sp>
            <p:nvSpPr>
              <p:cNvPr id="598" name="Google Shape;598;p35"/>
              <p:cNvSpPr/>
              <p:nvPr/>
            </p:nvSpPr>
            <p:spPr>
              <a:xfrm>
                <a:off x="4379690" y="2177425"/>
                <a:ext cx="4230900" cy="25197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rgbClr val="FFF2C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41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" sz="16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Effective Sampling Period</a:t>
                </a:r>
                <a:endParaRPr b="0" i="0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t/>
                </a:r>
                <a:endParaRPr b="0" i="0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9" name="Google Shape;599;p3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97100" y="2618925"/>
                <a:ext cx="3670401" cy="207819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</p:pic>
        </p:grpSp>
        <p:sp>
          <p:nvSpPr>
            <p:cNvPr id="600" name="Google Shape;600;p35"/>
            <p:cNvSpPr/>
            <p:nvPr/>
          </p:nvSpPr>
          <p:spPr>
            <a:xfrm>
              <a:off x="8451750" y="2757775"/>
              <a:ext cx="148800" cy="138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1" name="Google Shape;601;p35"/>
          <p:cNvSpPr txBox="1"/>
          <p:nvPr/>
        </p:nvSpPr>
        <p:spPr>
          <a:xfrm>
            <a:off x="1507125" y="2306250"/>
            <a:ext cx="6327000" cy="104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Scales linearly with thread count </a:t>
            </a:r>
            <a:b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and stack-walk error rate</a:t>
            </a:r>
            <a:endParaRPr b="1" i="0" sz="2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Problems with ExecutionSampleEvent</a:t>
            </a: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2017768" y="1206280"/>
            <a:ext cx="5108481" cy="3472164"/>
            <a:chOff x="4915310" y="2177298"/>
            <a:chExt cx="4062087" cy="2880269"/>
          </a:xfrm>
        </p:grpSpPr>
        <p:grpSp>
          <p:nvGrpSpPr>
            <p:cNvPr id="608" name="Google Shape;608;p36"/>
            <p:cNvGrpSpPr/>
            <p:nvPr/>
          </p:nvGrpSpPr>
          <p:grpSpPr>
            <a:xfrm>
              <a:off x="4915310" y="2177298"/>
              <a:ext cx="4062087" cy="2880269"/>
              <a:chOff x="4379690" y="2177425"/>
              <a:chExt cx="4230900" cy="2519700"/>
            </a:xfrm>
          </p:grpSpPr>
          <p:sp>
            <p:nvSpPr>
              <p:cNvPr id="609" name="Google Shape;609;p36"/>
              <p:cNvSpPr/>
              <p:nvPr/>
            </p:nvSpPr>
            <p:spPr>
              <a:xfrm>
                <a:off x="4379690" y="2177425"/>
                <a:ext cx="4230900" cy="25197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rgbClr val="FFF2C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41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" sz="16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Effective Sampling Period</a:t>
                </a:r>
                <a:endParaRPr b="0" i="0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t/>
                </a:r>
                <a:endParaRPr b="0" i="0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0" name="Google Shape;610;p3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97100" y="2618925"/>
                <a:ext cx="3670401" cy="207819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</p:pic>
        </p:grpSp>
        <p:sp>
          <p:nvSpPr>
            <p:cNvPr id="611" name="Google Shape;611;p36"/>
            <p:cNvSpPr/>
            <p:nvPr/>
          </p:nvSpPr>
          <p:spPr>
            <a:xfrm>
              <a:off x="8451750" y="2757775"/>
              <a:ext cx="148800" cy="138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36"/>
          <p:cNvSpPr txBox="1"/>
          <p:nvPr/>
        </p:nvSpPr>
        <p:spPr>
          <a:xfrm>
            <a:off x="1507125" y="2306250"/>
            <a:ext cx="6327000" cy="104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clear relation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between CPU and samples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7"/>
          <p:cNvSpPr/>
          <p:nvPr/>
        </p:nvSpPr>
        <p:spPr>
          <a:xfrm>
            <a:off x="311700" y="1334675"/>
            <a:ext cx="8264100" cy="3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https://speakerdeck.com/parttimenerd/inner-workings-of-safepoints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https://psy-lob-saw.blogspot.com/2015/12/safepoints.html</a:t>
            </a:r>
            <a:endParaRPr b="0" i="0" sz="1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7"/>
          <p:cNvSpPr txBox="1"/>
          <p:nvPr/>
        </p:nvSpPr>
        <p:spPr>
          <a:xfrm>
            <a:off x="1507125" y="1620450"/>
            <a:ext cx="63270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Safepoint bias</a:t>
            </a:r>
            <a:r>
              <a:rPr b="1" lang="en" sz="2600">
                <a:solidFill>
                  <a:srgbClr val="FF0000"/>
                </a:solidFill>
              </a:rPr>
              <a:t>?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6475" y="2088075"/>
            <a:ext cx="2128300" cy="21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Symbolication and safepoints</a:t>
            </a:r>
            <a:endParaRPr/>
          </a:p>
        </p:txBody>
      </p:sp>
      <p:sp>
        <p:nvSpPr>
          <p:cNvPr id="625" name="Google Shape;625;p38"/>
          <p:cNvSpPr/>
          <p:nvPr/>
        </p:nvSpPr>
        <p:spPr>
          <a:xfrm>
            <a:off x="456325" y="1398725"/>
            <a:ext cx="1716300" cy="297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0x00000001155d8dc0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456325" y="1696325"/>
            <a:ext cx="1716300" cy="297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0x00000001155df1a4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8"/>
          <p:cNvSpPr/>
          <p:nvPr/>
        </p:nvSpPr>
        <p:spPr>
          <a:xfrm>
            <a:off x="456325" y="1993925"/>
            <a:ext cx="1716300" cy="297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0x00000001155d9de4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38"/>
          <p:cNvSpPr txBox="1"/>
          <p:nvPr/>
        </p:nvSpPr>
        <p:spPr>
          <a:xfrm>
            <a:off x="476150" y="1111025"/>
            <a:ext cx="16965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Stack Trace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9" name="Google Shape;629;p38"/>
          <p:cNvCxnSpPr/>
          <p:nvPr/>
        </p:nvCxnSpPr>
        <p:spPr>
          <a:xfrm>
            <a:off x="252950" y="1542605"/>
            <a:ext cx="0" cy="112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0" name="Google Shape;630;p38"/>
          <p:cNvCxnSpPr>
            <a:endCxn id="625" idx="1"/>
          </p:cNvCxnSpPr>
          <p:nvPr/>
        </p:nvCxnSpPr>
        <p:spPr>
          <a:xfrm>
            <a:off x="258025" y="1547525"/>
            <a:ext cx="19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p38"/>
          <p:cNvCxnSpPr/>
          <p:nvPr/>
        </p:nvCxnSpPr>
        <p:spPr>
          <a:xfrm>
            <a:off x="257925" y="1852325"/>
            <a:ext cx="19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p38"/>
          <p:cNvCxnSpPr/>
          <p:nvPr/>
        </p:nvCxnSpPr>
        <p:spPr>
          <a:xfrm>
            <a:off x="257925" y="2157125"/>
            <a:ext cx="19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p38"/>
          <p:cNvSpPr/>
          <p:nvPr/>
        </p:nvSpPr>
        <p:spPr>
          <a:xfrm>
            <a:off x="64475" y="2672525"/>
            <a:ext cx="1810500" cy="8094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 of frames</a:t>
            </a:r>
            <a:b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Frame == address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575" y="1912265"/>
            <a:ext cx="5427302" cy="232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p38"/>
          <p:cNvCxnSpPr>
            <a:stCxn id="627" idx="3"/>
          </p:cNvCxnSpPr>
          <p:nvPr/>
        </p:nvCxnSpPr>
        <p:spPr>
          <a:xfrm>
            <a:off x="2172625" y="2142725"/>
            <a:ext cx="3179100" cy="843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A9D0F5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Mapping address to metadata</a:t>
            </a:r>
            <a:endParaRPr/>
          </a:p>
        </p:txBody>
      </p:sp>
      <p:sp>
        <p:nvSpPr>
          <p:cNvPr id="641" name="Google Shape;641;p39"/>
          <p:cNvSpPr/>
          <p:nvPr/>
        </p:nvSpPr>
        <p:spPr>
          <a:xfrm>
            <a:off x="384050" y="1460075"/>
            <a:ext cx="30681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Interpreted code</a:t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preserves BCI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simple lookup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Compiled code</a:t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needs debug info by JIT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inlining complicates it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575" y="1912265"/>
            <a:ext cx="5427302" cy="23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/>
          <p:nvPr/>
        </p:nvSpPr>
        <p:spPr>
          <a:xfrm>
            <a:off x="347200" y="1011825"/>
            <a:ext cx="842220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# {method} {0x00000001314004c8} 'mul' '(II)I' in 'com/datadog/demo1/Multi'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0x000000011370d454: ;   {other}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0x000000011370d454: 1f20 03d5 | 1f00 80f2 | 1f00 80f2 | ff43 0091 | 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5301 0034 | 8a2b 42f9 | 0300 0014 | 8a2b 42f9</a:t>
            </a:r>
            <a:r>
              <a:rPr lang="en" sz="10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sz="10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0x000000011370d474: f303 0c2a | b502 140b 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0x000000011370d47c: ; ImmutableOopMap {}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;*goto {reexecute=1 rethrow=0 return_oop=0}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; - (reexecute) </a:t>
            </a:r>
            <a:r>
              <a:rPr b="1"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com.datadog.demo1.Multi::mul@13 (line 17)</a:t>
            </a:r>
            <a:endParaRPr b="1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8" name="Google Shape;648;p40"/>
          <p:cNvSpPr/>
          <p:nvPr/>
        </p:nvSpPr>
        <p:spPr>
          <a:xfrm>
            <a:off x="323375" y="383325"/>
            <a:ext cx="8445900" cy="45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700" u="none" cap="none" strike="noStrike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&gt; java -XX:+UnlockDiagnosticVMOptions -XX:+PrintAssembly -jar </a:t>
            </a:r>
            <a:r>
              <a:rPr lang="en" sz="17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multi</a:t>
            </a:r>
            <a:r>
              <a:rPr i="0" lang="en" sz="1700" u="none" cap="none" strike="noStrike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.jar </a:t>
            </a:r>
            <a:endParaRPr i="0" sz="1700" u="none" cap="none" strike="noStrike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1"/>
          <p:cNvSpPr/>
          <p:nvPr/>
        </p:nvSpPr>
        <p:spPr>
          <a:xfrm>
            <a:off x="337300" y="334800"/>
            <a:ext cx="83775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# {method} {0x00000001314004c8} 'mul' '(II)I' in 'com/datadog/demo1/Multi'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0x000000011370d454: ;   {other}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0x000000011370d454: 1f20 03d5 | 1f00 80f2 | 1f00 80f2 | ff43 0091 | 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5301 0034 | 8a2b 42f9 | 0300 0014 | </a:t>
            </a:r>
            <a:r>
              <a:rPr lang="en" sz="19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8a2b 42f9</a:t>
            </a: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0x000000011370d474: f303 0c2a | b502 140b 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0x000000011370d47c: ; ImmutableOopMap {}</a:t>
            </a:r>
            <a:endParaRPr sz="18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;*goto {reexecute=1 rethrow=0 return_oop=0}</a:t>
            </a:r>
            <a:endParaRPr sz="18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; - (reexecute)</a:t>
            </a:r>
            <a:b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</a:t>
            </a:r>
            <a:r>
              <a:rPr b="1"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com.datadog.demo1.Multi::mul@13 (line 17)</a:t>
            </a:r>
            <a:endParaRPr b="1" sz="18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 sz="11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654" name="Google Shape;654;p41"/>
          <p:cNvCxnSpPr/>
          <p:nvPr/>
        </p:nvCxnSpPr>
        <p:spPr>
          <a:xfrm flipH="1">
            <a:off x="5921400" y="1838375"/>
            <a:ext cx="2316300" cy="219900"/>
          </a:xfrm>
          <a:prstGeom prst="curvedConnector3">
            <a:avLst>
              <a:gd fmla="val -1670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55" name="Google Shape;655;p41"/>
          <p:cNvCxnSpPr/>
          <p:nvPr/>
        </p:nvCxnSpPr>
        <p:spPr>
          <a:xfrm>
            <a:off x="5331975" y="2202250"/>
            <a:ext cx="693000" cy="454800"/>
          </a:xfrm>
          <a:prstGeom prst="curvedConnector3">
            <a:avLst>
              <a:gd fmla="val 45233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/>
              <a:t>Biased toward safepoint</a:t>
            </a:r>
            <a:endParaRPr/>
          </a:p>
        </p:txBody>
      </p:sp>
      <p:pic>
        <p:nvPicPr>
          <p:cNvPr id="661" name="Google Shape;6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75" y="1441079"/>
            <a:ext cx="7711652" cy="3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2"/>
          <p:cNvSpPr/>
          <p:nvPr/>
        </p:nvSpPr>
        <p:spPr>
          <a:xfrm>
            <a:off x="615050" y="3144625"/>
            <a:ext cx="7985700" cy="362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9D0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3" y="256700"/>
            <a:ext cx="8215075" cy="469432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/>
          <p:nvPr/>
        </p:nvSpPr>
        <p:spPr>
          <a:xfrm>
            <a:off x="1691375" y="996950"/>
            <a:ext cx="4146600" cy="972300"/>
          </a:xfrm>
          <a:prstGeom prst="wedgeEllipseCallout">
            <a:avLst>
              <a:gd fmla="val 5860" name="adj1"/>
              <a:gd fmla="val 92837" name="adj2"/>
            </a:avLst>
          </a:prstGeom>
          <a:solidFill>
            <a:schemeClr val="lt1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Java Profiling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3"/>
          <p:cNvSpPr txBox="1"/>
          <p:nvPr/>
        </p:nvSpPr>
        <p:spPr>
          <a:xfrm>
            <a:off x="1507125" y="2306250"/>
            <a:ext cx="63270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Debug info only at safepoints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4"/>
          <p:cNvSpPr/>
          <p:nvPr/>
        </p:nvSpPr>
        <p:spPr>
          <a:xfrm>
            <a:off x="323375" y="1185450"/>
            <a:ext cx="83070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# {method} {0x00000001314004c8} 'mul' '(II)I' in 'com/datadog/demo1/Multi'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0x00000001130c15d4: ;   {other}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0x00000001130c15d4: 1f20 03d5 | 1f00 80f2 | 1f00 80f2 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0x00000001130c15e0: ;*iload_1 {reexecute=0 rethrow=0 return_oop=0}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; - </a:t>
            </a:r>
            <a:r>
              <a:rPr b="1"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com.datadog.demo1.Multi::mul@2 (line 15)</a:t>
            </a:r>
            <a:endParaRPr b="1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0x00000001130c15e0: ff43 0091 | 5301 0034 | 8a2b 42f9 | 0300 0014 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0x00000001130c15f0: ;*goto {reexecute=0 rethrow=0 return_oop=0}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; - </a:t>
            </a:r>
            <a:r>
              <a:rPr b="1"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com.datadog.demo1.Multi::mul@13 (line 17)</a:t>
            </a:r>
            <a:endParaRPr b="1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0x00000001130c15f0: 8a2b 42f9 | f303 0c2a 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0x00000001130c15f8: ;*iadd {reexecute=0 rethrow=0 return_oop=0}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; - </a:t>
            </a:r>
            <a:r>
              <a:rPr b="1"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com.datadog.demo1.Multi::mul@8 (line 16)</a:t>
            </a:r>
            <a:endParaRPr b="1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73" name="Google Shape;673;p44"/>
          <p:cNvSpPr/>
          <p:nvPr/>
        </p:nvSpPr>
        <p:spPr>
          <a:xfrm>
            <a:off x="323375" y="383325"/>
            <a:ext cx="8445900" cy="6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700" u="none" cap="none" strike="noStrike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&gt; java -XX:+UnlockDiagnosticVMOptions </a:t>
            </a:r>
            <a:r>
              <a:rPr b="1"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-XX:+DebugNonSafepoints</a:t>
            </a:r>
            <a:br>
              <a:rPr b="1" lang="en" sz="1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lang="en" sz="1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          </a:t>
            </a:r>
            <a:r>
              <a:rPr i="0" lang="en" sz="1700" u="none" cap="none" strike="noStrike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-XX:+PrintAssembly -jar </a:t>
            </a:r>
            <a:r>
              <a:rPr lang="en" sz="17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multi</a:t>
            </a:r>
            <a:r>
              <a:rPr i="0" lang="en" sz="1700" u="none" cap="none" strike="noStrike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.jar </a:t>
            </a:r>
            <a:endParaRPr i="0" sz="1700" u="none" cap="none" strike="noStrike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5"/>
          <p:cNvSpPr/>
          <p:nvPr/>
        </p:nvSpPr>
        <p:spPr>
          <a:xfrm>
            <a:off x="293625" y="406750"/>
            <a:ext cx="8525100" cy="4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# {method} {0x00000001314004c8} 'mul' '(II)I' in 'com/datadog/demo1/Multi'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0x00000001130c15d4: ;   {other}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0x00000001130c15d4: 1f20 03d5 | 1f00 80f2 | 1f00 80f2 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0x00000001130c15e0: ;*iload_1 {reexecute=0 rethrow=0 return_oop=0}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; - com.datadog.demo1.Multi::mul@2 (line 15)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0x00000001130c15e0: ff43 0091 | 5301 0034 | 8a2b 42f9 | 0300 0014 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0x00000001130c15f0: ;*goto {reexecute=0 rethrow=0 return_oop=0}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  ; - com.datadog.demo1.Multi::mul@13 (line 17)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0x00000001130c15f0: </a:t>
            </a:r>
            <a:r>
              <a:rPr lang="en" sz="19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8a2b 42f9</a:t>
            </a:r>
            <a:r>
              <a:rPr lang="en" sz="15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| f303 0c2a </a:t>
            </a:r>
            <a:endParaRPr sz="15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0x00000001130c15f8: ;*iadd {...}</a:t>
            </a:r>
            <a:endParaRPr sz="18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; - </a:t>
            </a:r>
            <a:r>
              <a:rPr b="1" lang="en" sz="18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com.datadog.demo1.Multi::mul@8 (line 16)</a:t>
            </a:r>
            <a:endParaRPr b="1" sz="18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1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100">
                <a:solidFill>
                  <a:srgbClr val="333333"/>
                </a:solidFill>
                <a:latin typeface="Roboto Mono"/>
                <a:ea typeface="Roboto Mono"/>
                <a:cs typeface="Roboto Mono"/>
                <a:sym typeface="Roboto Mono"/>
              </a:rPr>
              <a:t>…</a:t>
            </a:r>
            <a:endParaRPr sz="11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3333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679" name="Google Shape;679;p45"/>
          <p:cNvCxnSpPr/>
          <p:nvPr/>
        </p:nvCxnSpPr>
        <p:spPr>
          <a:xfrm flipH="1">
            <a:off x="4925225" y="3278550"/>
            <a:ext cx="649800" cy="525900"/>
          </a:xfrm>
          <a:prstGeom prst="curvedConnector3">
            <a:avLst>
              <a:gd fmla="val -32440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/>
              <a:t>Unbiased line mapping</a:t>
            </a:r>
            <a:endParaRPr/>
          </a:p>
        </p:txBody>
      </p:sp>
      <p:pic>
        <p:nvPicPr>
          <p:cNvPr id="685" name="Google Shape;6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75" y="1441079"/>
            <a:ext cx="7711652" cy="3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6"/>
          <p:cNvSpPr/>
          <p:nvPr/>
        </p:nvSpPr>
        <p:spPr>
          <a:xfrm>
            <a:off x="615050" y="2753705"/>
            <a:ext cx="7985700" cy="362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9D0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7"/>
          <p:cNvSpPr txBox="1"/>
          <p:nvPr/>
        </p:nvSpPr>
        <p:spPr>
          <a:xfrm>
            <a:off x="1507125" y="1849050"/>
            <a:ext cx="6327000" cy="104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-XX:+UnlockDiagnosticVMOptions</a:t>
            </a:r>
            <a:br>
              <a:rPr b="1" i="0" lang="en" sz="2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i="0" lang="en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-XX:+DebugNonSafepoints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7900" y="3171400"/>
            <a:ext cx="1705449" cy="170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698" name="Google Shape;698;p48"/>
          <p:cNvSpPr/>
          <p:nvPr/>
        </p:nvSpPr>
        <p:spPr>
          <a:xfrm>
            <a:off x="435550" y="1935050"/>
            <a:ext cx="35214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Ubiquitous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Stable and safe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Fully supported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699" name="Google Shape;699;p48"/>
          <p:cNvCxnSpPr/>
          <p:nvPr/>
        </p:nvCxnSpPr>
        <p:spPr>
          <a:xfrm flipH="1" rot="10800000">
            <a:off x="416630" y="1815225"/>
            <a:ext cx="70878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00" name="Google Shape;700;p48"/>
          <p:cNvCxnSpPr/>
          <p:nvPr/>
        </p:nvCxnSpPr>
        <p:spPr>
          <a:xfrm>
            <a:off x="3967975" y="1959200"/>
            <a:ext cx="0" cy="268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1" name="Google Shape;701;p48"/>
          <p:cNvSpPr txBox="1"/>
          <p:nvPr/>
        </p:nvSpPr>
        <p:spPr>
          <a:xfrm>
            <a:off x="4355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+++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702" name="Google Shape;702;p48"/>
          <p:cNvSpPr txBox="1"/>
          <p:nvPr/>
        </p:nvSpPr>
        <p:spPr>
          <a:xfrm>
            <a:off x="39990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---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703" name="Google Shape;703;p48"/>
          <p:cNvSpPr/>
          <p:nvPr/>
        </p:nvSpPr>
        <p:spPr>
          <a:xfrm>
            <a:off x="4201700" y="1959200"/>
            <a:ext cx="35214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Not a real CPU sampler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Fails silently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No native frames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6"/>
              <a:buFont typeface="Arial"/>
              <a:buNone/>
            </a:pPr>
            <a:r>
              <a:rPr lang="en" sz="2600">
                <a:solidFill>
                  <a:srgbClr val="0E0E0E"/>
                </a:solidFill>
              </a:rPr>
              <a:t>Async Profiler</a:t>
            </a:r>
            <a:endParaRPr/>
          </a:p>
        </p:txBody>
      </p:sp>
      <p:sp>
        <p:nvSpPr>
          <p:cNvPr id="709" name="Google Shape;709;p49"/>
          <p:cNvSpPr txBox="1"/>
          <p:nvPr/>
        </p:nvSpPr>
        <p:spPr>
          <a:xfrm>
            <a:off x="387900" y="1696325"/>
            <a:ext cx="81564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2600" u="none" cap="none" strike="noStrike">
                <a:solidFill>
                  <a:srgbClr val="1F23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Sampling CPU and HEAP profiler for Java featuring AsyncGetCallTrace + perf_events</a:t>
            </a:r>
            <a:endParaRPr b="0" i="0" sz="2600" u="none" cap="none" strike="noStrike">
              <a:solidFill>
                <a:srgbClr val="1F23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1F23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1F23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1800" u="none" cap="none" strike="noStrike">
                <a:solidFill>
                  <a:srgbClr val="1F23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b="0" i="0" lang="en" sz="18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https://github.com/async-profiler/async-profiler</a:t>
            </a:r>
            <a:r>
              <a:rPr b="0" i="0" lang="en" sz="1800" u="none" cap="none" strike="noStrike">
                <a:solidFill>
                  <a:srgbClr val="1F23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1F23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49"/>
          <p:cNvSpPr txBox="1"/>
          <p:nvPr/>
        </p:nvSpPr>
        <p:spPr>
          <a:xfrm>
            <a:off x="3223925" y="2248450"/>
            <a:ext cx="27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*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711" name="Google Shape;711;p49"/>
          <p:cNvSpPr txBox="1"/>
          <p:nvPr/>
        </p:nvSpPr>
        <p:spPr>
          <a:xfrm>
            <a:off x="6519100" y="4754850"/>
            <a:ext cx="244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* till Sep 2023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Async-Profiler: CPU Time Sample</a:t>
            </a:r>
            <a:endParaRPr/>
          </a:p>
        </p:txBody>
      </p:sp>
      <p:sp>
        <p:nvSpPr>
          <p:cNvPr id="717" name="Google Shape;717;p50"/>
          <p:cNvSpPr/>
          <p:nvPr/>
        </p:nvSpPr>
        <p:spPr>
          <a:xfrm>
            <a:off x="387850" y="1426375"/>
            <a:ext cx="4621800" cy="858000"/>
          </a:xfrm>
          <a:prstGeom prst="rect">
            <a:avLst/>
          </a:prstGeom>
          <a:solidFill>
            <a:srgbClr val="FFFEF7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thread ran N ms on CPU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raise signal for that thread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50"/>
          <p:cNvSpPr/>
          <p:nvPr/>
        </p:nvSpPr>
        <p:spPr>
          <a:xfrm>
            <a:off x="1492575" y="2723425"/>
            <a:ext cx="3402900" cy="781500"/>
          </a:xfrm>
          <a:prstGeom prst="rect">
            <a:avLst/>
          </a:prstGeom>
          <a:solidFill>
            <a:srgbClr val="FFFEF7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walk the stack</a:t>
            </a:r>
            <a:b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collect the sample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0"/>
          <p:cNvSpPr/>
          <p:nvPr/>
        </p:nvSpPr>
        <p:spPr>
          <a:xfrm>
            <a:off x="1492600" y="2224950"/>
            <a:ext cx="3402900" cy="545700"/>
          </a:xfrm>
          <a:prstGeom prst="downArrowCallout">
            <a:avLst>
              <a:gd fmla="val 25000" name="adj1"/>
              <a:gd fmla="val 25000" name="adj2"/>
              <a:gd fmla="val 25000" name="adj3"/>
              <a:gd fmla="val 35445" name="adj4"/>
            </a:avLst>
          </a:prstGeom>
          <a:solidFill>
            <a:srgbClr val="CFE2F3"/>
          </a:solidFill>
          <a:ln cap="flat" cmpd="sng" w="9525">
            <a:solidFill>
              <a:srgbClr val="A9D0F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50"/>
          <p:cNvSpPr/>
          <p:nvPr/>
        </p:nvSpPr>
        <p:spPr>
          <a:xfrm>
            <a:off x="4073825" y="1426225"/>
            <a:ext cx="935700" cy="38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Kernel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50"/>
          <p:cNvSpPr/>
          <p:nvPr/>
        </p:nvSpPr>
        <p:spPr>
          <a:xfrm>
            <a:off x="3512450" y="2723425"/>
            <a:ext cx="1383000" cy="38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Signal Handler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3130"/>
              <a:buFont typeface="Arial"/>
              <a:buNone/>
            </a:pPr>
            <a:r>
              <a:rPr lang="en" sz="2750"/>
              <a:t>CPU Time Sample: Implementation</a:t>
            </a:r>
            <a:endParaRPr/>
          </a:p>
        </p:txBody>
      </p:sp>
      <p:sp>
        <p:nvSpPr>
          <p:cNvPr id="727" name="Google Shape;727;p51"/>
          <p:cNvSpPr/>
          <p:nvPr/>
        </p:nvSpPr>
        <p:spPr>
          <a:xfrm>
            <a:off x="387850" y="1517425"/>
            <a:ext cx="4105800" cy="24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R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equires OS/scheduler support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Linux, MacOS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amples </a:t>
            </a:r>
            <a:r>
              <a:rPr b="1" i="0" lang="en" sz="2200" u="none" cap="none" strike="noStrike">
                <a:solidFill>
                  <a:schemeClr val="dk1"/>
                </a:solidFill>
              </a:rPr>
              <a:t>proportional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thread activity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51"/>
          <p:cNvSpPr/>
          <p:nvPr/>
        </p:nvSpPr>
        <p:spPr>
          <a:xfrm>
            <a:off x="5780950" y="2005204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51"/>
          <p:cNvSpPr/>
          <p:nvPr/>
        </p:nvSpPr>
        <p:spPr>
          <a:xfrm>
            <a:off x="5780950" y="2211129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51"/>
          <p:cNvSpPr/>
          <p:nvPr/>
        </p:nvSpPr>
        <p:spPr>
          <a:xfrm>
            <a:off x="5780950" y="2417053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51"/>
          <p:cNvSpPr/>
          <p:nvPr/>
        </p:nvSpPr>
        <p:spPr>
          <a:xfrm>
            <a:off x="6461900" y="2622978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51"/>
          <p:cNvSpPr/>
          <p:nvPr/>
        </p:nvSpPr>
        <p:spPr>
          <a:xfrm>
            <a:off x="6461900" y="2828903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1"/>
          <p:cNvSpPr/>
          <p:nvPr/>
        </p:nvSpPr>
        <p:spPr>
          <a:xfrm>
            <a:off x="6461900" y="3034827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1"/>
          <p:cNvSpPr/>
          <p:nvPr/>
        </p:nvSpPr>
        <p:spPr>
          <a:xfrm>
            <a:off x="5780950" y="3240752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1"/>
          <p:cNvSpPr/>
          <p:nvPr/>
        </p:nvSpPr>
        <p:spPr>
          <a:xfrm>
            <a:off x="5780950" y="3446677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1"/>
          <p:cNvSpPr/>
          <p:nvPr/>
        </p:nvSpPr>
        <p:spPr>
          <a:xfrm>
            <a:off x="5780950" y="3652601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51"/>
          <p:cNvSpPr/>
          <p:nvPr/>
        </p:nvSpPr>
        <p:spPr>
          <a:xfrm>
            <a:off x="5780950" y="3858526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p51"/>
          <p:cNvCxnSpPr>
            <a:stCxn id="730" idx="2"/>
            <a:endCxn id="734" idx="0"/>
          </p:cNvCxnSpPr>
          <p:nvPr/>
        </p:nvCxnSpPr>
        <p:spPr>
          <a:xfrm>
            <a:off x="5907400" y="2622853"/>
            <a:ext cx="0" cy="61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9" name="Google Shape;739;p51"/>
          <p:cNvSpPr/>
          <p:nvPr/>
        </p:nvSpPr>
        <p:spPr>
          <a:xfrm>
            <a:off x="6461900" y="2005204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0" name="Google Shape;740;p51"/>
          <p:cNvCxnSpPr>
            <a:stCxn id="739" idx="2"/>
            <a:endCxn id="731" idx="0"/>
          </p:cNvCxnSpPr>
          <p:nvPr/>
        </p:nvCxnSpPr>
        <p:spPr>
          <a:xfrm>
            <a:off x="6588350" y="2211004"/>
            <a:ext cx="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1" name="Google Shape;741;p51"/>
          <p:cNvCxnSpPr>
            <a:stCxn id="733" idx="2"/>
            <a:endCxn id="742" idx="0"/>
          </p:cNvCxnSpPr>
          <p:nvPr/>
        </p:nvCxnSpPr>
        <p:spPr>
          <a:xfrm>
            <a:off x="6588350" y="3240627"/>
            <a:ext cx="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2" name="Google Shape;742;p51"/>
          <p:cNvSpPr/>
          <p:nvPr/>
        </p:nvSpPr>
        <p:spPr>
          <a:xfrm>
            <a:off x="6461900" y="3652601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51"/>
          <p:cNvSpPr/>
          <p:nvPr/>
        </p:nvSpPr>
        <p:spPr>
          <a:xfrm>
            <a:off x="6461900" y="3858526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51"/>
          <p:cNvSpPr/>
          <p:nvPr/>
        </p:nvSpPr>
        <p:spPr>
          <a:xfrm>
            <a:off x="7085925" y="2622978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5" name="Google Shape;745;p51"/>
          <p:cNvCxnSpPr>
            <a:endCxn id="744" idx="0"/>
          </p:cNvCxnSpPr>
          <p:nvPr/>
        </p:nvCxnSpPr>
        <p:spPr>
          <a:xfrm flipH="1">
            <a:off x="7212375" y="2027478"/>
            <a:ext cx="300" cy="59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6" name="Google Shape;746;p51"/>
          <p:cNvCxnSpPr>
            <a:stCxn id="744" idx="2"/>
            <a:endCxn id="747" idx="0"/>
          </p:cNvCxnSpPr>
          <p:nvPr/>
        </p:nvCxnSpPr>
        <p:spPr>
          <a:xfrm>
            <a:off x="7212375" y="2828778"/>
            <a:ext cx="0" cy="82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7" name="Google Shape;747;p51"/>
          <p:cNvSpPr/>
          <p:nvPr/>
        </p:nvSpPr>
        <p:spPr>
          <a:xfrm>
            <a:off x="7085925" y="3652601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51"/>
          <p:cNvSpPr/>
          <p:nvPr/>
        </p:nvSpPr>
        <p:spPr>
          <a:xfrm>
            <a:off x="7085925" y="3858526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51"/>
          <p:cNvSpPr txBox="1"/>
          <p:nvPr/>
        </p:nvSpPr>
        <p:spPr>
          <a:xfrm>
            <a:off x="5634550" y="1443025"/>
            <a:ext cx="545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1"/>
          <p:cNvSpPr txBox="1"/>
          <p:nvPr/>
        </p:nvSpPr>
        <p:spPr>
          <a:xfrm>
            <a:off x="6315500" y="1459111"/>
            <a:ext cx="545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51"/>
          <p:cNvSpPr txBox="1"/>
          <p:nvPr/>
        </p:nvSpPr>
        <p:spPr>
          <a:xfrm>
            <a:off x="6939525" y="1459111"/>
            <a:ext cx="545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2" name="Google Shape;752;p51"/>
          <p:cNvCxnSpPr/>
          <p:nvPr/>
        </p:nvCxnSpPr>
        <p:spPr>
          <a:xfrm>
            <a:off x="5629575" y="4237315"/>
            <a:ext cx="1929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53" name="Google Shape;753;p51"/>
          <p:cNvGrpSpPr/>
          <p:nvPr/>
        </p:nvGrpSpPr>
        <p:grpSpPr>
          <a:xfrm>
            <a:off x="7757415" y="1950328"/>
            <a:ext cx="892760" cy="2103223"/>
            <a:chOff x="7757415" y="2445275"/>
            <a:chExt cx="892760" cy="1418700"/>
          </a:xfrm>
        </p:grpSpPr>
        <p:grpSp>
          <p:nvGrpSpPr>
            <p:cNvPr id="754" name="Google Shape;754;p51"/>
            <p:cNvGrpSpPr/>
            <p:nvPr/>
          </p:nvGrpSpPr>
          <p:grpSpPr>
            <a:xfrm>
              <a:off x="7757415" y="2445275"/>
              <a:ext cx="282860" cy="1418700"/>
              <a:chOff x="7757415" y="2445275"/>
              <a:chExt cx="282860" cy="1418700"/>
            </a:xfrm>
          </p:grpSpPr>
          <p:cxnSp>
            <p:nvCxnSpPr>
              <p:cNvPr id="755" name="Google Shape;755;p51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6" name="Google Shape;756;p51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7" name="Google Shape;757;p51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758" name="Google Shape;758;p51"/>
            <p:cNvSpPr txBox="1"/>
            <p:nvPr/>
          </p:nvSpPr>
          <p:spPr>
            <a:xfrm>
              <a:off x="7886375" y="2859325"/>
              <a:ext cx="763800" cy="45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100 ms</a:t>
              </a:r>
              <a:endPara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9" name="Google Shape;759;p51"/>
          <p:cNvGrpSpPr/>
          <p:nvPr/>
        </p:nvGrpSpPr>
        <p:grpSpPr>
          <a:xfrm>
            <a:off x="5039351" y="1776246"/>
            <a:ext cx="643406" cy="723163"/>
            <a:chOff x="5039351" y="2327850"/>
            <a:chExt cx="643406" cy="487800"/>
          </a:xfrm>
        </p:grpSpPr>
        <p:grpSp>
          <p:nvGrpSpPr>
            <p:cNvPr id="760" name="Google Shape;760;p51"/>
            <p:cNvGrpSpPr/>
            <p:nvPr/>
          </p:nvGrpSpPr>
          <p:grpSpPr>
            <a:xfrm flipH="1">
              <a:off x="5525769" y="2482209"/>
              <a:ext cx="156987" cy="138891"/>
              <a:chOff x="7757415" y="2445275"/>
              <a:chExt cx="282860" cy="1418700"/>
            </a:xfrm>
          </p:grpSpPr>
          <p:cxnSp>
            <p:nvCxnSpPr>
              <p:cNvPr id="761" name="Google Shape;761;p51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62" name="Google Shape;762;p51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63" name="Google Shape;763;p51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764" name="Google Shape;764;p51"/>
            <p:cNvSpPr txBox="1"/>
            <p:nvPr/>
          </p:nvSpPr>
          <p:spPr>
            <a:xfrm>
              <a:off x="5039351" y="2327850"/>
              <a:ext cx="426900" cy="487800"/>
            </a:xfrm>
            <a:prstGeom prst="rect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10 ms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5" name="Google Shape;765;p51"/>
          <p:cNvGrpSpPr/>
          <p:nvPr/>
        </p:nvGrpSpPr>
        <p:grpSpPr>
          <a:xfrm>
            <a:off x="4667350" y="4270218"/>
            <a:ext cx="2758650" cy="411839"/>
            <a:chOff x="4667350" y="4010125"/>
            <a:chExt cx="2758650" cy="277800"/>
          </a:xfrm>
        </p:grpSpPr>
        <p:sp>
          <p:nvSpPr>
            <p:cNvPr id="766" name="Google Shape;766;p51"/>
            <p:cNvSpPr txBox="1"/>
            <p:nvPr/>
          </p:nvSpPr>
          <p:spPr>
            <a:xfrm>
              <a:off x="5693950" y="4010125"/>
              <a:ext cx="4269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1"/>
            <p:cNvSpPr txBox="1"/>
            <p:nvPr/>
          </p:nvSpPr>
          <p:spPr>
            <a:xfrm>
              <a:off x="6374900" y="4010125"/>
              <a:ext cx="4269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1"/>
            <p:cNvSpPr txBox="1"/>
            <p:nvPr/>
          </p:nvSpPr>
          <p:spPr>
            <a:xfrm>
              <a:off x="6999100" y="4010125"/>
              <a:ext cx="4269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1"/>
            <p:cNvSpPr txBox="1"/>
            <p:nvPr/>
          </p:nvSpPr>
          <p:spPr>
            <a:xfrm>
              <a:off x="4667350" y="4010125"/>
              <a:ext cx="9672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Samples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CPU Time Sample: AsyncGetCallTrace</a:t>
            </a:r>
            <a:endParaRPr/>
          </a:p>
        </p:txBody>
      </p:sp>
      <p:sp>
        <p:nvSpPr>
          <p:cNvPr id="775" name="Google Shape;775;p52"/>
          <p:cNvSpPr/>
          <p:nvPr/>
        </p:nvSpPr>
        <p:spPr>
          <a:xfrm>
            <a:off x="373950" y="1244175"/>
            <a:ext cx="8396100" cy="3360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69696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not an official API; need to lookup the symbol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_asyncGetCallTrace 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=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AsyncGetCallTrace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dlsym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_libjvm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none" cap="none" strike="noStrike">
                <a:solidFill>
                  <a:srgbClr val="8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b="0" i="0" lang="en" sz="1800" u="none" cap="none" strike="noStrike">
                <a:solidFill>
                  <a:srgbClr val="0000E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AsyncGetCallTrace</a:t>
            </a:r>
            <a:r>
              <a:rPr b="0" i="0" lang="en" sz="1800" u="none" cap="none" strike="noStrike">
                <a:solidFill>
                  <a:srgbClr val="8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i="0" lang="en" sz="1800" u="none" cap="none" strike="noStrike">
                <a:solidFill>
                  <a:srgbClr val="80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;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...</a:t>
            </a:r>
            <a:endParaRPr b="0" i="0" sz="1800" u="none" cap="none" strike="noStrike">
              <a:solidFill>
                <a:srgbClr val="69696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9696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69696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in signal handler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ASGCT_CallTrace trace 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=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none" cap="none" strike="noStrike">
                <a:solidFill>
                  <a:srgbClr val="80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jni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none" cap="none" strike="noStrike">
                <a:solidFill>
                  <a:srgbClr val="008C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frames</a:t>
            </a:r>
            <a:r>
              <a:rPr b="0" i="0" lang="en" sz="1800" u="none" cap="none" strike="noStrike">
                <a:solidFill>
                  <a:srgbClr val="80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};</a:t>
            </a:r>
            <a:endParaRPr b="0" i="0" sz="1800" u="none" cap="none" strike="noStrike">
              <a:solidFill>
                <a:srgbClr val="80008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9696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rgbClr val="69696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ucontext provided for the signal</a:t>
            </a:r>
            <a:endParaRPr b="0" i="0" sz="1800" u="none" cap="none" strike="noStrike">
              <a:solidFill>
                <a:srgbClr val="80008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_asyncGetCallTrace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(&amp;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trace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max_depth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ucontext</a:t>
            </a:r>
            <a:r>
              <a:rPr b="0" i="0" lang="en" sz="1800" u="none" cap="none" strike="noStrike">
                <a:solidFill>
                  <a:srgbClr val="80803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i="0" lang="en" sz="1800" u="none" cap="none" strike="noStrike">
                <a:solidFill>
                  <a:srgbClr val="80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;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69696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trace contains the collected stack trace</a:t>
            </a:r>
            <a:endParaRPr b="0" i="0" sz="1800" u="none" cap="none" strike="noStrike">
              <a:solidFill>
                <a:srgbClr val="69696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6699" y="3401726"/>
            <a:ext cx="1203351" cy="1203351"/>
          </a:xfrm>
          <a:prstGeom prst="rect">
            <a:avLst/>
          </a:prstGeom>
          <a:solidFill>
            <a:srgbClr val="FFFEF7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7" name="Google Shape;777;p52"/>
          <p:cNvSpPr txBox="1"/>
          <p:nvPr/>
        </p:nvSpPr>
        <p:spPr>
          <a:xfrm>
            <a:off x="1507125" y="2306250"/>
            <a:ext cx="63270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Unofficial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3" y="256700"/>
            <a:ext cx="8215075" cy="46943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/>
          <p:nvPr/>
        </p:nvSpPr>
        <p:spPr>
          <a:xfrm>
            <a:off x="4890550" y="922550"/>
            <a:ext cx="1403400" cy="972300"/>
          </a:xfrm>
          <a:prstGeom prst="wedgeEllipseCallout">
            <a:avLst>
              <a:gd fmla="val -32177" name="adj1"/>
              <a:gd fmla="val 71922" name="adj2"/>
            </a:avLst>
          </a:prstGeom>
          <a:solidFill>
            <a:schemeClr val="lt1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?</a:t>
            </a:r>
            <a:endParaRPr sz="2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3"/>
          <p:cNvSpPr/>
          <p:nvPr/>
        </p:nvSpPr>
        <p:spPr>
          <a:xfrm>
            <a:off x="387850" y="1368950"/>
            <a:ext cx="8444400" cy="3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vmstructs: a way to crack-open JVM internals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</a:rPr>
              <a:t>i</a:t>
            </a:r>
            <a:r>
              <a:rPr lang="en" sz="1800">
                <a:solidFill>
                  <a:schemeClr val="dk1"/>
                </a:solidFill>
              </a:rPr>
              <a:t>ntroduced for Serviceability Agent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</a:rPr>
              <a:t>allows creating stack-walker from scratch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permits error recovery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CPU Time Sample: vmstructs</a:t>
            </a:r>
            <a:endParaRPr/>
          </a:p>
        </p:txBody>
      </p:sp>
      <p:pic>
        <p:nvPicPr>
          <p:cNvPr id="784" name="Google Shape;7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8325" y="3040475"/>
            <a:ext cx="1567350" cy="15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4"/>
          <p:cNvSpPr/>
          <p:nvPr/>
        </p:nvSpPr>
        <p:spPr>
          <a:xfrm>
            <a:off x="382950" y="342250"/>
            <a:ext cx="8421000" cy="448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// not an official API; need to lookup the symbols first</a:t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uintptr_t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entry = readSymbol(</a:t>
            </a:r>
            <a:r>
              <a:rPr b="0" i="0" lang="en" sz="18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"gHotSpotVMStructs"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uintptr_t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stride = readSymbol(</a:t>
            </a:r>
            <a:r>
              <a:rPr b="0" i="0" lang="en" sz="18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"gHotSpotVMStructEntryArrayStride"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uintptr_t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type_offset = readSymbol(</a:t>
            </a:r>
            <a:r>
              <a:rPr b="0" i="0" lang="en" sz="18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"gHotSpotVMStructEntryTypeNameOffset"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uintptr_t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field_offset = readSymbol(</a:t>
            </a:r>
            <a:r>
              <a:rPr b="0" i="0" lang="en" sz="18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"gHotSpotVMStructEntryFieldNameOffset"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uintptr_t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offset_offset = readSymbol(</a:t>
            </a:r>
            <a:r>
              <a:rPr b="0" i="0" lang="en" sz="18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"gHotSpotVMStructEntryOffsetOffset"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uintptr_t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address_offset = readSymbol(</a:t>
            </a:r>
            <a:r>
              <a:rPr b="0" i="0" lang="en" sz="18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"gHotSpotVMStructEntryAddressOffset"</a:t>
            </a:r>
            <a:r>
              <a:rPr b="0" i="0" lang="en" sz="18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2400" u="none" cap="none" strike="noStrike">
              <a:solidFill>
                <a:srgbClr val="6969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54"/>
          <p:cNvSpPr txBox="1"/>
          <p:nvPr/>
        </p:nvSpPr>
        <p:spPr>
          <a:xfrm>
            <a:off x="1507125" y="2306250"/>
            <a:ext cx="63270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2600">
                <a:solidFill>
                  <a:srgbClr val="FF0000"/>
                </a:solidFill>
              </a:rPr>
              <a:t>Unofficial</a:t>
            </a:r>
            <a:r>
              <a:rPr b="1" lang="en" sz="2600">
                <a:solidFill>
                  <a:srgbClr val="FF0000"/>
                </a:solidFill>
              </a:rPr>
              <a:t>, non-public API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5"/>
          <p:cNvSpPr/>
          <p:nvPr/>
        </p:nvSpPr>
        <p:spPr>
          <a:xfrm>
            <a:off x="387900" y="853125"/>
            <a:ext cx="8444400" cy="175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void* klass = findKlass(); </a:t>
            </a:r>
            <a:r>
              <a:rPr b="0" i="1" lang="en" sz="1700" u="none" cap="none" strike="noStrike">
                <a:solidFill>
                  <a:srgbClr val="999988"/>
                </a:solidFill>
                <a:latin typeface="Arial"/>
                <a:ea typeface="Arial"/>
                <a:cs typeface="Arial"/>
                <a:sym typeface="Arial"/>
              </a:rPr>
              <a:t>// retrieve JVM </a:t>
            </a:r>
            <a:r>
              <a:rPr i="1" lang="en" sz="1700">
                <a:solidFill>
                  <a:srgbClr val="999988"/>
                </a:solidFill>
              </a:rPr>
              <a:t>Klass name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Symbol* klass_name = klassName(klass);</a:t>
            </a:r>
            <a:endParaRPr b="1" i="0" sz="2300" u="none" cap="none" strike="noStrik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55"/>
          <p:cNvSpPr/>
          <p:nvPr/>
        </p:nvSpPr>
        <p:spPr>
          <a:xfrm>
            <a:off x="387900" y="3059425"/>
            <a:ext cx="8444400" cy="173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//  [macro]           type,        field,                         content</a:t>
            </a:r>
            <a:endParaRPr b="1" i="0" sz="2000" u="none" cap="none" strike="noStrike">
              <a:solidFill>
                <a:srgbClr val="88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nonstatic_field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(Klass,      _name,                     Symbol*) \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nonstatic_field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(Klass,      _vtable_len,              int) \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nonstatic_field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(Klass,      _class_loader_data, ClassLoaderData*) \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55"/>
          <p:cNvSpPr/>
          <p:nvPr/>
        </p:nvSpPr>
        <p:spPr>
          <a:xfrm>
            <a:off x="387900" y="2712325"/>
            <a:ext cx="84444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vmstructs.cpp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6"/>
          <p:cNvSpPr/>
          <p:nvPr/>
        </p:nvSpPr>
        <p:spPr>
          <a:xfrm>
            <a:off x="387900" y="411675"/>
            <a:ext cx="8444400" cy="269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for (;; entry += stride) {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const char *type = *(const char **)(entry + type_offset);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const char *field = *(const char **)(entry + field_offset);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if (type == </a:t>
            </a:r>
            <a:r>
              <a:rPr b="0" i="0" lang="en" sz="1700" u="none" cap="none" strike="noStrike">
                <a:solidFill>
                  <a:srgbClr val="78A960"/>
                </a:solidFill>
                <a:latin typeface="Arial"/>
                <a:ea typeface="Arial"/>
                <a:cs typeface="Arial"/>
                <a:sym typeface="Arial"/>
              </a:rPr>
              <a:t>NULL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|| field == </a:t>
            </a:r>
            <a:r>
              <a:rPr b="0" i="0" lang="en" sz="1700" u="none" cap="none" strike="noStrike">
                <a:solidFill>
                  <a:srgbClr val="78A960"/>
                </a:solidFill>
                <a:latin typeface="Arial"/>
                <a:ea typeface="Arial"/>
                <a:cs typeface="Arial"/>
                <a:sym typeface="Arial"/>
              </a:rPr>
              <a:t>NULL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 break;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if (</a:t>
            </a:r>
            <a:r>
              <a:rPr b="0" i="0" lang="en" sz="1700" u="none" cap="none" strike="noStrike">
                <a:solidFill>
                  <a:srgbClr val="397300"/>
                </a:solidFill>
                <a:latin typeface="Arial"/>
                <a:ea typeface="Arial"/>
                <a:cs typeface="Arial"/>
                <a:sym typeface="Arial"/>
              </a:rPr>
              <a:t>strcmp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(type, </a:t>
            </a:r>
            <a:r>
              <a:rPr b="0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"Klass"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 == </a:t>
            </a:r>
            <a:r>
              <a:rPr b="0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 {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  if (</a:t>
            </a:r>
            <a:r>
              <a:rPr b="0" i="0" lang="en" sz="1700" u="none" cap="none" strike="noStrike">
                <a:solidFill>
                  <a:srgbClr val="397300"/>
                </a:solidFill>
                <a:latin typeface="Arial"/>
                <a:ea typeface="Arial"/>
                <a:cs typeface="Arial"/>
                <a:sym typeface="Arial"/>
              </a:rPr>
              <a:t>strcmp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(field, </a:t>
            </a:r>
            <a:r>
              <a:rPr b="0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"_name"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 == </a:t>
            </a:r>
            <a:r>
              <a:rPr b="0" i="0" lang="en" sz="1700" u="none" cap="none" strike="noStrike">
                <a:solidFill>
                  <a:srgbClr val="88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 {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b="0" i="0" lang="en" sz="29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_klass_name_offset</a:t>
            </a: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= *(int *)(entry + offset_offset);</a:t>
            </a:r>
            <a:endParaRPr b="0" i="0" sz="17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   } else if …</a:t>
            </a:r>
            <a:endParaRPr b="1" i="0" sz="1700" u="none" cap="none" strike="noStrik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56"/>
          <p:cNvSpPr/>
          <p:nvPr/>
        </p:nvSpPr>
        <p:spPr>
          <a:xfrm>
            <a:off x="387900" y="3294200"/>
            <a:ext cx="8444400" cy="177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Symbol* </a:t>
            </a:r>
            <a:r>
              <a:rPr b="1" i="0" lang="en" sz="2300" u="none" cap="none" strike="noStrik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klassName</a:t>
            </a: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void</a:t>
            </a: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* klass) {</a:t>
            </a:r>
            <a:endParaRPr b="0" i="0" sz="23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return</a:t>
            </a: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*(Symbol**)(klass + </a:t>
            </a:r>
            <a:r>
              <a:rPr b="0" i="0" lang="en" sz="29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_klass_name_offset</a:t>
            </a: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 b="0" i="0" sz="23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23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Symbol* klass_name = klassName(klass);</a:t>
            </a:r>
            <a:endParaRPr b="0" i="0" sz="20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Async-Profiler</a:t>
            </a:r>
            <a:endParaRPr/>
          </a:p>
        </p:txBody>
      </p:sp>
      <p:sp>
        <p:nvSpPr>
          <p:cNvPr id="809" name="Google Shape;809;p57"/>
          <p:cNvSpPr/>
          <p:nvPr/>
        </p:nvSpPr>
        <p:spPr>
          <a:xfrm>
            <a:off x="435550" y="1935050"/>
            <a:ext cx="35214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Proper CPU sampler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Versatile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Native frames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Fairly stable (</a:t>
            </a:r>
            <a:r>
              <a:rPr lang="en" sz="1600">
                <a:solidFill>
                  <a:schemeClr val="dk1"/>
                </a:solidFill>
              </a:rPr>
              <a:t>with vmstructs</a:t>
            </a:r>
            <a:r>
              <a:rPr lang="en" sz="2300">
                <a:solidFill>
                  <a:schemeClr val="dk1"/>
                </a:solidFill>
              </a:rPr>
              <a:t>)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810" name="Google Shape;810;p57"/>
          <p:cNvSpPr txBox="1"/>
          <p:nvPr/>
        </p:nvSpPr>
        <p:spPr>
          <a:xfrm>
            <a:off x="4355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+++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811" name="Google Shape;811;p57"/>
          <p:cNvSpPr/>
          <p:nvPr/>
        </p:nvSpPr>
        <p:spPr>
          <a:xfrm>
            <a:off x="4052300" y="1935050"/>
            <a:ext cx="34260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Relies on JVM internals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38761D"/>
                </a:solidFill>
              </a:rPr>
              <a:t>   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812" name="Google Shape;812;p57"/>
          <p:cNvCxnSpPr/>
          <p:nvPr/>
        </p:nvCxnSpPr>
        <p:spPr>
          <a:xfrm flipH="1" rot="10800000">
            <a:off x="416630" y="1815225"/>
            <a:ext cx="70878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13" name="Google Shape;813;p57"/>
          <p:cNvCxnSpPr/>
          <p:nvPr/>
        </p:nvCxnSpPr>
        <p:spPr>
          <a:xfrm>
            <a:off x="3967975" y="1959200"/>
            <a:ext cx="0" cy="268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4" name="Google Shape;814;p57"/>
          <p:cNvSpPr txBox="1"/>
          <p:nvPr/>
        </p:nvSpPr>
        <p:spPr>
          <a:xfrm>
            <a:off x="39990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---</a:t>
            </a:r>
            <a:endParaRPr sz="36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6"/>
              <a:buFont typeface="Arial"/>
              <a:buNone/>
            </a:pPr>
            <a:r>
              <a:rPr lang="en" sz="2600">
                <a:solidFill>
                  <a:srgbClr val="0E0E0E"/>
                </a:solidFill>
              </a:rPr>
              <a:t>OTel eBPF Profiler</a:t>
            </a:r>
            <a:endParaRPr/>
          </a:p>
        </p:txBody>
      </p:sp>
      <p:sp>
        <p:nvSpPr>
          <p:cNvPr id="820" name="Google Shape;820;p58"/>
          <p:cNvSpPr txBox="1"/>
          <p:nvPr/>
        </p:nvSpPr>
        <p:spPr>
          <a:xfrm>
            <a:off x="387900" y="1696325"/>
            <a:ext cx="81564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600">
                <a:solidFill>
                  <a:srgbClr val="1F2328"/>
                </a:solidFill>
                <a:highlight>
                  <a:srgbClr val="FFFFFF"/>
                </a:highlight>
              </a:rPr>
              <a:t>Runtime agnostic sampling profiler based on eBPF</a:t>
            </a:r>
            <a:endParaRPr b="0" i="0" sz="2600" u="none" cap="none" strike="noStrike">
              <a:solidFill>
                <a:srgbClr val="1F23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F23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OpenTelemetry (OTel) and profiling</a:t>
            </a:r>
            <a:endParaRPr/>
          </a:p>
        </p:txBody>
      </p:sp>
      <p:sp>
        <p:nvSpPr>
          <p:cNvPr id="826" name="Google Shape;826;p59"/>
          <p:cNvSpPr/>
          <p:nvPr/>
        </p:nvSpPr>
        <p:spPr>
          <a:xfrm>
            <a:off x="311700" y="1334250"/>
            <a:ext cx="7410900" cy="362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OTel (Open Telemetry) [1]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CNCF (Cloud Native Computing Foundation) [2] incubating project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OTel Profiling Signal [2]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OTel Profiling Agent [3]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donated to CNCF/OTel by Elastic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Datadog full-host profiler fork [4]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https://opentelemetry.io/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https://www.cncf.io/</a:t>
            </a:r>
            <a:endParaRPr b="0" i="0" sz="1200" u="sng" cap="none" strike="noStrike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[3]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https://github.com/open-telemetry/opentelemetry-ebpf-profiler/blob/main/README.md</a:t>
            </a:r>
            <a:endParaRPr b="0" i="0" sz="1200" u="sng" cap="none" strike="noStrike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[4]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https://github.com/DataDog/dd-otel-host-profiler/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sng" cap="none" strike="noStrike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3130"/>
              <a:buNone/>
            </a:pPr>
            <a:r>
              <a:rPr lang="en" sz="2750"/>
              <a:t>CPU Samples: The eBPF Way</a:t>
            </a:r>
            <a:endParaRPr/>
          </a:p>
        </p:txBody>
      </p:sp>
      <p:sp>
        <p:nvSpPr>
          <p:cNvPr id="832" name="Google Shape;832;p60"/>
          <p:cNvSpPr/>
          <p:nvPr/>
        </p:nvSpPr>
        <p:spPr>
          <a:xfrm>
            <a:off x="5780950" y="2005204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60"/>
          <p:cNvSpPr/>
          <p:nvPr/>
        </p:nvSpPr>
        <p:spPr>
          <a:xfrm>
            <a:off x="5780950" y="2211129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60"/>
          <p:cNvSpPr/>
          <p:nvPr/>
        </p:nvSpPr>
        <p:spPr>
          <a:xfrm>
            <a:off x="5780950" y="2417053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60"/>
          <p:cNvSpPr/>
          <p:nvPr/>
        </p:nvSpPr>
        <p:spPr>
          <a:xfrm>
            <a:off x="6461900" y="2622978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60"/>
          <p:cNvSpPr/>
          <p:nvPr/>
        </p:nvSpPr>
        <p:spPr>
          <a:xfrm>
            <a:off x="6461900" y="2828903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60"/>
          <p:cNvSpPr/>
          <p:nvPr/>
        </p:nvSpPr>
        <p:spPr>
          <a:xfrm>
            <a:off x="6461900" y="3034827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60"/>
          <p:cNvSpPr/>
          <p:nvPr/>
        </p:nvSpPr>
        <p:spPr>
          <a:xfrm>
            <a:off x="5780950" y="3240752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60"/>
          <p:cNvSpPr/>
          <p:nvPr/>
        </p:nvSpPr>
        <p:spPr>
          <a:xfrm>
            <a:off x="5780950" y="3446677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60"/>
          <p:cNvSpPr/>
          <p:nvPr/>
        </p:nvSpPr>
        <p:spPr>
          <a:xfrm>
            <a:off x="5780950" y="3652601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60"/>
          <p:cNvSpPr/>
          <p:nvPr/>
        </p:nvSpPr>
        <p:spPr>
          <a:xfrm>
            <a:off x="5780950" y="3858526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2" name="Google Shape;842;p60"/>
          <p:cNvCxnSpPr>
            <a:stCxn id="834" idx="2"/>
            <a:endCxn id="838" idx="0"/>
          </p:cNvCxnSpPr>
          <p:nvPr/>
        </p:nvCxnSpPr>
        <p:spPr>
          <a:xfrm>
            <a:off x="5907400" y="2622853"/>
            <a:ext cx="0" cy="61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3" name="Google Shape;843;p60"/>
          <p:cNvSpPr/>
          <p:nvPr/>
        </p:nvSpPr>
        <p:spPr>
          <a:xfrm>
            <a:off x="6461900" y="2005204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4" name="Google Shape;844;p60"/>
          <p:cNvCxnSpPr>
            <a:stCxn id="843" idx="2"/>
            <a:endCxn id="835" idx="0"/>
          </p:cNvCxnSpPr>
          <p:nvPr/>
        </p:nvCxnSpPr>
        <p:spPr>
          <a:xfrm>
            <a:off x="6588350" y="2211004"/>
            <a:ext cx="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5" name="Google Shape;845;p60"/>
          <p:cNvCxnSpPr>
            <a:stCxn id="837" idx="2"/>
            <a:endCxn id="846" idx="0"/>
          </p:cNvCxnSpPr>
          <p:nvPr/>
        </p:nvCxnSpPr>
        <p:spPr>
          <a:xfrm>
            <a:off x="6588350" y="3240627"/>
            <a:ext cx="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6" name="Google Shape;846;p60"/>
          <p:cNvSpPr/>
          <p:nvPr/>
        </p:nvSpPr>
        <p:spPr>
          <a:xfrm>
            <a:off x="6461900" y="3652601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60"/>
          <p:cNvSpPr/>
          <p:nvPr/>
        </p:nvSpPr>
        <p:spPr>
          <a:xfrm>
            <a:off x="6461900" y="3858526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60"/>
          <p:cNvSpPr/>
          <p:nvPr/>
        </p:nvSpPr>
        <p:spPr>
          <a:xfrm>
            <a:off x="7085925" y="2622978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9" name="Google Shape;849;p60"/>
          <p:cNvCxnSpPr>
            <a:endCxn id="848" idx="0"/>
          </p:cNvCxnSpPr>
          <p:nvPr/>
        </p:nvCxnSpPr>
        <p:spPr>
          <a:xfrm flipH="1">
            <a:off x="7212375" y="2027478"/>
            <a:ext cx="300" cy="59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0" name="Google Shape;850;p60"/>
          <p:cNvCxnSpPr>
            <a:stCxn id="848" idx="2"/>
            <a:endCxn id="851" idx="0"/>
          </p:cNvCxnSpPr>
          <p:nvPr/>
        </p:nvCxnSpPr>
        <p:spPr>
          <a:xfrm>
            <a:off x="7212375" y="2828778"/>
            <a:ext cx="0" cy="82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1" name="Google Shape;851;p60"/>
          <p:cNvSpPr/>
          <p:nvPr/>
        </p:nvSpPr>
        <p:spPr>
          <a:xfrm>
            <a:off x="7085925" y="3652601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60"/>
          <p:cNvSpPr/>
          <p:nvPr/>
        </p:nvSpPr>
        <p:spPr>
          <a:xfrm>
            <a:off x="7085925" y="3858526"/>
            <a:ext cx="252900" cy="2058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60"/>
          <p:cNvSpPr txBox="1"/>
          <p:nvPr/>
        </p:nvSpPr>
        <p:spPr>
          <a:xfrm>
            <a:off x="5634550" y="1443025"/>
            <a:ext cx="545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60"/>
          <p:cNvSpPr txBox="1"/>
          <p:nvPr/>
        </p:nvSpPr>
        <p:spPr>
          <a:xfrm>
            <a:off x="6315500" y="1459111"/>
            <a:ext cx="545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60"/>
          <p:cNvSpPr txBox="1"/>
          <p:nvPr/>
        </p:nvSpPr>
        <p:spPr>
          <a:xfrm>
            <a:off x="6939525" y="1459111"/>
            <a:ext cx="545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T3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6" name="Google Shape;856;p60"/>
          <p:cNvCxnSpPr/>
          <p:nvPr/>
        </p:nvCxnSpPr>
        <p:spPr>
          <a:xfrm>
            <a:off x="5629575" y="4237315"/>
            <a:ext cx="1929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57" name="Google Shape;857;p60"/>
          <p:cNvGrpSpPr/>
          <p:nvPr/>
        </p:nvGrpSpPr>
        <p:grpSpPr>
          <a:xfrm>
            <a:off x="7757415" y="1950328"/>
            <a:ext cx="892760" cy="2103223"/>
            <a:chOff x="7757415" y="2445275"/>
            <a:chExt cx="892760" cy="1418700"/>
          </a:xfrm>
        </p:grpSpPr>
        <p:grpSp>
          <p:nvGrpSpPr>
            <p:cNvPr id="858" name="Google Shape;858;p60"/>
            <p:cNvGrpSpPr/>
            <p:nvPr/>
          </p:nvGrpSpPr>
          <p:grpSpPr>
            <a:xfrm>
              <a:off x="7757415" y="2445275"/>
              <a:ext cx="282860" cy="1418700"/>
              <a:chOff x="7757415" y="2445275"/>
              <a:chExt cx="282860" cy="1418700"/>
            </a:xfrm>
          </p:grpSpPr>
          <p:cxnSp>
            <p:nvCxnSpPr>
              <p:cNvPr id="859" name="Google Shape;859;p60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0" name="Google Shape;860;p60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1" name="Google Shape;861;p60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862" name="Google Shape;862;p60"/>
            <p:cNvSpPr txBox="1"/>
            <p:nvPr/>
          </p:nvSpPr>
          <p:spPr>
            <a:xfrm>
              <a:off x="7886375" y="2859325"/>
              <a:ext cx="763800" cy="45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100 ms</a:t>
              </a:r>
              <a:endPara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3" name="Google Shape;863;p60"/>
          <p:cNvGrpSpPr/>
          <p:nvPr/>
        </p:nvGrpSpPr>
        <p:grpSpPr>
          <a:xfrm>
            <a:off x="5039351" y="1776246"/>
            <a:ext cx="643406" cy="723163"/>
            <a:chOff x="5039351" y="2327850"/>
            <a:chExt cx="643406" cy="487800"/>
          </a:xfrm>
        </p:grpSpPr>
        <p:grpSp>
          <p:nvGrpSpPr>
            <p:cNvPr id="864" name="Google Shape;864;p60"/>
            <p:cNvGrpSpPr/>
            <p:nvPr/>
          </p:nvGrpSpPr>
          <p:grpSpPr>
            <a:xfrm flipH="1">
              <a:off x="5525769" y="2482209"/>
              <a:ext cx="156987" cy="138891"/>
              <a:chOff x="7757415" y="2445275"/>
              <a:chExt cx="282860" cy="1418700"/>
            </a:xfrm>
          </p:grpSpPr>
          <p:cxnSp>
            <p:nvCxnSpPr>
              <p:cNvPr id="865" name="Google Shape;865;p60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6" name="Google Shape;866;p60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7" name="Google Shape;867;p60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868" name="Google Shape;868;p60"/>
            <p:cNvSpPr txBox="1"/>
            <p:nvPr/>
          </p:nvSpPr>
          <p:spPr>
            <a:xfrm>
              <a:off x="5039351" y="2327850"/>
              <a:ext cx="426900" cy="487800"/>
            </a:xfrm>
            <a:prstGeom prst="rect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10 ms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60"/>
          <p:cNvGrpSpPr/>
          <p:nvPr/>
        </p:nvGrpSpPr>
        <p:grpSpPr>
          <a:xfrm>
            <a:off x="4667350" y="4270218"/>
            <a:ext cx="2758650" cy="411839"/>
            <a:chOff x="4667350" y="4010125"/>
            <a:chExt cx="2758650" cy="277800"/>
          </a:xfrm>
        </p:grpSpPr>
        <p:sp>
          <p:nvSpPr>
            <p:cNvPr id="870" name="Google Shape;870;p60"/>
            <p:cNvSpPr txBox="1"/>
            <p:nvPr/>
          </p:nvSpPr>
          <p:spPr>
            <a:xfrm>
              <a:off x="5693950" y="4010125"/>
              <a:ext cx="4269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60"/>
            <p:cNvSpPr txBox="1"/>
            <p:nvPr/>
          </p:nvSpPr>
          <p:spPr>
            <a:xfrm>
              <a:off x="6374900" y="4010125"/>
              <a:ext cx="4269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60"/>
            <p:cNvSpPr txBox="1"/>
            <p:nvPr/>
          </p:nvSpPr>
          <p:spPr>
            <a:xfrm>
              <a:off x="6999100" y="4010125"/>
              <a:ext cx="4269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60"/>
            <p:cNvSpPr txBox="1"/>
            <p:nvPr/>
          </p:nvSpPr>
          <p:spPr>
            <a:xfrm>
              <a:off x="4667350" y="4010125"/>
              <a:ext cx="9672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Samples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4" name="Google Shape;874;p60"/>
          <p:cNvSpPr/>
          <p:nvPr/>
        </p:nvSpPr>
        <p:spPr>
          <a:xfrm>
            <a:off x="387850" y="1517425"/>
            <a:ext cx="4105800" cy="3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</a:pPr>
            <a:r>
              <a:rPr lang="en" sz="1850">
                <a:solidFill>
                  <a:schemeClr val="dk1"/>
                </a:solidFill>
              </a:rPr>
              <a:t>Built on top of eBPF [1]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</a:pPr>
            <a:r>
              <a:rPr lang="en" sz="1850">
                <a:solidFill>
                  <a:schemeClr val="dk1"/>
                </a:solidFill>
              </a:rPr>
              <a:t>CPU time driven sample scheduling</a:t>
            </a:r>
            <a:endParaRPr sz="1850">
              <a:solidFill>
                <a:schemeClr val="dk1"/>
              </a:solidFill>
            </a:endParaRPr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-"/>
            </a:pPr>
            <a:r>
              <a:rPr lang="en" sz="1850">
                <a:solidFill>
                  <a:schemeClr val="dk1"/>
                </a:solidFill>
              </a:rPr>
              <a:t>same as async-profiler</a:t>
            </a:r>
            <a:endParaRPr sz="1850">
              <a:solidFill>
                <a:schemeClr val="dk1"/>
              </a:solidFill>
            </a:endParaRPr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-"/>
            </a:pPr>
            <a:r>
              <a:rPr lang="en" sz="1850">
                <a:solidFill>
                  <a:schemeClr val="dk1"/>
                </a:solidFill>
              </a:rPr>
              <a:t>using perf_events 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[1] </a:t>
            </a:r>
            <a:r>
              <a:rPr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https://ebpf.io/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eBPF is making the Linux Kernel programmable at native execution speed! </a:t>
            </a:r>
            <a:endParaRPr sz="3000"/>
          </a:p>
        </p:txBody>
      </p:sp>
      <p:pic>
        <p:nvPicPr>
          <p:cNvPr id="880" name="Google Shape;88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975" y="3808725"/>
            <a:ext cx="1247576" cy="124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963" y="168250"/>
            <a:ext cx="8545777" cy="480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62"/>
          <p:cNvSpPr txBox="1"/>
          <p:nvPr>
            <p:ph type="title"/>
          </p:nvPr>
        </p:nvSpPr>
        <p:spPr>
          <a:xfrm>
            <a:off x="715100" y="535000"/>
            <a:ext cx="7713900" cy="6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eBPF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runtime</a:t>
            </a:r>
            <a:endParaRPr/>
          </a:p>
        </p:txBody>
      </p:sp>
      <p:sp>
        <p:nvSpPr>
          <p:cNvPr id="887" name="Google Shape;887;p62"/>
          <p:cNvSpPr txBox="1"/>
          <p:nvPr/>
        </p:nvSpPr>
        <p:spPr>
          <a:xfrm>
            <a:off x="7747225" y="4902175"/>
            <a:ext cx="17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Courtesy of Mohammed Abboulaide</a:t>
            </a:r>
            <a:endParaRPr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3" y="256700"/>
            <a:ext cx="8215075" cy="46943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/>
          <p:nvPr/>
        </p:nvSpPr>
        <p:spPr>
          <a:xfrm>
            <a:off x="396800" y="218250"/>
            <a:ext cx="5912400" cy="1934400"/>
          </a:xfrm>
          <a:prstGeom prst="wedgeEllipseCallout">
            <a:avLst>
              <a:gd fmla="val 10821" name="adj1"/>
              <a:gd fmla="val 64870" name="adj2"/>
            </a:avLst>
          </a:prstGeom>
          <a:solidFill>
            <a:schemeClr val="lt1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Tooling to collect data points to explain application performance and behaviour …</a:t>
            </a:r>
            <a:endParaRPr sz="26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963" y="168250"/>
            <a:ext cx="8545777" cy="480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63"/>
          <p:cNvSpPr txBox="1"/>
          <p:nvPr/>
        </p:nvSpPr>
        <p:spPr>
          <a:xfrm>
            <a:off x="7747225" y="4902175"/>
            <a:ext cx="17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Courtesy of Mohammed Abboulaide</a:t>
            </a:r>
            <a:endParaRPr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63" y="168250"/>
            <a:ext cx="8545777" cy="480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4"/>
          <p:cNvSpPr txBox="1"/>
          <p:nvPr/>
        </p:nvSpPr>
        <p:spPr>
          <a:xfrm>
            <a:off x="7747225" y="4902175"/>
            <a:ext cx="17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Courtesy of Mohammed Abboulaide</a:t>
            </a:r>
            <a:endParaRPr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OTel eBPF Profiler</a:t>
            </a:r>
            <a:endParaRPr/>
          </a:p>
        </p:txBody>
      </p:sp>
      <p:sp>
        <p:nvSpPr>
          <p:cNvPr id="905" name="Google Shape;905;p65"/>
          <p:cNvSpPr/>
          <p:nvPr/>
        </p:nvSpPr>
        <p:spPr>
          <a:xfrm>
            <a:off x="435550" y="1935050"/>
            <a:ext cx="35214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Proper CPU sampler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Stable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Standardized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Supported (</a:t>
            </a:r>
            <a:r>
              <a:rPr lang="en" sz="1600">
                <a:solidFill>
                  <a:schemeClr val="dk1"/>
                </a:solidFill>
              </a:rPr>
              <a:t>by OTel vendors</a:t>
            </a:r>
            <a:r>
              <a:rPr lang="en" sz="2300">
                <a:solidFill>
                  <a:schemeClr val="dk1"/>
                </a:solidFill>
              </a:rPr>
              <a:t>)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906" name="Google Shape;906;p65"/>
          <p:cNvSpPr txBox="1"/>
          <p:nvPr/>
        </p:nvSpPr>
        <p:spPr>
          <a:xfrm>
            <a:off x="4355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+++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907" name="Google Shape;907;p65"/>
          <p:cNvSpPr/>
          <p:nvPr/>
        </p:nvSpPr>
        <p:spPr>
          <a:xfrm>
            <a:off x="4052300" y="1935050"/>
            <a:ext cx="34260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Relies</a:t>
            </a:r>
            <a:r>
              <a:rPr lang="en" sz="2300">
                <a:solidFill>
                  <a:schemeClr val="dk1"/>
                </a:solidFill>
              </a:rPr>
              <a:t> on JVM internals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   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908" name="Google Shape;908;p65"/>
          <p:cNvCxnSpPr/>
          <p:nvPr/>
        </p:nvCxnSpPr>
        <p:spPr>
          <a:xfrm flipH="1" rot="10800000">
            <a:off x="416630" y="1815225"/>
            <a:ext cx="70878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909" name="Google Shape;909;p65"/>
          <p:cNvCxnSpPr/>
          <p:nvPr/>
        </p:nvCxnSpPr>
        <p:spPr>
          <a:xfrm>
            <a:off x="3967975" y="1959200"/>
            <a:ext cx="0" cy="268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0" name="Google Shape;910;p65"/>
          <p:cNvSpPr txBox="1"/>
          <p:nvPr/>
        </p:nvSpPr>
        <p:spPr>
          <a:xfrm>
            <a:off x="39990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---</a:t>
            </a:r>
            <a:endParaRPr sz="36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66"/>
          <p:cNvSpPr txBox="1"/>
          <p:nvPr/>
        </p:nvSpPr>
        <p:spPr>
          <a:xfrm>
            <a:off x="1507125" y="1620450"/>
            <a:ext cx="63270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</a:rPr>
              <a:t>Advancing </a:t>
            </a:r>
            <a:r>
              <a:rPr b="1" lang="en" sz="3400">
                <a:solidFill>
                  <a:schemeClr val="dk1"/>
                </a:solidFill>
              </a:rPr>
              <a:t>Java Profiling</a:t>
            </a:r>
            <a:endParaRPr b="1" i="0" sz="3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Google Shape;91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7088" y="2643675"/>
            <a:ext cx="2049825" cy="204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67"/>
          <p:cNvSpPr txBox="1"/>
          <p:nvPr/>
        </p:nvSpPr>
        <p:spPr>
          <a:xfrm>
            <a:off x="1507125" y="1620450"/>
            <a:ext cx="63270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</a:rPr>
              <a:t>We </a:t>
            </a:r>
            <a:r>
              <a:rPr b="1" lang="en" sz="3400">
                <a:solidFill>
                  <a:schemeClr val="dk1"/>
                </a:solidFill>
              </a:rPr>
              <a:t>focus on JFR</a:t>
            </a:r>
            <a:endParaRPr b="1" i="0" sz="3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Improving JFR</a:t>
            </a:r>
            <a:endParaRPr/>
          </a:p>
        </p:txBody>
      </p:sp>
      <p:grpSp>
        <p:nvGrpSpPr>
          <p:cNvPr id="927" name="Google Shape;927;p68"/>
          <p:cNvGrpSpPr/>
          <p:nvPr/>
        </p:nvGrpSpPr>
        <p:grpSpPr>
          <a:xfrm>
            <a:off x="406750" y="1691395"/>
            <a:ext cx="1919400" cy="1956755"/>
            <a:chOff x="3050400" y="1383845"/>
            <a:chExt cx="1919400" cy="1956755"/>
          </a:xfrm>
        </p:grpSpPr>
        <p:pic>
          <p:nvPicPr>
            <p:cNvPr id="928" name="Google Shape;928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13663" y="2147725"/>
              <a:ext cx="1192876" cy="119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9" name="Google Shape;929;p68"/>
            <p:cNvSpPr txBox="1"/>
            <p:nvPr/>
          </p:nvSpPr>
          <p:spPr>
            <a:xfrm>
              <a:off x="3050400" y="1383845"/>
              <a:ext cx="1919400" cy="72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</a:rPr>
                <a:t>Proper </a:t>
              </a:r>
              <a:br>
                <a:rPr lang="en" sz="2200">
                  <a:solidFill>
                    <a:schemeClr val="dk1"/>
                  </a:solidFill>
                </a:rPr>
              </a:br>
              <a:r>
                <a:rPr lang="en" sz="2200">
                  <a:solidFill>
                    <a:schemeClr val="dk1"/>
                  </a:solidFill>
                </a:rPr>
                <a:t>CPU Sampler</a:t>
              </a:r>
              <a:endParaRPr sz="2200">
                <a:solidFill>
                  <a:schemeClr val="dk1"/>
                </a:solidFill>
              </a:endParaRPr>
            </a:p>
          </p:txBody>
        </p:sp>
      </p:grpSp>
      <p:grpSp>
        <p:nvGrpSpPr>
          <p:cNvPr id="930" name="Google Shape;930;p68"/>
          <p:cNvGrpSpPr/>
          <p:nvPr/>
        </p:nvGrpSpPr>
        <p:grpSpPr>
          <a:xfrm>
            <a:off x="2534550" y="2847065"/>
            <a:ext cx="1611900" cy="1971635"/>
            <a:chOff x="6156200" y="1368965"/>
            <a:chExt cx="1611900" cy="1971635"/>
          </a:xfrm>
        </p:grpSpPr>
        <p:pic>
          <p:nvPicPr>
            <p:cNvPr id="931" name="Google Shape;931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65700" y="2147725"/>
              <a:ext cx="1192876" cy="119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2" name="Google Shape;932;p68"/>
            <p:cNvSpPr txBox="1"/>
            <p:nvPr/>
          </p:nvSpPr>
          <p:spPr>
            <a:xfrm>
              <a:off x="6156200" y="1368965"/>
              <a:ext cx="1611900" cy="72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</a:rPr>
                <a:t>Profiling</a:t>
              </a:r>
              <a:r>
                <a:rPr lang="en" sz="2200">
                  <a:solidFill>
                    <a:schemeClr val="dk1"/>
                  </a:solidFill>
                </a:rPr>
                <a:t> </a:t>
              </a:r>
              <a:br>
                <a:rPr lang="en" sz="2200">
                  <a:solidFill>
                    <a:schemeClr val="dk1"/>
                  </a:solidFill>
                </a:rPr>
              </a:br>
              <a:r>
                <a:rPr lang="en" sz="2200">
                  <a:solidFill>
                    <a:schemeClr val="dk1"/>
                  </a:solidFill>
                </a:rPr>
                <a:t>Labels</a:t>
              </a:r>
              <a:endParaRPr sz="2200">
                <a:solidFill>
                  <a:schemeClr val="dk1"/>
                </a:solidFill>
              </a:endParaRPr>
            </a:p>
          </p:txBody>
        </p:sp>
      </p:grpSp>
      <p:grpSp>
        <p:nvGrpSpPr>
          <p:cNvPr id="933" name="Google Shape;933;p68"/>
          <p:cNvGrpSpPr/>
          <p:nvPr/>
        </p:nvGrpSpPr>
        <p:grpSpPr>
          <a:xfrm>
            <a:off x="4354850" y="1567918"/>
            <a:ext cx="1919400" cy="1948145"/>
            <a:chOff x="1860000" y="2840705"/>
            <a:chExt cx="1919400" cy="1948145"/>
          </a:xfrm>
        </p:grpSpPr>
        <p:pic>
          <p:nvPicPr>
            <p:cNvPr id="934" name="Google Shape;934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23263" y="3595975"/>
              <a:ext cx="1192876" cy="119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5" name="Google Shape;935;p68"/>
            <p:cNvSpPr txBox="1"/>
            <p:nvPr/>
          </p:nvSpPr>
          <p:spPr>
            <a:xfrm>
              <a:off x="1860000" y="2840705"/>
              <a:ext cx="1919400" cy="72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</a:rPr>
                <a:t>Mixed</a:t>
              </a:r>
              <a:r>
                <a:rPr lang="en" sz="2200">
                  <a:solidFill>
                    <a:schemeClr val="dk1"/>
                  </a:solidFill>
                </a:rPr>
                <a:t> </a:t>
              </a:r>
              <a:br>
                <a:rPr lang="en" sz="2200">
                  <a:solidFill>
                    <a:schemeClr val="dk1"/>
                  </a:solidFill>
                </a:rPr>
              </a:br>
              <a:r>
                <a:rPr lang="en" sz="2200">
                  <a:solidFill>
                    <a:schemeClr val="dk1"/>
                  </a:solidFill>
                </a:rPr>
                <a:t>Stacktraces</a:t>
              </a:r>
              <a:endParaRPr sz="2200">
                <a:solidFill>
                  <a:schemeClr val="dk1"/>
                </a:solidFill>
              </a:endParaRPr>
            </a:p>
          </p:txBody>
        </p:sp>
      </p:grpSp>
      <p:grpSp>
        <p:nvGrpSpPr>
          <p:cNvPr id="936" name="Google Shape;936;p68"/>
          <p:cNvGrpSpPr/>
          <p:nvPr/>
        </p:nvGrpSpPr>
        <p:grpSpPr>
          <a:xfrm>
            <a:off x="6482650" y="2856985"/>
            <a:ext cx="1651800" cy="1961715"/>
            <a:chOff x="6750525" y="2725260"/>
            <a:chExt cx="1651800" cy="1961715"/>
          </a:xfrm>
        </p:grpSpPr>
        <p:pic>
          <p:nvPicPr>
            <p:cNvPr id="937" name="Google Shape;937;p6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79988" y="3494100"/>
              <a:ext cx="1192876" cy="119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8" name="Google Shape;938;p68"/>
            <p:cNvSpPr txBox="1"/>
            <p:nvPr/>
          </p:nvSpPr>
          <p:spPr>
            <a:xfrm>
              <a:off x="6750525" y="2725260"/>
              <a:ext cx="1651800" cy="72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</a:rPr>
                <a:t>Perhaps</a:t>
              </a:r>
              <a:r>
                <a:rPr lang="en" sz="2200">
                  <a:solidFill>
                    <a:schemeClr val="dk1"/>
                  </a:solidFill>
                </a:rPr>
                <a:t> </a:t>
              </a:r>
              <a:br>
                <a:rPr lang="en" sz="2200">
                  <a:solidFill>
                    <a:schemeClr val="dk1"/>
                  </a:solidFill>
                </a:rPr>
              </a:br>
              <a:r>
                <a:rPr lang="en" sz="2200">
                  <a:solidFill>
                    <a:schemeClr val="dk1"/>
                  </a:solidFill>
                </a:rPr>
                <a:t>more?</a:t>
              </a:r>
              <a:endParaRPr sz="2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CPUTimeExecutionSample</a:t>
            </a:r>
            <a:endParaRPr/>
          </a:p>
        </p:txBody>
      </p:sp>
      <p:sp>
        <p:nvSpPr>
          <p:cNvPr id="944" name="Google Shape;944;p69"/>
          <p:cNvSpPr txBox="1"/>
          <p:nvPr/>
        </p:nvSpPr>
        <p:spPr>
          <a:xfrm>
            <a:off x="387900" y="1086725"/>
            <a:ext cx="45522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945" name="Google Shape;945;p69"/>
          <p:cNvSpPr/>
          <p:nvPr/>
        </p:nvSpPr>
        <p:spPr>
          <a:xfrm>
            <a:off x="387850" y="1607025"/>
            <a:ext cx="8391300" cy="327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Using </a:t>
            </a: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timer_create</a:t>
            </a:r>
            <a:r>
              <a:rPr lang="en" sz="1800">
                <a:solidFill>
                  <a:schemeClr val="dk1"/>
                </a:solidFill>
              </a:rPr>
              <a:t> – Linux only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Proposed as “</a:t>
            </a:r>
            <a:r>
              <a:rPr lang="en" sz="1800">
                <a:solidFill>
                  <a:srgbClr val="172B4D"/>
                </a:solidFill>
              </a:rPr>
              <a:t>CPU Time Profiling for JFR” JEP [1]</a:t>
            </a:r>
            <a:endParaRPr sz="1800">
              <a:solidFill>
                <a:srgbClr val="172B4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72B4D"/>
                </a:solidFill>
              </a:rPr>
              <a:t>Ongoing PR available for comments [2]</a:t>
            </a:r>
            <a:endParaRPr sz="1800">
              <a:solidFill>
                <a:srgbClr val="172B4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dk1"/>
                </a:solidFill>
              </a:rPr>
            </a:br>
            <a:br>
              <a:rPr lang="en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[1]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https://bugs.openjdk.org/browse/JDK-8337789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[2]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https://github.com/openjdk/jdk/pull/20752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0"/>
          <p:cNvSpPr/>
          <p:nvPr/>
        </p:nvSpPr>
        <p:spPr>
          <a:xfrm>
            <a:off x="387850" y="1415425"/>
            <a:ext cx="4621800" cy="858000"/>
          </a:xfrm>
          <a:prstGeom prst="rect">
            <a:avLst/>
          </a:prstGeom>
          <a:solidFill>
            <a:srgbClr val="FFFEF7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thread has consumed N ms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raise signal for that thread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51" name="Google Shape;951;p70"/>
          <p:cNvSpPr/>
          <p:nvPr/>
        </p:nvSpPr>
        <p:spPr>
          <a:xfrm>
            <a:off x="699725" y="3474475"/>
            <a:ext cx="3308100" cy="858000"/>
          </a:xfrm>
          <a:prstGeom prst="rect">
            <a:avLst/>
          </a:prstGeom>
          <a:solidFill>
            <a:srgbClr val="FFFEF7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walk the stack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</a:t>
            </a:r>
            <a:r>
              <a:rPr lang="en" sz="1800">
                <a:solidFill>
                  <a:schemeClr val="dk1"/>
                </a:solidFill>
              </a:rPr>
              <a:t>e</a:t>
            </a:r>
            <a:r>
              <a:rPr lang="en" sz="1800">
                <a:solidFill>
                  <a:schemeClr val="dk1"/>
                </a:solidFill>
              </a:rPr>
              <a:t>nqueue the trace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52" name="Google Shape;952;p70"/>
          <p:cNvSpPr/>
          <p:nvPr/>
        </p:nvSpPr>
        <p:spPr>
          <a:xfrm>
            <a:off x="5371650" y="3609625"/>
            <a:ext cx="1522692" cy="907794"/>
          </a:xfrm>
          <a:prstGeom prst="flowChartMultidocumen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Queue</a:t>
            </a:r>
            <a:endParaRPr/>
          </a:p>
        </p:txBody>
      </p:sp>
      <p:sp>
        <p:nvSpPr>
          <p:cNvPr id="953" name="Google Shape;953;p70"/>
          <p:cNvSpPr/>
          <p:nvPr/>
        </p:nvSpPr>
        <p:spPr>
          <a:xfrm>
            <a:off x="3928450" y="3982875"/>
            <a:ext cx="1522800" cy="24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70"/>
          <p:cNvSpPr/>
          <p:nvPr/>
        </p:nvSpPr>
        <p:spPr>
          <a:xfrm>
            <a:off x="5262550" y="2537125"/>
            <a:ext cx="3372600" cy="818400"/>
          </a:xfrm>
          <a:prstGeom prst="rect">
            <a:avLst/>
          </a:prstGeom>
          <a:solidFill>
            <a:srgbClr val="FFFEF7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</a:t>
            </a:r>
            <a:r>
              <a:rPr lang="en" sz="1800">
                <a:solidFill>
                  <a:schemeClr val="dk1"/>
                </a:solidFill>
              </a:rPr>
              <a:t>ymbolicate frames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</a:t>
            </a:r>
            <a:r>
              <a:rPr lang="en" sz="1800">
                <a:solidFill>
                  <a:schemeClr val="dk1"/>
                </a:solidFill>
              </a:rPr>
              <a:t>mit events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55" name="Google Shape;955;p70"/>
          <p:cNvSpPr/>
          <p:nvPr/>
        </p:nvSpPr>
        <p:spPr>
          <a:xfrm rot="-5400000">
            <a:off x="6516175" y="3227625"/>
            <a:ext cx="818400" cy="692100"/>
          </a:xfrm>
          <a:prstGeom prst="chevron">
            <a:avLst>
              <a:gd fmla="val 50000" name="adj"/>
            </a:avLst>
          </a:prstGeom>
          <a:solidFill>
            <a:srgbClr val="F4CCCC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70"/>
          <p:cNvSpPr/>
          <p:nvPr/>
        </p:nvSpPr>
        <p:spPr>
          <a:xfrm>
            <a:off x="1492600" y="2214000"/>
            <a:ext cx="2515200" cy="1312500"/>
          </a:xfrm>
          <a:prstGeom prst="downArrowCallout">
            <a:avLst>
              <a:gd fmla="val 25000" name="adj1"/>
              <a:gd fmla="val 25000" name="adj2"/>
              <a:gd fmla="val 25000" name="adj3"/>
              <a:gd fmla="val 35445" name="adj4"/>
            </a:avLst>
          </a:prstGeom>
          <a:solidFill>
            <a:srgbClr val="CFE2F3"/>
          </a:solidFill>
          <a:ln cap="flat" cmpd="sng" w="9525">
            <a:solidFill>
              <a:srgbClr val="A9D0F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JFR CPU Sampling</a:t>
            </a:r>
            <a:endParaRPr/>
          </a:p>
        </p:txBody>
      </p:sp>
      <p:sp>
        <p:nvSpPr>
          <p:cNvPr id="958" name="Google Shape;958;p70"/>
          <p:cNvSpPr/>
          <p:nvPr/>
        </p:nvSpPr>
        <p:spPr>
          <a:xfrm>
            <a:off x="3626650" y="1421613"/>
            <a:ext cx="1383000" cy="38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Scheduler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70"/>
          <p:cNvSpPr/>
          <p:nvPr/>
        </p:nvSpPr>
        <p:spPr>
          <a:xfrm>
            <a:off x="2624800" y="3474475"/>
            <a:ext cx="1383000" cy="38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Signal Handler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70"/>
          <p:cNvSpPr/>
          <p:nvPr/>
        </p:nvSpPr>
        <p:spPr>
          <a:xfrm>
            <a:off x="7458250" y="2537125"/>
            <a:ext cx="1176900" cy="38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JFR Thread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JDK Flight Recorder (JFR)</a:t>
            </a:r>
            <a:endParaRPr/>
          </a:p>
        </p:txBody>
      </p:sp>
      <p:sp>
        <p:nvSpPr>
          <p:cNvPr id="966" name="Google Shape;966;p71"/>
          <p:cNvSpPr/>
          <p:nvPr/>
        </p:nvSpPr>
        <p:spPr>
          <a:xfrm>
            <a:off x="435550" y="1935050"/>
            <a:ext cx="35214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Ubiquitous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Stable and safe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Fully supported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967" name="Google Shape;967;p71"/>
          <p:cNvSpPr/>
          <p:nvPr/>
        </p:nvSpPr>
        <p:spPr>
          <a:xfrm>
            <a:off x="4052300" y="1935050"/>
            <a:ext cx="3426000" cy="24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strike="sngStrike">
                <a:solidFill>
                  <a:schemeClr val="dk1"/>
                </a:solidFill>
              </a:rPr>
              <a:t>Not a real CPU sampler</a:t>
            </a:r>
            <a:endParaRPr sz="2300" strike="sngStrike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strike="sngStrike">
                <a:solidFill>
                  <a:schemeClr val="dk1"/>
                </a:solidFill>
              </a:rPr>
              <a:t>Fails silently</a:t>
            </a:r>
            <a:endParaRPr sz="2300" strike="sngStrike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No native frames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968" name="Google Shape;968;p71"/>
          <p:cNvCxnSpPr/>
          <p:nvPr/>
        </p:nvCxnSpPr>
        <p:spPr>
          <a:xfrm flipH="1" rot="10800000">
            <a:off x="416630" y="1815225"/>
            <a:ext cx="70878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969" name="Google Shape;969;p71"/>
          <p:cNvCxnSpPr/>
          <p:nvPr/>
        </p:nvCxnSpPr>
        <p:spPr>
          <a:xfrm>
            <a:off x="3967975" y="1959200"/>
            <a:ext cx="0" cy="268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0" name="Google Shape;970;p71"/>
          <p:cNvSpPr txBox="1"/>
          <p:nvPr/>
        </p:nvSpPr>
        <p:spPr>
          <a:xfrm>
            <a:off x="4355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+++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971" name="Google Shape;971;p71"/>
          <p:cNvSpPr txBox="1"/>
          <p:nvPr/>
        </p:nvSpPr>
        <p:spPr>
          <a:xfrm>
            <a:off x="3999050" y="1341000"/>
            <a:ext cx="3532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---</a:t>
            </a:r>
            <a:endParaRPr sz="36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Profiling labels</a:t>
            </a:r>
            <a:endParaRPr/>
          </a:p>
        </p:txBody>
      </p:sp>
      <p:sp>
        <p:nvSpPr>
          <p:cNvPr id="977" name="Google Shape;977;p72"/>
          <p:cNvSpPr/>
          <p:nvPr/>
        </p:nvSpPr>
        <p:spPr>
          <a:xfrm>
            <a:off x="363050" y="1220150"/>
            <a:ext cx="6898200" cy="372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Provide additional dimensions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REST API calls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Distributed tracing ID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Customer ID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… </a:t>
            </a:r>
            <a:r>
              <a:rPr lang="en" sz="1800">
                <a:solidFill>
                  <a:schemeClr val="dk1"/>
                </a:solidFill>
              </a:rPr>
              <a:t>anything else that makes sense for the user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Allow slice’n’dice of profiling data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Sometimes also referred to as ‘Profiling Context’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3" y="256700"/>
            <a:ext cx="8215075" cy="46943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>
            <a:off x="4890550" y="922550"/>
            <a:ext cx="1403400" cy="972300"/>
          </a:xfrm>
          <a:prstGeom prst="wedgeEllipseCallout">
            <a:avLst>
              <a:gd fmla="val -32177" name="adj1"/>
              <a:gd fmla="val 71922" name="adj2"/>
            </a:avLst>
          </a:prstGeom>
          <a:solidFill>
            <a:schemeClr val="lt2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????????</a:t>
            </a:r>
            <a:endParaRPr sz="2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Profiling labels</a:t>
            </a:r>
            <a:endParaRPr/>
          </a:p>
        </p:txBody>
      </p:sp>
      <p:sp>
        <p:nvSpPr>
          <p:cNvPr id="983" name="Google Shape;983;p73"/>
          <p:cNvSpPr/>
          <p:nvPr/>
        </p:nvSpPr>
        <p:spPr>
          <a:xfrm>
            <a:off x="1308886" y="2046784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73"/>
          <p:cNvSpPr/>
          <p:nvPr/>
        </p:nvSpPr>
        <p:spPr>
          <a:xfrm>
            <a:off x="1308886" y="2285989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73"/>
          <p:cNvSpPr/>
          <p:nvPr/>
        </p:nvSpPr>
        <p:spPr>
          <a:xfrm>
            <a:off x="1308886" y="2525193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73"/>
          <p:cNvSpPr txBox="1"/>
          <p:nvPr/>
        </p:nvSpPr>
        <p:spPr>
          <a:xfrm>
            <a:off x="1115282" y="1393751"/>
            <a:ext cx="7215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T1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987" name="Google Shape;987;p73"/>
          <p:cNvCxnSpPr>
            <a:stCxn id="985" idx="2"/>
          </p:cNvCxnSpPr>
          <p:nvPr/>
        </p:nvCxnSpPr>
        <p:spPr>
          <a:xfrm>
            <a:off x="1476136" y="2764293"/>
            <a:ext cx="0" cy="71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8" name="Google Shape;988;p73"/>
          <p:cNvSpPr/>
          <p:nvPr/>
        </p:nvSpPr>
        <p:spPr>
          <a:xfrm>
            <a:off x="1308886" y="3460312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73"/>
          <p:cNvSpPr/>
          <p:nvPr/>
        </p:nvSpPr>
        <p:spPr>
          <a:xfrm>
            <a:off x="1308886" y="3699516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0" name="Google Shape;990;p73"/>
          <p:cNvGrpSpPr/>
          <p:nvPr/>
        </p:nvGrpSpPr>
        <p:grpSpPr>
          <a:xfrm>
            <a:off x="426385" y="1788988"/>
            <a:ext cx="850863" cy="840040"/>
            <a:chOff x="5039351" y="2327850"/>
            <a:chExt cx="643423" cy="487800"/>
          </a:xfrm>
        </p:grpSpPr>
        <p:grpSp>
          <p:nvGrpSpPr>
            <p:cNvPr id="991" name="Google Shape;991;p73"/>
            <p:cNvGrpSpPr/>
            <p:nvPr/>
          </p:nvGrpSpPr>
          <p:grpSpPr>
            <a:xfrm flipH="1">
              <a:off x="5525787" y="2482209"/>
              <a:ext cx="156987" cy="138891"/>
              <a:chOff x="7757415" y="2445275"/>
              <a:chExt cx="282860" cy="1418700"/>
            </a:xfrm>
          </p:grpSpPr>
          <p:cxnSp>
            <p:nvCxnSpPr>
              <p:cNvPr id="992" name="Google Shape;992;p73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93" name="Google Shape;993;p73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94" name="Google Shape;994;p73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995" name="Google Shape;995;p73"/>
            <p:cNvSpPr txBox="1"/>
            <p:nvPr/>
          </p:nvSpPr>
          <p:spPr>
            <a:xfrm>
              <a:off x="5039351" y="2327850"/>
              <a:ext cx="426900" cy="4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10 ms</a:t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996" name="Google Shape;996;p73"/>
          <p:cNvSpPr/>
          <p:nvPr/>
        </p:nvSpPr>
        <p:spPr>
          <a:xfrm>
            <a:off x="1308886" y="3938721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73"/>
          <p:cNvSpPr/>
          <p:nvPr/>
        </p:nvSpPr>
        <p:spPr>
          <a:xfrm>
            <a:off x="1308886" y="4177925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73"/>
          <p:cNvSpPr/>
          <p:nvPr/>
        </p:nvSpPr>
        <p:spPr>
          <a:xfrm>
            <a:off x="1308886" y="4417129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73"/>
          <p:cNvSpPr/>
          <p:nvPr/>
        </p:nvSpPr>
        <p:spPr>
          <a:xfrm>
            <a:off x="1308886" y="4656334"/>
            <a:ext cx="334500" cy="2391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73"/>
          <p:cNvSpPr txBox="1"/>
          <p:nvPr/>
        </p:nvSpPr>
        <p:spPr>
          <a:xfrm>
            <a:off x="3377526" y="1296938"/>
            <a:ext cx="1264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S1-2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01" name="Google Shape;1001;p73"/>
          <p:cNvSpPr txBox="1"/>
          <p:nvPr/>
        </p:nvSpPr>
        <p:spPr>
          <a:xfrm>
            <a:off x="4641818" y="1296938"/>
            <a:ext cx="253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S3-6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02" name="Google Shape;1002;p73"/>
          <p:cNvSpPr txBox="1"/>
          <p:nvPr/>
        </p:nvSpPr>
        <p:spPr>
          <a:xfrm>
            <a:off x="7168738" y="1296938"/>
            <a:ext cx="1264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S7-8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1003" name="Google Shape;1003;p73"/>
          <p:cNvGrpSpPr/>
          <p:nvPr/>
        </p:nvGrpSpPr>
        <p:grpSpPr>
          <a:xfrm>
            <a:off x="3377505" y="1861190"/>
            <a:ext cx="1259937" cy="1758726"/>
            <a:chOff x="4611100" y="1805425"/>
            <a:chExt cx="876600" cy="1399925"/>
          </a:xfrm>
        </p:grpSpPr>
        <p:sp>
          <p:nvSpPr>
            <p:cNvPr id="1004" name="Google Shape;1004;p73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73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73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73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73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73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73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73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73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73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4" name="Google Shape;1014;p73"/>
          <p:cNvGrpSpPr/>
          <p:nvPr/>
        </p:nvGrpSpPr>
        <p:grpSpPr>
          <a:xfrm>
            <a:off x="4641869" y="1861190"/>
            <a:ext cx="2528714" cy="2341021"/>
            <a:chOff x="5490780" y="1805425"/>
            <a:chExt cx="1759350" cy="1863425"/>
          </a:xfrm>
        </p:grpSpPr>
        <p:sp>
          <p:nvSpPr>
            <p:cNvPr id="1015" name="Google Shape;1015;p73"/>
            <p:cNvSpPr/>
            <p:nvPr/>
          </p:nvSpPr>
          <p:spPr>
            <a:xfrm>
              <a:off x="549078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73"/>
            <p:cNvSpPr/>
            <p:nvPr/>
          </p:nvSpPr>
          <p:spPr>
            <a:xfrm>
              <a:off x="549078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73"/>
            <p:cNvSpPr/>
            <p:nvPr/>
          </p:nvSpPr>
          <p:spPr>
            <a:xfrm>
              <a:off x="549078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73"/>
            <p:cNvSpPr/>
            <p:nvPr/>
          </p:nvSpPr>
          <p:spPr>
            <a:xfrm>
              <a:off x="549078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73"/>
            <p:cNvSpPr/>
            <p:nvPr/>
          </p:nvSpPr>
          <p:spPr>
            <a:xfrm>
              <a:off x="549078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73"/>
            <p:cNvSpPr/>
            <p:nvPr/>
          </p:nvSpPr>
          <p:spPr>
            <a:xfrm>
              <a:off x="549078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73"/>
            <p:cNvSpPr/>
            <p:nvPr/>
          </p:nvSpPr>
          <p:spPr>
            <a:xfrm>
              <a:off x="592908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73"/>
            <p:cNvSpPr/>
            <p:nvPr/>
          </p:nvSpPr>
          <p:spPr>
            <a:xfrm>
              <a:off x="592908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73"/>
            <p:cNvSpPr/>
            <p:nvPr/>
          </p:nvSpPr>
          <p:spPr>
            <a:xfrm>
              <a:off x="592908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73"/>
            <p:cNvSpPr/>
            <p:nvPr/>
          </p:nvSpPr>
          <p:spPr>
            <a:xfrm>
              <a:off x="592908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73"/>
            <p:cNvSpPr/>
            <p:nvPr/>
          </p:nvSpPr>
          <p:spPr>
            <a:xfrm>
              <a:off x="592908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73"/>
            <p:cNvSpPr/>
            <p:nvPr/>
          </p:nvSpPr>
          <p:spPr>
            <a:xfrm>
              <a:off x="592908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3"/>
            <p:cNvSpPr/>
            <p:nvPr/>
          </p:nvSpPr>
          <p:spPr>
            <a:xfrm>
              <a:off x="5929080" y="319590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73"/>
            <p:cNvSpPr/>
            <p:nvPr/>
          </p:nvSpPr>
          <p:spPr>
            <a:xfrm>
              <a:off x="5926005" y="34276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73"/>
            <p:cNvSpPr/>
            <p:nvPr/>
          </p:nvSpPr>
          <p:spPr>
            <a:xfrm>
              <a:off x="637353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3"/>
            <p:cNvSpPr/>
            <p:nvPr/>
          </p:nvSpPr>
          <p:spPr>
            <a:xfrm>
              <a:off x="637353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73"/>
            <p:cNvSpPr/>
            <p:nvPr/>
          </p:nvSpPr>
          <p:spPr>
            <a:xfrm>
              <a:off x="637353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73"/>
            <p:cNvSpPr/>
            <p:nvPr/>
          </p:nvSpPr>
          <p:spPr>
            <a:xfrm>
              <a:off x="637353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73"/>
            <p:cNvSpPr/>
            <p:nvPr/>
          </p:nvSpPr>
          <p:spPr>
            <a:xfrm>
              <a:off x="681183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73"/>
            <p:cNvSpPr/>
            <p:nvPr/>
          </p:nvSpPr>
          <p:spPr>
            <a:xfrm>
              <a:off x="681183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73"/>
            <p:cNvSpPr/>
            <p:nvPr/>
          </p:nvSpPr>
          <p:spPr>
            <a:xfrm>
              <a:off x="681183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73"/>
            <p:cNvSpPr/>
            <p:nvPr/>
          </p:nvSpPr>
          <p:spPr>
            <a:xfrm>
              <a:off x="681183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7" name="Google Shape;1037;p73"/>
          <p:cNvGrpSpPr/>
          <p:nvPr/>
        </p:nvGrpSpPr>
        <p:grpSpPr>
          <a:xfrm>
            <a:off x="7170693" y="1861190"/>
            <a:ext cx="1259937" cy="1758726"/>
            <a:chOff x="4611100" y="1805425"/>
            <a:chExt cx="876600" cy="1399925"/>
          </a:xfrm>
        </p:grpSpPr>
        <p:sp>
          <p:nvSpPr>
            <p:cNvPr id="1038" name="Google Shape;1038;p73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73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73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73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73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73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73"/>
            <p:cNvSpPr/>
            <p:nvPr/>
          </p:nvSpPr>
          <p:spPr>
            <a:xfrm>
              <a:off x="504940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73"/>
            <p:cNvSpPr/>
            <p:nvPr/>
          </p:nvSpPr>
          <p:spPr>
            <a:xfrm>
              <a:off x="504940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6" name="Google Shape;1046;p73"/>
          <p:cNvSpPr txBox="1"/>
          <p:nvPr/>
        </p:nvSpPr>
        <p:spPr>
          <a:xfrm>
            <a:off x="4880625" y="4478875"/>
            <a:ext cx="39516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Aggregated stacktraces [Flamegraph]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1047" name="Google Shape;1047;p73"/>
          <p:cNvGrpSpPr/>
          <p:nvPr/>
        </p:nvGrpSpPr>
        <p:grpSpPr>
          <a:xfrm>
            <a:off x="1750693" y="2046774"/>
            <a:ext cx="1066403" cy="2848750"/>
            <a:chOff x="7757415" y="2445275"/>
            <a:chExt cx="1102453" cy="1418700"/>
          </a:xfrm>
        </p:grpSpPr>
        <p:grpSp>
          <p:nvGrpSpPr>
            <p:cNvPr id="1048" name="Google Shape;1048;p73"/>
            <p:cNvGrpSpPr/>
            <p:nvPr/>
          </p:nvGrpSpPr>
          <p:grpSpPr>
            <a:xfrm>
              <a:off x="7757415" y="2445275"/>
              <a:ext cx="282860" cy="1418700"/>
              <a:chOff x="7757415" y="2445275"/>
              <a:chExt cx="282860" cy="1418700"/>
            </a:xfrm>
          </p:grpSpPr>
          <p:cxnSp>
            <p:nvCxnSpPr>
              <p:cNvPr id="1049" name="Google Shape;1049;p73"/>
              <p:cNvCxnSpPr/>
              <p:nvPr/>
            </p:nvCxnSpPr>
            <p:spPr>
              <a:xfrm>
                <a:off x="8035175" y="2445275"/>
                <a:ext cx="5100" cy="1418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50" name="Google Shape;1050;p73"/>
              <p:cNvCxnSpPr/>
              <p:nvPr/>
            </p:nvCxnSpPr>
            <p:spPr>
              <a:xfrm>
                <a:off x="7757415" y="2450230"/>
                <a:ext cx="282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51" name="Google Shape;1051;p73"/>
              <p:cNvCxnSpPr/>
              <p:nvPr/>
            </p:nvCxnSpPr>
            <p:spPr>
              <a:xfrm>
                <a:off x="7757415" y="3862445"/>
                <a:ext cx="282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1052" name="Google Shape;1052;p73"/>
            <p:cNvSpPr txBox="1"/>
            <p:nvPr/>
          </p:nvSpPr>
          <p:spPr>
            <a:xfrm>
              <a:off x="7967068" y="2845868"/>
              <a:ext cx="892800" cy="45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8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samples</a:t>
              </a:r>
              <a:endParaRPr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Quick poll: What is f</a:t>
            </a:r>
            <a:r>
              <a:rPr lang="en" sz="2750"/>
              <a:t>lamegraph?</a:t>
            </a:r>
            <a:endParaRPr/>
          </a:p>
        </p:txBody>
      </p:sp>
      <p:sp>
        <p:nvSpPr>
          <p:cNvPr id="1058" name="Google Shape;1058;p74"/>
          <p:cNvSpPr/>
          <p:nvPr/>
        </p:nvSpPr>
        <p:spPr>
          <a:xfrm>
            <a:off x="311700" y="4488775"/>
            <a:ext cx="7108500" cy="47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https://www.brendangregg.com/FlameGraphs/cpuflamegraphs.html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059" name="Google Shape;1059;p7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11700" y="1147952"/>
            <a:ext cx="7108423" cy="3263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27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Operations</a:t>
            </a:r>
            <a:endParaRPr/>
          </a:p>
        </p:txBody>
      </p:sp>
      <p:sp>
        <p:nvSpPr>
          <p:cNvPr id="1065" name="Google Shape;1065;p75"/>
          <p:cNvSpPr/>
          <p:nvPr/>
        </p:nvSpPr>
        <p:spPr>
          <a:xfrm>
            <a:off x="1308886" y="2046784"/>
            <a:ext cx="334500" cy="239100"/>
          </a:xfrm>
          <a:prstGeom prst="rect">
            <a:avLst/>
          </a:prstGeom>
          <a:solidFill>
            <a:srgbClr val="FFE599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75"/>
          <p:cNvSpPr/>
          <p:nvPr/>
        </p:nvSpPr>
        <p:spPr>
          <a:xfrm>
            <a:off x="1308886" y="2285989"/>
            <a:ext cx="334500" cy="239100"/>
          </a:xfrm>
          <a:prstGeom prst="rect">
            <a:avLst/>
          </a:prstGeom>
          <a:solidFill>
            <a:srgbClr val="FFE599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75"/>
          <p:cNvSpPr/>
          <p:nvPr/>
        </p:nvSpPr>
        <p:spPr>
          <a:xfrm>
            <a:off x="1308886" y="2525193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75"/>
          <p:cNvSpPr txBox="1"/>
          <p:nvPr/>
        </p:nvSpPr>
        <p:spPr>
          <a:xfrm>
            <a:off x="1115282" y="1393751"/>
            <a:ext cx="7215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T1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69" name="Google Shape;1069;p75"/>
          <p:cNvCxnSpPr>
            <a:stCxn id="1067" idx="2"/>
          </p:cNvCxnSpPr>
          <p:nvPr/>
        </p:nvCxnSpPr>
        <p:spPr>
          <a:xfrm>
            <a:off x="1476136" y="2764293"/>
            <a:ext cx="0" cy="71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0" name="Google Shape;1070;p75"/>
          <p:cNvSpPr/>
          <p:nvPr/>
        </p:nvSpPr>
        <p:spPr>
          <a:xfrm>
            <a:off x="1308886" y="3460312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75"/>
          <p:cNvSpPr/>
          <p:nvPr/>
        </p:nvSpPr>
        <p:spPr>
          <a:xfrm>
            <a:off x="1308886" y="3699516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75"/>
          <p:cNvSpPr/>
          <p:nvPr/>
        </p:nvSpPr>
        <p:spPr>
          <a:xfrm>
            <a:off x="1308886" y="3938721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75"/>
          <p:cNvSpPr/>
          <p:nvPr/>
        </p:nvSpPr>
        <p:spPr>
          <a:xfrm>
            <a:off x="1308886" y="4177925"/>
            <a:ext cx="334500" cy="2391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75"/>
          <p:cNvSpPr/>
          <p:nvPr/>
        </p:nvSpPr>
        <p:spPr>
          <a:xfrm>
            <a:off x="1308886" y="4417129"/>
            <a:ext cx="334500" cy="2391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75"/>
          <p:cNvSpPr/>
          <p:nvPr/>
        </p:nvSpPr>
        <p:spPr>
          <a:xfrm>
            <a:off x="1308886" y="4656334"/>
            <a:ext cx="334500" cy="2391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75"/>
          <p:cNvSpPr txBox="1"/>
          <p:nvPr/>
        </p:nvSpPr>
        <p:spPr>
          <a:xfrm>
            <a:off x="3377526" y="1296938"/>
            <a:ext cx="1264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S1-2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77" name="Google Shape;1077;p75"/>
          <p:cNvSpPr txBox="1"/>
          <p:nvPr/>
        </p:nvSpPr>
        <p:spPr>
          <a:xfrm>
            <a:off x="4641818" y="1296938"/>
            <a:ext cx="253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S3-6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78" name="Google Shape;1078;p75"/>
          <p:cNvSpPr txBox="1"/>
          <p:nvPr/>
        </p:nvSpPr>
        <p:spPr>
          <a:xfrm>
            <a:off x="7168738" y="1296938"/>
            <a:ext cx="1264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S7-8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1079" name="Google Shape;1079;p75"/>
          <p:cNvGrpSpPr/>
          <p:nvPr/>
        </p:nvGrpSpPr>
        <p:grpSpPr>
          <a:xfrm>
            <a:off x="3377505" y="1861190"/>
            <a:ext cx="1259937" cy="1758726"/>
            <a:chOff x="4611100" y="1805425"/>
            <a:chExt cx="876600" cy="1399925"/>
          </a:xfrm>
        </p:grpSpPr>
        <p:sp>
          <p:nvSpPr>
            <p:cNvPr id="1080" name="Google Shape;1080;p75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75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75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75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5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75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75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75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75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75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0" name="Google Shape;1090;p75"/>
          <p:cNvGrpSpPr/>
          <p:nvPr/>
        </p:nvGrpSpPr>
        <p:grpSpPr>
          <a:xfrm>
            <a:off x="4641869" y="1861190"/>
            <a:ext cx="2528714" cy="2341021"/>
            <a:chOff x="5490780" y="1805425"/>
            <a:chExt cx="1759350" cy="1863425"/>
          </a:xfrm>
        </p:grpSpPr>
        <p:sp>
          <p:nvSpPr>
            <p:cNvPr id="1091" name="Google Shape;1091;p75"/>
            <p:cNvSpPr/>
            <p:nvPr/>
          </p:nvSpPr>
          <p:spPr>
            <a:xfrm>
              <a:off x="549078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75"/>
            <p:cNvSpPr/>
            <p:nvPr/>
          </p:nvSpPr>
          <p:spPr>
            <a:xfrm>
              <a:off x="549078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75"/>
            <p:cNvSpPr/>
            <p:nvPr/>
          </p:nvSpPr>
          <p:spPr>
            <a:xfrm>
              <a:off x="549078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75"/>
            <p:cNvSpPr/>
            <p:nvPr/>
          </p:nvSpPr>
          <p:spPr>
            <a:xfrm>
              <a:off x="549078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75"/>
            <p:cNvSpPr/>
            <p:nvPr/>
          </p:nvSpPr>
          <p:spPr>
            <a:xfrm>
              <a:off x="5490780" y="2732403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75"/>
            <p:cNvSpPr/>
            <p:nvPr/>
          </p:nvSpPr>
          <p:spPr>
            <a:xfrm>
              <a:off x="5490780" y="29641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75"/>
            <p:cNvSpPr/>
            <p:nvPr/>
          </p:nvSpPr>
          <p:spPr>
            <a:xfrm>
              <a:off x="592908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75"/>
            <p:cNvSpPr/>
            <p:nvPr/>
          </p:nvSpPr>
          <p:spPr>
            <a:xfrm>
              <a:off x="592908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75"/>
            <p:cNvSpPr/>
            <p:nvPr/>
          </p:nvSpPr>
          <p:spPr>
            <a:xfrm>
              <a:off x="592908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75"/>
            <p:cNvSpPr/>
            <p:nvPr/>
          </p:nvSpPr>
          <p:spPr>
            <a:xfrm>
              <a:off x="592908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75"/>
            <p:cNvSpPr/>
            <p:nvPr/>
          </p:nvSpPr>
          <p:spPr>
            <a:xfrm>
              <a:off x="5929080" y="2732403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75"/>
            <p:cNvSpPr/>
            <p:nvPr/>
          </p:nvSpPr>
          <p:spPr>
            <a:xfrm>
              <a:off x="5929080" y="29641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75"/>
            <p:cNvSpPr/>
            <p:nvPr/>
          </p:nvSpPr>
          <p:spPr>
            <a:xfrm>
              <a:off x="5929080" y="319590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75"/>
            <p:cNvSpPr/>
            <p:nvPr/>
          </p:nvSpPr>
          <p:spPr>
            <a:xfrm>
              <a:off x="5926005" y="34276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75"/>
            <p:cNvSpPr/>
            <p:nvPr/>
          </p:nvSpPr>
          <p:spPr>
            <a:xfrm>
              <a:off x="63735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75"/>
            <p:cNvSpPr/>
            <p:nvPr/>
          </p:nvSpPr>
          <p:spPr>
            <a:xfrm>
              <a:off x="63735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75"/>
            <p:cNvSpPr/>
            <p:nvPr/>
          </p:nvSpPr>
          <p:spPr>
            <a:xfrm>
              <a:off x="63735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75"/>
            <p:cNvSpPr/>
            <p:nvPr/>
          </p:nvSpPr>
          <p:spPr>
            <a:xfrm>
              <a:off x="63735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75"/>
            <p:cNvSpPr/>
            <p:nvPr/>
          </p:nvSpPr>
          <p:spPr>
            <a:xfrm>
              <a:off x="68118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75"/>
            <p:cNvSpPr/>
            <p:nvPr/>
          </p:nvSpPr>
          <p:spPr>
            <a:xfrm>
              <a:off x="68118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75"/>
            <p:cNvSpPr/>
            <p:nvPr/>
          </p:nvSpPr>
          <p:spPr>
            <a:xfrm>
              <a:off x="68118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75"/>
            <p:cNvSpPr/>
            <p:nvPr/>
          </p:nvSpPr>
          <p:spPr>
            <a:xfrm>
              <a:off x="68118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3" name="Google Shape;1113;p75"/>
          <p:cNvGrpSpPr/>
          <p:nvPr/>
        </p:nvGrpSpPr>
        <p:grpSpPr>
          <a:xfrm>
            <a:off x="7170693" y="1861190"/>
            <a:ext cx="1259937" cy="1758726"/>
            <a:chOff x="4611100" y="1805425"/>
            <a:chExt cx="876600" cy="1399925"/>
          </a:xfrm>
        </p:grpSpPr>
        <p:sp>
          <p:nvSpPr>
            <p:cNvPr id="1114" name="Google Shape;1114;p75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75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75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75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75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75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75"/>
            <p:cNvSpPr/>
            <p:nvPr/>
          </p:nvSpPr>
          <p:spPr>
            <a:xfrm>
              <a:off x="5049400" y="2732403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75"/>
            <p:cNvSpPr/>
            <p:nvPr/>
          </p:nvSpPr>
          <p:spPr>
            <a:xfrm>
              <a:off x="5049400" y="2964150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2" name="Google Shape;1122;p75"/>
          <p:cNvSpPr txBox="1"/>
          <p:nvPr/>
        </p:nvSpPr>
        <p:spPr>
          <a:xfrm>
            <a:off x="1836775" y="2189475"/>
            <a:ext cx="1244100" cy="46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REST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/api/showAll</a:t>
            </a:r>
            <a:endParaRPr i="1" sz="1200">
              <a:solidFill>
                <a:schemeClr val="dk2"/>
              </a:solidFill>
            </a:endParaRPr>
          </a:p>
        </p:txBody>
      </p:sp>
      <p:cxnSp>
        <p:nvCxnSpPr>
          <p:cNvPr id="1123" name="Google Shape;1123;p75"/>
          <p:cNvCxnSpPr>
            <a:stCxn id="1122" idx="1"/>
            <a:endCxn id="1065" idx="3"/>
          </p:cNvCxnSpPr>
          <p:nvPr/>
        </p:nvCxnSpPr>
        <p:spPr>
          <a:xfrm rot="10800000">
            <a:off x="1643275" y="2166225"/>
            <a:ext cx="193500" cy="255600"/>
          </a:xfrm>
          <a:prstGeom prst="bentConnector3">
            <a:avLst>
              <a:gd fmla="val 4997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4" name="Google Shape;1124;p75"/>
          <p:cNvSpPr txBox="1"/>
          <p:nvPr/>
        </p:nvSpPr>
        <p:spPr>
          <a:xfrm>
            <a:off x="64775" y="2890750"/>
            <a:ext cx="1244100" cy="464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DB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select * from …</a:t>
            </a:r>
            <a:endParaRPr i="1" sz="1200">
              <a:solidFill>
                <a:schemeClr val="dk2"/>
              </a:solidFill>
            </a:endParaRPr>
          </a:p>
        </p:txBody>
      </p:sp>
      <p:cxnSp>
        <p:nvCxnSpPr>
          <p:cNvPr id="1125" name="Google Shape;1125;p75"/>
          <p:cNvCxnSpPr>
            <a:stCxn id="1070" idx="1"/>
            <a:endCxn id="1124" idx="2"/>
          </p:cNvCxnSpPr>
          <p:nvPr/>
        </p:nvCxnSpPr>
        <p:spPr>
          <a:xfrm rot="10800000">
            <a:off x="686686" y="3355462"/>
            <a:ext cx="622200" cy="224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6" name="Google Shape;1126;p75"/>
          <p:cNvSpPr txBox="1"/>
          <p:nvPr/>
        </p:nvSpPr>
        <p:spPr>
          <a:xfrm>
            <a:off x="1954825" y="3825925"/>
            <a:ext cx="1244100" cy="464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UI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renderForm()</a:t>
            </a:r>
            <a:endParaRPr i="1" sz="1200">
              <a:solidFill>
                <a:schemeClr val="dk2"/>
              </a:solidFill>
            </a:endParaRPr>
          </a:p>
        </p:txBody>
      </p:sp>
      <p:cxnSp>
        <p:nvCxnSpPr>
          <p:cNvPr id="1127" name="Google Shape;1127;p75"/>
          <p:cNvCxnSpPr>
            <a:stCxn id="1126" idx="1"/>
            <a:endCxn id="1074" idx="3"/>
          </p:cNvCxnSpPr>
          <p:nvPr/>
        </p:nvCxnSpPr>
        <p:spPr>
          <a:xfrm flipH="1">
            <a:off x="1643425" y="4058275"/>
            <a:ext cx="311400" cy="4785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Customers</a:t>
            </a:r>
            <a:endParaRPr/>
          </a:p>
        </p:txBody>
      </p:sp>
      <p:sp>
        <p:nvSpPr>
          <p:cNvPr id="1133" name="Google Shape;1133;p76"/>
          <p:cNvSpPr/>
          <p:nvPr/>
        </p:nvSpPr>
        <p:spPr>
          <a:xfrm>
            <a:off x="1308886" y="2046784"/>
            <a:ext cx="334500" cy="239100"/>
          </a:xfrm>
          <a:prstGeom prst="rect">
            <a:avLst/>
          </a:prstGeom>
          <a:solidFill>
            <a:srgbClr val="FFE599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76"/>
          <p:cNvSpPr/>
          <p:nvPr/>
        </p:nvSpPr>
        <p:spPr>
          <a:xfrm>
            <a:off x="1308886" y="2285989"/>
            <a:ext cx="334500" cy="239100"/>
          </a:xfrm>
          <a:prstGeom prst="rect">
            <a:avLst/>
          </a:prstGeom>
          <a:solidFill>
            <a:srgbClr val="FFE599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76"/>
          <p:cNvSpPr/>
          <p:nvPr/>
        </p:nvSpPr>
        <p:spPr>
          <a:xfrm>
            <a:off x="1308886" y="2525193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76"/>
          <p:cNvSpPr txBox="1"/>
          <p:nvPr/>
        </p:nvSpPr>
        <p:spPr>
          <a:xfrm>
            <a:off x="1115282" y="1393751"/>
            <a:ext cx="7215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T1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137" name="Google Shape;1137;p76"/>
          <p:cNvCxnSpPr>
            <a:stCxn id="1135" idx="2"/>
          </p:cNvCxnSpPr>
          <p:nvPr/>
        </p:nvCxnSpPr>
        <p:spPr>
          <a:xfrm>
            <a:off x="1476136" y="2764293"/>
            <a:ext cx="0" cy="71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8" name="Google Shape;1138;p76"/>
          <p:cNvSpPr/>
          <p:nvPr/>
        </p:nvSpPr>
        <p:spPr>
          <a:xfrm>
            <a:off x="1308886" y="3460312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76"/>
          <p:cNvSpPr/>
          <p:nvPr/>
        </p:nvSpPr>
        <p:spPr>
          <a:xfrm>
            <a:off x="1308886" y="3699516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76"/>
          <p:cNvSpPr/>
          <p:nvPr/>
        </p:nvSpPr>
        <p:spPr>
          <a:xfrm>
            <a:off x="1308886" y="3938721"/>
            <a:ext cx="334500" cy="2391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76"/>
          <p:cNvSpPr/>
          <p:nvPr/>
        </p:nvSpPr>
        <p:spPr>
          <a:xfrm>
            <a:off x="1308886" y="4177925"/>
            <a:ext cx="334500" cy="2391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76"/>
          <p:cNvSpPr/>
          <p:nvPr/>
        </p:nvSpPr>
        <p:spPr>
          <a:xfrm>
            <a:off x="1308886" y="4417129"/>
            <a:ext cx="334500" cy="2391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76"/>
          <p:cNvSpPr/>
          <p:nvPr/>
        </p:nvSpPr>
        <p:spPr>
          <a:xfrm>
            <a:off x="1308886" y="4656334"/>
            <a:ext cx="334500" cy="2391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76"/>
          <p:cNvSpPr txBox="1"/>
          <p:nvPr/>
        </p:nvSpPr>
        <p:spPr>
          <a:xfrm>
            <a:off x="3377526" y="1296938"/>
            <a:ext cx="1264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S1-2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45" name="Google Shape;1145;p76"/>
          <p:cNvSpPr txBox="1"/>
          <p:nvPr/>
        </p:nvSpPr>
        <p:spPr>
          <a:xfrm>
            <a:off x="4641818" y="1296938"/>
            <a:ext cx="253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S3-6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46" name="Google Shape;1146;p76"/>
          <p:cNvSpPr txBox="1"/>
          <p:nvPr/>
        </p:nvSpPr>
        <p:spPr>
          <a:xfrm>
            <a:off x="7168738" y="1296938"/>
            <a:ext cx="1264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S7-8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1147" name="Google Shape;1147;p76"/>
          <p:cNvGrpSpPr/>
          <p:nvPr/>
        </p:nvGrpSpPr>
        <p:grpSpPr>
          <a:xfrm>
            <a:off x="3377505" y="1861190"/>
            <a:ext cx="1259937" cy="1758726"/>
            <a:chOff x="4611100" y="1805425"/>
            <a:chExt cx="876600" cy="1399925"/>
          </a:xfrm>
        </p:grpSpPr>
        <p:sp>
          <p:nvSpPr>
            <p:cNvPr id="1148" name="Google Shape;1148;p76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76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76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76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76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76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76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76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76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76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8" name="Google Shape;1158;p76"/>
          <p:cNvGrpSpPr/>
          <p:nvPr/>
        </p:nvGrpSpPr>
        <p:grpSpPr>
          <a:xfrm>
            <a:off x="4641869" y="1861190"/>
            <a:ext cx="2528714" cy="2341021"/>
            <a:chOff x="5490780" y="1805425"/>
            <a:chExt cx="1759350" cy="1863425"/>
          </a:xfrm>
        </p:grpSpPr>
        <p:sp>
          <p:nvSpPr>
            <p:cNvPr id="1159" name="Google Shape;1159;p76"/>
            <p:cNvSpPr/>
            <p:nvPr/>
          </p:nvSpPr>
          <p:spPr>
            <a:xfrm>
              <a:off x="549078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76"/>
            <p:cNvSpPr/>
            <p:nvPr/>
          </p:nvSpPr>
          <p:spPr>
            <a:xfrm>
              <a:off x="549078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76"/>
            <p:cNvSpPr/>
            <p:nvPr/>
          </p:nvSpPr>
          <p:spPr>
            <a:xfrm>
              <a:off x="549078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76"/>
            <p:cNvSpPr/>
            <p:nvPr/>
          </p:nvSpPr>
          <p:spPr>
            <a:xfrm>
              <a:off x="549078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76"/>
            <p:cNvSpPr/>
            <p:nvPr/>
          </p:nvSpPr>
          <p:spPr>
            <a:xfrm>
              <a:off x="5490780" y="2732403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76"/>
            <p:cNvSpPr/>
            <p:nvPr/>
          </p:nvSpPr>
          <p:spPr>
            <a:xfrm>
              <a:off x="5490780" y="29641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76"/>
            <p:cNvSpPr/>
            <p:nvPr/>
          </p:nvSpPr>
          <p:spPr>
            <a:xfrm>
              <a:off x="592908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76"/>
            <p:cNvSpPr/>
            <p:nvPr/>
          </p:nvSpPr>
          <p:spPr>
            <a:xfrm>
              <a:off x="592908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76"/>
            <p:cNvSpPr/>
            <p:nvPr/>
          </p:nvSpPr>
          <p:spPr>
            <a:xfrm>
              <a:off x="592908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76"/>
            <p:cNvSpPr/>
            <p:nvPr/>
          </p:nvSpPr>
          <p:spPr>
            <a:xfrm>
              <a:off x="592908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76"/>
            <p:cNvSpPr/>
            <p:nvPr/>
          </p:nvSpPr>
          <p:spPr>
            <a:xfrm>
              <a:off x="5929080" y="2732403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76"/>
            <p:cNvSpPr/>
            <p:nvPr/>
          </p:nvSpPr>
          <p:spPr>
            <a:xfrm>
              <a:off x="5929080" y="29641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76"/>
            <p:cNvSpPr/>
            <p:nvPr/>
          </p:nvSpPr>
          <p:spPr>
            <a:xfrm>
              <a:off x="5929080" y="319590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76"/>
            <p:cNvSpPr/>
            <p:nvPr/>
          </p:nvSpPr>
          <p:spPr>
            <a:xfrm>
              <a:off x="5926005" y="34276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76"/>
            <p:cNvSpPr/>
            <p:nvPr/>
          </p:nvSpPr>
          <p:spPr>
            <a:xfrm>
              <a:off x="63735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76"/>
            <p:cNvSpPr/>
            <p:nvPr/>
          </p:nvSpPr>
          <p:spPr>
            <a:xfrm>
              <a:off x="63735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76"/>
            <p:cNvSpPr/>
            <p:nvPr/>
          </p:nvSpPr>
          <p:spPr>
            <a:xfrm>
              <a:off x="63735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76"/>
            <p:cNvSpPr/>
            <p:nvPr/>
          </p:nvSpPr>
          <p:spPr>
            <a:xfrm>
              <a:off x="63735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76"/>
            <p:cNvSpPr/>
            <p:nvPr/>
          </p:nvSpPr>
          <p:spPr>
            <a:xfrm>
              <a:off x="68118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76"/>
            <p:cNvSpPr/>
            <p:nvPr/>
          </p:nvSpPr>
          <p:spPr>
            <a:xfrm>
              <a:off x="68118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76"/>
            <p:cNvSpPr/>
            <p:nvPr/>
          </p:nvSpPr>
          <p:spPr>
            <a:xfrm>
              <a:off x="68118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76"/>
            <p:cNvSpPr/>
            <p:nvPr/>
          </p:nvSpPr>
          <p:spPr>
            <a:xfrm>
              <a:off x="68118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1" name="Google Shape;1181;p76"/>
          <p:cNvGrpSpPr/>
          <p:nvPr/>
        </p:nvGrpSpPr>
        <p:grpSpPr>
          <a:xfrm>
            <a:off x="7170693" y="1861190"/>
            <a:ext cx="1259937" cy="1758726"/>
            <a:chOff x="4611100" y="1805425"/>
            <a:chExt cx="876600" cy="1399925"/>
          </a:xfrm>
        </p:grpSpPr>
        <p:sp>
          <p:nvSpPr>
            <p:cNvPr id="1182" name="Google Shape;1182;p76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76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76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76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76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76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76"/>
            <p:cNvSpPr/>
            <p:nvPr/>
          </p:nvSpPr>
          <p:spPr>
            <a:xfrm>
              <a:off x="5049400" y="2732403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76"/>
            <p:cNvSpPr/>
            <p:nvPr/>
          </p:nvSpPr>
          <p:spPr>
            <a:xfrm>
              <a:off x="5049400" y="2964150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190" name="Google Shape;1190;p76"/>
          <p:cNvCxnSpPr>
            <a:stCxn id="1138" idx="1"/>
            <a:endCxn id="1191" idx="3"/>
          </p:cNvCxnSpPr>
          <p:nvPr/>
        </p:nvCxnSpPr>
        <p:spPr>
          <a:xfrm rot="10800000">
            <a:off x="1201486" y="3078862"/>
            <a:ext cx="107400" cy="501000"/>
          </a:xfrm>
          <a:prstGeom prst="bentConnector3">
            <a:avLst>
              <a:gd fmla="val 4997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1" name="Google Shape;1191;p76"/>
          <p:cNvSpPr txBox="1"/>
          <p:nvPr/>
        </p:nvSpPr>
        <p:spPr>
          <a:xfrm>
            <a:off x="76550" y="2846550"/>
            <a:ext cx="1125000" cy="4647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Big Customer</a:t>
            </a:r>
            <a:endParaRPr i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77"/>
          <p:cNvGrpSpPr/>
          <p:nvPr/>
        </p:nvGrpSpPr>
        <p:grpSpPr>
          <a:xfrm>
            <a:off x="2351127" y="1373802"/>
            <a:ext cx="795208" cy="2541284"/>
            <a:chOff x="4611100" y="1805425"/>
            <a:chExt cx="438300" cy="1399925"/>
          </a:xfrm>
        </p:grpSpPr>
        <p:sp>
          <p:nvSpPr>
            <p:cNvPr id="1197" name="Google Shape;1197;p77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77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77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77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77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77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3" name="Google Shape;1203;p77"/>
          <p:cNvGrpSpPr/>
          <p:nvPr/>
        </p:nvGrpSpPr>
        <p:grpSpPr>
          <a:xfrm>
            <a:off x="4736760" y="1373802"/>
            <a:ext cx="2402360" cy="3382675"/>
            <a:chOff x="5926005" y="1805425"/>
            <a:chExt cx="1324125" cy="1863425"/>
          </a:xfrm>
        </p:grpSpPr>
        <p:sp>
          <p:nvSpPr>
            <p:cNvPr id="1204" name="Google Shape;1204;p77"/>
            <p:cNvSpPr/>
            <p:nvPr/>
          </p:nvSpPr>
          <p:spPr>
            <a:xfrm>
              <a:off x="592908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7"/>
            <p:cNvSpPr/>
            <p:nvPr/>
          </p:nvSpPr>
          <p:spPr>
            <a:xfrm>
              <a:off x="592908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77"/>
            <p:cNvSpPr/>
            <p:nvPr/>
          </p:nvSpPr>
          <p:spPr>
            <a:xfrm>
              <a:off x="592908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77"/>
            <p:cNvSpPr/>
            <p:nvPr/>
          </p:nvSpPr>
          <p:spPr>
            <a:xfrm>
              <a:off x="592908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77"/>
            <p:cNvSpPr/>
            <p:nvPr/>
          </p:nvSpPr>
          <p:spPr>
            <a:xfrm>
              <a:off x="592908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77"/>
            <p:cNvSpPr/>
            <p:nvPr/>
          </p:nvSpPr>
          <p:spPr>
            <a:xfrm>
              <a:off x="592908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77"/>
            <p:cNvSpPr/>
            <p:nvPr/>
          </p:nvSpPr>
          <p:spPr>
            <a:xfrm>
              <a:off x="5929080" y="319590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77"/>
            <p:cNvSpPr/>
            <p:nvPr/>
          </p:nvSpPr>
          <p:spPr>
            <a:xfrm>
              <a:off x="5926005" y="34276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77"/>
            <p:cNvSpPr/>
            <p:nvPr/>
          </p:nvSpPr>
          <p:spPr>
            <a:xfrm>
              <a:off x="681183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7"/>
            <p:cNvSpPr/>
            <p:nvPr/>
          </p:nvSpPr>
          <p:spPr>
            <a:xfrm>
              <a:off x="681183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77"/>
            <p:cNvSpPr/>
            <p:nvPr/>
          </p:nvSpPr>
          <p:spPr>
            <a:xfrm>
              <a:off x="681183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77"/>
            <p:cNvSpPr/>
            <p:nvPr/>
          </p:nvSpPr>
          <p:spPr>
            <a:xfrm>
              <a:off x="681183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6" name="Google Shape;1216;p77"/>
          <p:cNvGrpSpPr/>
          <p:nvPr/>
        </p:nvGrpSpPr>
        <p:grpSpPr>
          <a:xfrm>
            <a:off x="7139062" y="1373802"/>
            <a:ext cx="795208" cy="858522"/>
            <a:chOff x="4611100" y="1805425"/>
            <a:chExt cx="438300" cy="472937"/>
          </a:xfrm>
        </p:grpSpPr>
        <p:sp>
          <p:nvSpPr>
            <p:cNvPr id="1217" name="Google Shape;1217;p77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77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9" name="Google Shape;1219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Slice’n’dice</a:t>
            </a:r>
            <a:endParaRPr/>
          </a:p>
        </p:txBody>
      </p:sp>
      <p:grpSp>
        <p:nvGrpSpPr>
          <p:cNvPr id="1220" name="Google Shape;1220;p77"/>
          <p:cNvGrpSpPr/>
          <p:nvPr/>
        </p:nvGrpSpPr>
        <p:grpSpPr>
          <a:xfrm>
            <a:off x="5540008" y="1373802"/>
            <a:ext cx="795208" cy="1699903"/>
            <a:chOff x="5049400" y="1805425"/>
            <a:chExt cx="438300" cy="936431"/>
          </a:xfrm>
        </p:grpSpPr>
        <p:sp>
          <p:nvSpPr>
            <p:cNvPr id="1221" name="Google Shape;1221;p77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77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77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77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5" name="Google Shape;1225;p77"/>
          <p:cNvGrpSpPr/>
          <p:nvPr/>
        </p:nvGrpSpPr>
        <p:grpSpPr>
          <a:xfrm>
            <a:off x="2351127" y="1373802"/>
            <a:ext cx="795208" cy="2541284"/>
            <a:chOff x="4611100" y="1805425"/>
            <a:chExt cx="438300" cy="1399925"/>
          </a:xfrm>
        </p:grpSpPr>
        <p:sp>
          <p:nvSpPr>
            <p:cNvPr id="1226" name="Google Shape;1226;p77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77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77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77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77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77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2" name="Google Shape;1232;p77"/>
          <p:cNvGrpSpPr/>
          <p:nvPr/>
        </p:nvGrpSpPr>
        <p:grpSpPr>
          <a:xfrm>
            <a:off x="3945531" y="1373802"/>
            <a:ext cx="3988739" cy="2541284"/>
            <a:chOff x="2850900" y="1805425"/>
            <a:chExt cx="2198500" cy="1399925"/>
          </a:xfrm>
        </p:grpSpPr>
        <p:sp>
          <p:nvSpPr>
            <p:cNvPr id="1233" name="Google Shape;1233;p77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7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77"/>
            <p:cNvSpPr/>
            <p:nvPr/>
          </p:nvSpPr>
          <p:spPr>
            <a:xfrm>
              <a:off x="2850900" y="1805425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77"/>
            <p:cNvSpPr/>
            <p:nvPr/>
          </p:nvSpPr>
          <p:spPr>
            <a:xfrm>
              <a:off x="2850900" y="2037162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77"/>
            <p:cNvSpPr/>
            <p:nvPr/>
          </p:nvSpPr>
          <p:spPr>
            <a:xfrm>
              <a:off x="2850900" y="2268909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77"/>
            <p:cNvSpPr/>
            <p:nvPr/>
          </p:nvSpPr>
          <p:spPr>
            <a:xfrm>
              <a:off x="2850900" y="2500656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7"/>
            <p:cNvSpPr/>
            <p:nvPr/>
          </p:nvSpPr>
          <p:spPr>
            <a:xfrm>
              <a:off x="2850900" y="2732403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77"/>
            <p:cNvSpPr/>
            <p:nvPr/>
          </p:nvSpPr>
          <p:spPr>
            <a:xfrm>
              <a:off x="2850900" y="2964150"/>
              <a:ext cx="438300" cy="241200"/>
            </a:xfrm>
            <a:prstGeom prst="rect">
              <a:avLst/>
            </a:prstGeom>
            <a:solidFill>
              <a:srgbClr val="B6D7A8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1" name="Google Shape;1241;p77"/>
          <p:cNvGrpSpPr/>
          <p:nvPr/>
        </p:nvGrpSpPr>
        <p:grpSpPr>
          <a:xfrm>
            <a:off x="3146368" y="1373802"/>
            <a:ext cx="795208" cy="1699903"/>
            <a:chOff x="6373530" y="1805425"/>
            <a:chExt cx="438300" cy="936431"/>
          </a:xfrm>
        </p:grpSpPr>
        <p:sp>
          <p:nvSpPr>
            <p:cNvPr id="1242" name="Google Shape;1242;p77"/>
            <p:cNvSpPr/>
            <p:nvPr/>
          </p:nvSpPr>
          <p:spPr>
            <a:xfrm>
              <a:off x="63735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77"/>
            <p:cNvSpPr/>
            <p:nvPr/>
          </p:nvSpPr>
          <p:spPr>
            <a:xfrm>
              <a:off x="63735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7"/>
            <p:cNvSpPr/>
            <p:nvPr/>
          </p:nvSpPr>
          <p:spPr>
            <a:xfrm>
              <a:off x="63735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77"/>
            <p:cNvSpPr/>
            <p:nvPr/>
          </p:nvSpPr>
          <p:spPr>
            <a:xfrm>
              <a:off x="63735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6" name="Google Shape;1246;p77"/>
          <p:cNvGrpSpPr/>
          <p:nvPr/>
        </p:nvGrpSpPr>
        <p:grpSpPr>
          <a:xfrm>
            <a:off x="4736760" y="1373802"/>
            <a:ext cx="3992775" cy="3382675"/>
            <a:chOff x="5926005" y="1805425"/>
            <a:chExt cx="2200725" cy="1863425"/>
          </a:xfrm>
        </p:grpSpPr>
        <p:sp>
          <p:nvSpPr>
            <p:cNvPr id="1247" name="Google Shape;1247;p77"/>
            <p:cNvSpPr/>
            <p:nvPr/>
          </p:nvSpPr>
          <p:spPr>
            <a:xfrm>
              <a:off x="76884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77"/>
            <p:cNvSpPr/>
            <p:nvPr/>
          </p:nvSpPr>
          <p:spPr>
            <a:xfrm>
              <a:off x="76884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77"/>
            <p:cNvSpPr/>
            <p:nvPr/>
          </p:nvSpPr>
          <p:spPr>
            <a:xfrm>
              <a:off x="76884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77"/>
            <p:cNvSpPr/>
            <p:nvPr/>
          </p:nvSpPr>
          <p:spPr>
            <a:xfrm>
              <a:off x="76884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77"/>
            <p:cNvSpPr/>
            <p:nvPr/>
          </p:nvSpPr>
          <p:spPr>
            <a:xfrm>
              <a:off x="7688430" y="2732403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77"/>
            <p:cNvSpPr/>
            <p:nvPr/>
          </p:nvSpPr>
          <p:spPr>
            <a:xfrm>
              <a:off x="7688430" y="29641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77"/>
            <p:cNvSpPr/>
            <p:nvPr/>
          </p:nvSpPr>
          <p:spPr>
            <a:xfrm>
              <a:off x="592908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77"/>
            <p:cNvSpPr/>
            <p:nvPr/>
          </p:nvSpPr>
          <p:spPr>
            <a:xfrm>
              <a:off x="592908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7"/>
            <p:cNvSpPr/>
            <p:nvPr/>
          </p:nvSpPr>
          <p:spPr>
            <a:xfrm>
              <a:off x="592908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77"/>
            <p:cNvSpPr/>
            <p:nvPr/>
          </p:nvSpPr>
          <p:spPr>
            <a:xfrm>
              <a:off x="592908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77"/>
            <p:cNvSpPr/>
            <p:nvPr/>
          </p:nvSpPr>
          <p:spPr>
            <a:xfrm>
              <a:off x="5929080" y="2732403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77"/>
            <p:cNvSpPr/>
            <p:nvPr/>
          </p:nvSpPr>
          <p:spPr>
            <a:xfrm>
              <a:off x="5929080" y="29641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77"/>
            <p:cNvSpPr/>
            <p:nvPr/>
          </p:nvSpPr>
          <p:spPr>
            <a:xfrm>
              <a:off x="5929080" y="319590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77"/>
            <p:cNvSpPr/>
            <p:nvPr/>
          </p:nvSpPr>
          <p:spPr>
            <a:xfrm>
              <a:off x="5926005" y="3427650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77"/>
            <p:cNvSpPr/>
            <p:nvPr/>
          </p:nvSpPr>
          <p:spPr>
            <a:xfrm>
              <a:off x="6811830" y="1805425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77"/>
            <p:cNvSpPr/>
            <p:nvPr/>
          </p:nvSpPr>
          <p:spPr>
            <a:xfrm>
              <a:off x="6811830" y="2037162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77"/>
            <p:cNvSpPr/>
            <p:nvPr/>
          </p:nvSpPr>
          <p:spPr>
            <a:xfrm>
              <a:off x="6811830" y="2268909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77"/>
            <p:cNvSpPr/>
            <p:nvPr/>
          </p:nvSpPr>
          <p:spPr>
            <a:xfrm>
              <a:off x="6811830" y="2500656"/>
              <a:ext cx="438300" cy="241200"/>
            </a:xfrm>
            <a:prstGeom prst="rect">
              <a:avLst/>
            </a:prstGeom>
            <a:solidFill>
              <a:srgbClr val="C9DAF8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5" name="Google Shape;1265;p77"/>
          <p:cNvSpPr txBox="1"/>
          <p:nvPr/>
        </p:nvSpPr>
        <p:spPr>
          <a:xfrm>
            <a:off x="383500" y="1373800"/>
            <a:ext cx="1244100" cy="46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All Samples</a:t>
            </a:r>
            <a:endParaRPr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" name="Google Shape;1270;p78"/>
          <p:cNvGrpSpPr/>
          <p:nvPr/>
        </p:nvGrpSpPr>
        <p:grpSpPr>
          <a:xfrm>
            <a:off x="2351127" y="1373802"/>
            <a:ext cx="795208" cy="2541284"/>
            <a:chOff x="4611100" y="1805425"/>
            <a:chExt cx="438300" cy="1399925"/>
          </a:xfrm>
        </p:grpSpPr>
        <p:sp>
          <p:nvSpPr>
            <p:cNvPr id="1271" name="Google Shape;1271;p78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78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78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78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78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78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4F1F7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7" name="Google Shape;1277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Slice’n’dice</a:t>
            </a:r>
            <a:endParaRPr/>
          </a:p>
        </p:txBody>
      </p:sp>
      <p:grpSp>
        <p:nvGrpSpPr>
          <p:cNvPr id="1278" name="Google Shape;1278;p78"/>
          <p:cNvGrpSpPr/>
          <p:nvPr/>
        </p:nvGrpSpPr>
        <p:grpSpPr>
          <a:xfrm>
            <a:off x="3146333" y="1373802"/>
            <a:ext cx="795208" cy="1699903"/>
            <a:chOff x="5049400" y="1805425"/>
            <a:chExt cx="438300" cy="936431"/>
          </a:xfrm>
        </p:grpSpPr>
        <p:sp>
          <p:nvSpPr>
            <p:cNvPr id="1279" name="Google Shape;1279;p78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78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78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78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3" name="Google Shape;1283;p78"/>
          <p:cNvGrpSpPr/>
          <p:nvPr/>
        </p:nvGrpSpPr>
        <p:grpSpPr>
          <a:xfrm>
            <a:off x="2351127" y="1373802"/>
            <a:ext cx="795208" cy="2541284"/>
            <a:chOff x="4611100" y="1805425"/>
            <a:chExt cx="438300" cy="1399925"/>
          </a:xfrm>
        </p:grpSpPr>
        <p:sp>
          <p:nvSpPr>
            <p:cNvPr id="1284" name="Google Shape;1284;p78"/>
            <p:cNvSpPr/>
            <p:nvPr/>
          </p:nvSpPr>
          <p:spPr>
            <a:xfrm>
              <a:off x="46111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78"/>
            <p:cNvSpPr/>
            <p:nvPr/>
          </p:nvSpPr>
          <p:spPr>
            <a:xfrm>
              <a:off x="46111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78"/>
            <p:cNvSpPr/>
            <p:nvPr/>
          </p:nvSpPr>
          <p:spPr>
            <a:xfrm>
              <a:off x="46111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78"/>
            <p:cNvSpPr/>
            <p:nvPr/>
          </p:nvSpPr>
          <p:spPr>
            <a:xfrm>
              <a:off x="46111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78"/>
            <p:cNvSpPr/>
            <p:nvPr/>
          </p:nvSpPr>
          <p:spPr>
            <a:xfrm>
              <a:off x="4611100" y="2732403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78"/>
            <p:cNvSpPr/>
            <p:nvPr/>
          </p:nvSpPr>
          <p:spPr>
            <a:xfrm>
              <a:off x="4611100" y="2964150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B4A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0" name="Google Shape;1290;p78"/>
          <p:cNvSpPr txBox="1"/>
          <p:nvPr/>
        </p:nvSpPr>
        <p:spPr>
          <a:xfrm>
            <a:off x="383500" y="1373800"/>
            <a:ext cx="1244100" cy="46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REST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/api/showAll</a:t>
            </a:r>
            <a:endParaRPr i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Slice’n’dice</a:t>
            </a:r>
            <a:endParaRPr/>
          </a:p>
        </p:txBody>
      </p:sp>
      <p:sp>
        <p:nvSpPr>
          <p:cNvPr id="1296" name="Google Shape;1296;p79"/>
          <p:cNvSpPr txBox="1"/>
          <p:nvPr/>
        </p:nvSpPr>
        <p:spPr>
          <a:xfrm>
            <a:off x="383500" y="1373800"/>
            <a:ext cx="1244100" cy="46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REST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/api/showAll</a:t>
            </a:r>
            <a:endParaRPr i="1" sz="1200">
              <a:solidFill>
                <a:schemeClr val="dk2"/>
              </a:solidFill>
            </a:endParaRPr>
          </a:p>
        </p:txBody>
      </p:sp>
      <p:sp>
        <p:nvSpPr>
          <p:cNvPr id="1297" name="Google Shape;1297;p79"/>
          <p:cNvSpPr txBox="1"/>
          <p:nvPr/>
        </p:nvSpPr>
        <p:spPr>
          <a:xfrm>
            <a:off x="383500" y="2539025"/>
            <a:ext cx="1244100" cy="4914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Big Customer</a:t>
            </a:r>
            <a:endParaRPr i="1" sz="1200">
              <a:solidFill>
                <a:schemeClr val="dk2"/>
              </a:solidFill>
            </a:endParaRPr>
          </a:p>
        </p:txBody>
      </p:sp>
      <p:sp>
        <p:nvSpPr>
          <p:cNvPr id="1298" name="Google Shape;1298;p79"/>
          <p:cNvSpPr txBox="1"/>
          <p:nvPr/>
        </p:nvSpPr>
        <p:spPr>
          <a:xfrm>
            <a:off x="383500" y="2078225"/>
            <a:ext cx="12441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</a:rPr>
              <a:t>+</a:t>
            </a:r>
            <a:endParaRPr sz="3300">
              <a:solidFill>
                <a:schemeClr val="dk2"/>
              </a:solidFill>
            </a:endParaRPr>
          </a:p>
        </p:txBody>
      </p:sp>
      <p:grpSp>
        <p:nvGrpSpPr>
          <p:cNvPr id="1299" name="Google Shape;1299;p79"/>
          <p:cNvGrpSpPr/>
          <p:nvPr/>
        </p:nvGrpSpPr>
        <p:grpSpPr>
          <a:xfrm>
            <a:off x="2354573" y="1373802"/>
            <a:ext cx="795208" cy="1699903"/>
            <a:chOff x="5049400" y="1805425"/>
            <a:chExt cx="438300" cy="936431"/>
          </a:xfrm>
        </p:grpSpPr>
        <p:sp>
          <p:nvSpPr>
            <p:cNvPr id="1300" name="Google Shape;1300;p79"/>
            <p:cNvSpPr/>
            <p:nvPr/>
          </p:nvSpPr>
          <p:spPr>
            <a:xfrm>
              <a:off x="5049400" y="1805425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79"/>
            <p:cNvSpPr/>
            <p:nvPr/>
          </p:nvSpPr>
          <p:spPr>
            <a:xfrm>
              <a:off x="5049400" y="2037162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79"/>
            <p:cNvSpPr/>
            <p:nvPr/>
          </p:nvSpPr>
          <p:spPr>
            <a:xfrm>
              <a:off x="5049400" y="2268909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9"/>
            <p:cNvSpPr/>
            <p:nvPr/>
          </p:nvSpPr>
          <p:spPr>
            <a:xfrm>
              <a:off x="5049400" y="2500656"/>
              <a:ext cx="438300" cy="241200"/>
            </a:xfrm>
            <a:prstGeom prst="rect">
              <a:avLst/>
            </a:prstGeom>
            <a:solidFill>
              <a:srgbClr val="FFE599"/>
            </a:solidFill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Profiling labels</a:t>
            </a:r>
            <a:endParaRPr/>
          </a:p>
        </p:txBody>
      </p:sp>
      <p:sp>
        <p:nvSpPr>
          <p:cNvPr id="1309" name="Google Shape;1309;p80"/>
          <p:cNvSpPr/>
          <p:nvPr/>
        </p:nvSpPr>
        <p:spPr>
          <a:xfrm>
            <a:off x="363050" y="1220150"/>
            <a:ext cx="8336700" cy="361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Improved understanding, navigation and analytics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Rely on user specific context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Proved valuable in Datadog Java profiler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OTel is looking at adding labels to the eBPF profiler [1]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Experimental prototypes for profiling labels in JFR [2, 3]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[1]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https://www.elastic.co/observability-labs/blog/continuous-profiling-distributed-tracing-correlation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[2]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https://jbachorik.github.io/posts/seeing-in-context_1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[3]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https://jbachorik.github.io/posts/different-shade-of-context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What </a:t>
            </a:r>
            <a:r>
              <a:rPr lang="en" sz="2750"/>
              <a:t>about</a:t>
            </a:r>
            <a:r>
              <a:rPr lang="en" sz="2750"/>
              <a:t> OTel profiler?</a:t>
            </a:r>
            <a:endParaRPr/>
          </a:p>
        </p:txBody>
      </p:sp>
      <p:sp>
        <p:nvSpPr>
          <p:cNvPr id="1315" name="Google Shape;1315;p81"/>
          <p:cNvSpPr txBox="1"/>
          <p:nvPr/>
        </p:nvSpPr>
        <p:spPr>
          <a:xfrm>
            <a:off x="387900" y="1086725"/>
            <a:ext cx="45522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316" name="Google Shape;1316;p81"/>
          <p:cNvSpPr/>
          <p:nvPr/>
        </p:nvSpPr>
        <p:spPr>
          <a:xfrm>
            <a:off x="387900" y="1269750"/>
            <a:ext cx="8257200" cy="361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a rather good place now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Just make sure vmstructs is still usable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And maybe try out some crazy ideas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l</a:t>
            </a:r>
            <a:r>
              <a:rPr lang="en" sz="1600">
                <a:solidFill>
                  <a:schemeClr val="dk1"/>
                </a:solidFill>
              </a:rPr>
              <a:t>ibjvmunwind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closer integration with JFR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317" name="Google Shape;131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800" y="2571750"/>
            <a:ext cx="1449426" cy="144942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Google Shape;132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709" y="1156604"/>
            <a:ext cx="2656266" cy="26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/>
              <a:t>Thank </a:t>
            </a:r>
            <a:r>
              <a:rPr lang="en" sz="2750"/>
              <a:t>you!</a:t>
            </a:r>
            <a:endParaRPr/>
          </a:p>
        </p:txBody>
      </p:sp>
      <p:pic>
        <p:nvPicPr>
          <p:cNvPr id="1324" name="Google Shape;132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853151" y="1161560"/>
            <a:ext cx="2656274" cy="265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82"/>
          <p:cNvSpPr txBox="1"/>
          <p:nvPr/>
        </p:nvSpPr>
        <p:spPr>
          <a:xfrm>
            <a:off x="670700" y="3898550"/>
            <a:ext cx="31932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Jaroslav Bachorik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@bachorikj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https://www.linkedin.com/in/jbachorik/</a:t>
            </a:r>
            <a:br>
              <a:rPr lang="en" sz="1000">
                <a:solidFill>
                  <a:schemeClr val="dk2"/>
                </a:solidFill>
              </a:rPr>
            </a:br>
            <a:r>
              <a:rPr lang="en" sz="1000" u="sng">
                <a:solidFill>
                  <a:schemeClr val="hlink"/>
                </a:solidFill>
                <a:hlinkClick r:id="rId5"/>
              </a:rPr>
              <a:t>https://github.com/jbachorik</a:t>
            </a:r>
            <a:r>
              <a:rPr lang="en" sz="1000">
                <a:solidFill>
                  <a:schemeClr val="dk2"/>
                </a:solidFill>
              </a:rPr>
              <a:t>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26" name="Google Shape;1326;p82"/>
          <p:cNvSpPr txBox="1"/>
          <p:nvPr/>
        </p:nvSpPr>
        <p:spPr>
          <a:xfrm>
            <a:off x="5316225" y="3903460"/>
            <a:ext cx="31932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857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Johannes Bechberger</a:t>
            </a:r>
            <a:endParaRPr>
              <a:solidFill>
                <a:schemeClr val="dk2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36471"/>
                </a:solidFill>
              </a:rPr>
              <a:t>mostlynerdless.de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https://www.linkedin.com/in/johannes-bechberger/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327" name="Google Shape;1327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4425" y="1874425"/>
            <a:ext cx="1895150" cy="18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82"/>
          <p:cNvSpPr txBox="1"/>
          <p:nvPr/>
        </p:nvSpPr>
        <p:spPr>
          <a:xfrm>
            <a:off x="3669300" y="1185450"/>
            <a:ext cx="18054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Resources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and links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3" y="256700"/>
            <a:ext cx="8215075" cy="46943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/>
          <p:nvPr/>
        </p:nvSpPr>
        <p:spPr>
          <a:xfrm>
            <a:off x="1691375" y="996950"/>
            <a:ext cx="4146600" cy="972300"/>
          </a:xfrm>
          <a:prstGeom prst="wedgeEllipseCallout">
            <a:avLst>
              <a:gd fmla="val 5860" name="adj1"/>
              <a:gd fmla="val 92837" name="adj2"/>
            </a:avLst>
          </a:prstGeom>
          <a:solidFill>
            <a:schemeClr val="lt1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 performance crime detective 🧌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126" y="1797676"/>
            <a:ext cx="2092324" cy="20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/>
          <p:nvPr/>
        </p:nvSpPr>
        <p:spPr>
          <a:xfrm>
            <a:off x="719200" y="1211150"/>
            <a:ext cx="3541428" cy="120031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What is hogging the CPU?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1"/>
          <p:cNvSpPr/>
          <p:nvPr/>
        </p:nvSpPr>
        <p:spPr>
          <a:xfrm>
            <a:off x="5371650" y="2117900"/>
            <a:ext cx="119016" cy="59508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1"/>
          <p:cNvSpPr/>
          <p:nvPr/>
        </p:nvSpPr>
        <p:spPr>
          <a:xfrm>
            <a:off x="4912725" y="1967750"/>
            <a:ext cx="379620" cy="8575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1"/>
          <p:cNvSpPr/>
          <p:nvPr/>
        </p:nvSpPr>
        <p:spPr>
          <a:xfrm>
            <a:off x="4381825" y="1678325"/>
            <a:ext cx="989820" cy="224640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/>
          <p:nvPr/>
        </p:nvSpPr>
        <p:spPr>
          <a:xfrm>
            <a:off x="4721900" y="555075"/>
            <a:ext cx="3541428" cy="120031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How comes the pod is OOM-killed?</a:t>
            </a:r>
            <a:endParaRPr/>
          </a:p>
        </p:txBody>
      </p:sp>
      <p:sp>
        <p:nvSpPr>
          <p:cNvPr id="106" name="Google Shape;106;p21"/>
          <p:cNvSpPr/>
          <p:nvPr/>
        </p:nvSpPr>
        <p:spPr>
          <a:xfrm>
            <a:off x="887825" y="2563575"/>
            <a:ext cx="3541428" cy="120031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Why is this service timing out?</a:t>
            </a:r>
            <a:endParaRPr/>
          </a:p>
        </p:txBody>
      </p:sp>
      <p:sp>
        <p:nvSpPr>
          <p:cNvPr id="107" name="Google Shape;107;p21"/>
          <p:cNvSpPr/>
          <p:nvPr/>
        </p:nvSpPr>
        <p:spPr>
          <a:xfrm>
            <a:off x="1016825" y="3846900"/>
            <a:ext cx="5272452" cy="120031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Can they pack more containers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on a machine safely?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8" name="Google Shape;108;p21"/>
          <p:cNvSpPr/>
          <p:nvPr/>
        </p:nvSpPr>
        <p:spPr>
          <a:xfrm>
            <a:off x="5490675" y="2453775"/>
            <a:ext cx="119016" cy="59508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/>
          <p:nvPr/>
        </p:nvSpPr>
        <p:spPr>
          <a:xfrm>
            <a:off x="5111050" y="2665700"/>
            <a:ext cx="379620" cy="8575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1"/>
          <p:cNvSpPr/>
          <p:nvPr/>
        </p:nvSpPr>
        <p:spPr>
          <a:xfrm>
            <a:off x="4385475" y="2837875"/>
            <a:ext cx="989820" cy="224640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Questions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Toolbox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025" y="1315301"/>
            <a:ext cx="2258150" cy="22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461275" y="1344150"/>
            <a:ext cx="5485800" cy="3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JDK Flight Recorder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built-in JDK tool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Async-Profiler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well-established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OTel eBPF Profiler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shiny new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strike="sngStrike">
                <a:solidFill>
                  <a:schemeClr val="dk1"/>
                </a:solidFill>
              </a:rPr>
              <a:t>Commercial tools</a:t>
            </a:r>
            <a:endParaRPr sz="1800" strike="sngStrike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 strike="sngStrike">
                <a:solidFill>
                  <a:schemeClr val="dk1"/>
                </a:solidFill>
              </a:rPr>
              <a:t>JProfiler, YourKit</a:t>
            </a:r>
            <a:endParaRPr sz="1600" strike="sngStrike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075" y="3953100"/>
            <a:ext cx="1052401" cy="10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