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mple Display" panose="020B0604020202020204" charset="-128"/>
      <p:regular r:id="rId15"/>
    </p:embeddedFont>
    <p:embeddedFont>
      <p:font typeface="Canva Sans Bold" panose="020B0604020202020204" charset="0"/>
      <p:regular r:id="rId16"/>
    </p:embeddedFont>
    <p:embeddedFont>
      <p:font typeface="Inter" panose="020B0604020202020204" charset="0"/>
      <p:regular r:id="rId17"/>
    </p:embeddedFont>
    <p:embeddedFont>
      <p:font typeface="Inter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svg"/><Relationship Id="rId9" Type="http://schemas.openxmlformats.org/officeDocument/2006/relationships/hyperlink" Target="https://www.linkedin.com/in/andreea-andrisan-6ba68b207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conf42.com/DevOps_2025_Stefan_Raus_arm_fpga_test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9972" y="5847831"/>
            <a:ext cx="2092017" cy="2092017"/>
          </a:xfrm>
          <a:custGeom>
            <a:avLst/>
            <a:gdLst/>
            <a:ahLst/>
            <a:cxnLst/>
            <a:rect l="l" t="t" r="r" b="b"/>
            <a:pathLst>
              <a:path w="2092017" h="2092017">
                <a:moveTo>
                  <a:pt x="0" y="0"/>
                </a:moveTo>
                <a:lnTo>
                  <a:pt x="2092017" y="0"/>
                </a:lnTo>
                <a:lnTo>
                  <a:pt x="2092017" y="2092017"/>
                </a:lnTo>
                <a:lnTo>
                  <a:pt x="0" y="2092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8968067"/>
            <a:ext cx="16230600" cy="41142"/>
          </a:xfrm>
          <a:prstGeom prst="rect">
            <a:avLst/>
          </a:prstGeom>
          <a:solidFill>
            <a:srgbClr val="1B1B1B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6581514" y="3307673"/>
            <a:ext cx="11408554" cy="12831707"/>
          </a:xfrm>
          <a:custGeom>
            <a:avLst/>
            <a:gdLst/>
            <a:ahLst/>
            <a:cxnLst/>
            <a:rect l="l" t="t" r="r" b="b"/>
            <a:pathLst>
              <a:path w="11408554" h="12831707">
                <a:moveTo>
                  <a:pt x="11408554" y="0"/>
                </a:moveTo>
                <a:lnTo>
                  <a:pt x="0" y="0"/>
                </a:lnTo>
                <a:lnTo>
                  <a:pt x="0" y="12831706"/>
                </a:lnTo>
                <a:lnTo>
                  <a:pt x="11408554" y="12831706"/>
                </a:lnTo>
                <a:lnTo>
                  <a:pt x="114085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667548" y="7235517"/>
            <a:ext cx="322520" cy="322520"/>
            <a:chOff x="0" y="0"/>
            <a:chExt cx="1708150" cy="17081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B1B1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2876067">
            <a:off x="12848118" y="5941581"/>
            <a:ext cx="454703" cy="454703"/>
          </a:xfrm>
          <a:custGeom>
            <a:avLst/>
            <a:gdLst/>
            <a:ahLst/>
            <a:cxnLst/>
            <a:rect l="l" t="t" r="r" b="b"/>
            <a:pathLst>
              <a:path w="454703" h="454703">
                <a:moveTo>
                  <a:pt x="0" y="0"/>
                </a:moveTo>
                <a:lnTo>
                  <a:pt x="454703" y="0"/>
                </a:lnTo>
                <a:lnTo>
                  <a:pt x="454703" y="454704"/>
                </a:lnTo>
                <a:lnTo>
                  <a:pt x="0" y="454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170242" y="3652859"/>
            <a:ext cx="263753" cy="263753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2876067">
            <a:off x="17348372" y="4259343"/>
            <a:ext cx="264617" cy="264617"/>
          </a:xfrm>
          <a:custGeom>
            <a:avLst/>
            <a:gdLst/>
            <a:ahLst/>
            <a:cxnLst/>
            <a:rect l="l" t="t" r="r" b="b"/>
            <a:pathLst>
              <a:path w="264617" h="264617">
                <a:moveTo>
                  <a:pt x="0" y="0"/>
                </a:moveTo>
                <a:lnTo>
                  <a:pt x="264617" y="0"/>
                </a:lnTo>
                <a:lnTo>
                  <a:pt x="264617" y="264617"/>
                </a:lnTo>
                <a:lnTo>
                  <a:pt x="0" y="2646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655613" y="4939444"/>
            <a:ext cx="4798004" cy="2458977"/>
          </a:xfrm>
          <a:custGeom>
            <a:avLst/>
            <a:gdLst/>
            <a:ahLst/>
            <a:cxnLst/>
            <a:rect l="l" t="t" r="r" b="b"/>
            <a:pathLst>
              <a:path w="4798004" h="2458977">
                <a:moveTo>
                  <a:pt x="0" y="0"/>
                </a:moveTo>
                <a:lnTo>
                  <a:pt x="4798004" y="0"/>
                </a:lnTo>
                <a:lnTo>
                  <a:pt x="4798004" y="2458978"/>
                </a:lnTo>
                <a:lnTo>
                  <a:pt x="0" y="24589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590609" y="606113"/>
            <a:ext cx="9853978" cy="3598671"/>
            <a:chOff x="0" y="0"/>
            <a:chExt cx="13138638" cy="479822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23825"/>
              <a:ext cx="13138638" cy="3777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00"/>
                </a:lnSpc>
              </a:pPr>
              <a:r>
                <a:rPr lang="en-US" sz="7200" b="1">
                  <a:solidFill>
                    <a:srgbClr val="1B1B1B"/>
                  </a:solidFill>
                  <a:latin typeface="Inter Bold"/>
                  <a:ea typeface="Inter Bold"/>
                  <a:cs typeface="Inter Bold"/>
                  <a:sym typeface="Inter Bold"/>
                </a:rPr>
                <a:t>Refining the Release Strategy of a Custom Linux Distro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124908"/>
              <a:ext cx="13138638" cy="673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FOSDEM 2025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1619" y="2967552"/>
            <a:ext cx="17380865" cy="57469"/>
          </a:xfrm>
          <a:prstGeom prst="rect">
            <a:avLst/>
          </a:prstGeom>
          <a:solidFill>
            <a:srgbClr val="1B1B1B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857171" y="8044293"/>
            <a:ext cx="1769497" cy="1769497"/>
          </a:xfrm>
          <a:custGeom>
            <a:avLst/>
            <a:gdLst/>
            <a:ahLst/>
            <a:cxnLst/>
            <a:rect l="l" t="t" r="r" b="b"/>
            <a:pathLst>
              <a:path w="1769497" h="1769497">
                <a:moveTo>
                  <a:pt x="0" y="0"/>
                </a:moveTo>
                <a:lnTo>
                  <a:pt x="1769497" y="0"/>
                </a:lnTo>
                <a:lnTo>
                  <a:pt x="1769497" y="1769498"/>
                </a:lnTo>
                <a:lnTo>
                  <a:pt x="0" y="1769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935424" y="1028700"/>
            <a:ext cx="4323876" cy="6160963"/>
          </a:xfrm>
          <a:custGeom>
            <a:avLst/>
            <a:gdLst/>
            <a:ahLst/>
            <a:cxnLst/>
            <a:rect l="l" t="t" r="r" b="b"/>
            <a:pathLst>
              <a:path w="4323876" h="6160963">
                <a:moveTo>
                  <a:pt x="0" y="0"/>
                </a:moveTo>
                <a:lnTo>
                  <a:pt x="4323876" y="0"/>
                </a:lnTo>
                <a:lnTo>
                  <a:pt x="4323876" y="6160963"/>
                </a:lnTo>
                <a:lnTo>
                  <a:pt x="0" y="6160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876067">
            <a:off x="12925889" y="1097418"/>
            <a:ext cx="333293" cy="333293"/>
          </a:xfrm>
          <a:custGeom>
            <a:avLst/>
            <a:gdLst/>
            <a:ahLst/>
            <a:cxnLst/>
            <a:rect l="l" t="t" r="r" b="b"/>
            <a:pathLst>
              <a:path w="333293" h="333293">
                <a:moveTo>
                  <a:pt x="0" y="0"/>
                </a:moveTo>
                <a:lnTo>
                  <a:pt x="333292" y="0"/>
                </a:lnTo>
                <a:lnTo>
                  <a:pt x="333292" y="333293"/>
                </a:lnTo>
                <a:lnTo>
                  <a:pt x="0" y="333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085595" y="3131262"/>
            <a:ext cx="261705" cy="261705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2876067">
            <a:off x="16612659" y="7527674"/>
            <a:ext cx="223693" cy="223693"/>
          </a:xfrm>
          <a:custGeom>
            <a:avLst/>
            <a:gdLst/>
            <a:ahLst/>
            <a:cxnLst/>
            <a:rect l="l" t="t" r="r" b="b"/>
            <a:pathLst>
              <a:path w="223693" h="223693">
                <a:moveTo>
                  <a:pt x="0" y="0"/>
                </a:moveTo>
                <a:lnTo>
                  <a:pt x="223693" y="0"/>
                </a:lnTo>
                <a:lnTo>
                  <a:pt x="223693" y="223693"/>
                </a:lnTo>
                <a:lnTo>
                  <a:pt x="0" y="2236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85196" y="3392966"/>
            <a:ext cx="11906724" cy="5833240"/>
            <a:chOff x="0" y="0"/>
            <a:chExt cx="15875632" cy="77776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15875632" cy="588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49"/>
                </a:lnSpc>
                <a:spcBef>
                  <a:spcPct val="0"/>
                </a:spcBef>
              </a:pPr>
              <a:r>
                <a:rPr lang="en-US" sz="2678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Moved from Jenkins to GitHub Actions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61423"/>
              <a:ext cx="15875632" cy="1633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81"/>
                </a:lnSpc>
              </a:pPr>
              <a:r>
                <a:rPr lang="en-US" sz="2343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Build logs are accessible to all users.</a:t>
              </a:r>
            </a:p>
            <a:p>
              <a:pPr algn="l">
                <a:lnSpc>
                  <a:spcPts val="3281"/>
                </a:lnSpc>
                <a:spcBef>
                  <a:spcPct val="0"/>
                </a:spcBef>
              </a:pPr>
              <a:r>
                <a:rPr lang="en-US" sz="2343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Fresh build images available immediately after a commit is merged: this means users don’t need to wait for a release or to build the image manually.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089342"/>
              <a:ext cx="15875632" cy="588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49"/>
                </a:lnSpc>
                <a:spcBef>
                  <a:spcPct val="0"/>
                </a:spcBef>
              </a:pPr>
              <a:r>
                <a:rPr lang="en-US" sz="2678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Multiple build configurations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107915"/>
              <a:ext cx="15875632" cy="1078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81"/>
                </a:lnSpc>
                <a:spcBef>
                  <a:spcPct val="0"/>
                </a:spcBef>
              </a:pPr>
              <a:r>
                <a:rPr lang="en-US" sz="2343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Four configurations are now available: a basic and a full image for each of the 32-bit and 64-bit architectures.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680839"/>
              <a:ext cx="15875632" cy="588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49"/>
                </a:lnSpc>
                <a:spcBef>
                  <a:spcPct val="0"/>
                </a:spcBef>
              </a:pPr>
              <a:r>
                <a:rPr lang="en-US" sz="2678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Improved Collaboration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99412"/>
              <a:ext cx="15875632" cy="1078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81"/>
                </a:lnSpc>
                <a:spcBef>
                  <a:spcPct val="0"/>
                </a:spcBef>
              </a:pPr>
              <a:r>
                <a:rPr lang="en-US" sz="2343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Introduced a Pull Request Template for consistency and Codeowners to streamline reviews and approvals.</a:t>
              </a: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6724506" y="8929042"/>
            <a:ext cx="594329" cy="594329"/>
            <a:chOff x="0" y="0"/>
            <a:chExt cx="1708150" cy="17081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 rot="-1218460">
            <a:off x="13626023" y="3270194"/>
            <a:ext cx="975292" cy="975292"/>
          </a:xfrm>
          <a:custGeom>
            <a:avLst/>
            <a:gdLst/>
            <a:ahLst/>
            <a:cxnLst/>
            <a:rect l="l" t="t" r="r" b="b"/>
            <a:pathLst>
              <a:path w="975292" h="975292">
                <a:moveTo>
                  <a:pt x="0" y="0"/>
                </a:moveTo>
                <a:lnTo>
                  <a:pt x="975292" y="0"/>
                </a:lnTo>
                <a:lnTo>
                  <a:pt x="975292" y="975291"/>
                </a:lnTo>
                <a:lnTo>
                  <a:pt x="0" y="9752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028700" y="1076325"/>
            <a:ext cx="11419717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6300" b="1">
                <a:solidFill>
                  <a:srgbClr val="4E65D9"/>
                </a:solidFill>
                <a:latin typeface="Inter Bold"/>
                <a:ea typeface="Inter Bold"/>
                <a:cs typeface="Inter Bold"/>
                <a:sym typeface="Inter Bold"/>
              </a:rPr>
              <a:t>Optimizing Builds with GitHub 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20663" y="3267280"/>
            <a:ext cx="6185538" cy="338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z="8000" b="1">
                <a:solidFill>
                  <a:srgbClr val="4E65D9"/>
                </a:solidFill>
                <a:latin typeface="Inter Bold"/>
                <a:ea typeface="Inter Bold"/>
                <a:cs typeface="Inter Bold"/>
                <a:sym typeface="Inter Bold"/>
              </a:rPr>
              <a:t>The current release process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54646" y="4249078"/>
            <a:ext cx="5539979" cy="1366979"/>
            <a:chOff x="0" y="0"/>
            <a:chExt cx="7386639" cy="1822639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7386639" cy="1081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Components are built separately and exported as Debian packages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23566"/>
              <a:ext cx="7386639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Faster and more flexible builds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54646" y="1822699"/>
            <a:ext cx="5539979" cy="1683429"/>
            <a:chOff x="0" y="0"/>
            <a:chExt cx="7386639" cy="2244572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7386639" cy="1081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Customizable builds through modular configuration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23566"/>
              <a:ext cx="7386639" cy="821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With the help of the configuration file, the software components that need to be installed are selected.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54646" y="6308625"/>
            <a:ext cx="5539979" cy="82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4E65D9"/>
                </a:solidFill>
                <a:latin typeface="Inter Bold"/>
                <a:ea typeface="Inter Bold"/>
                <a:cs typeface="Inter Bold"/>
                <a:sym typeface="Inter Bold"/>
              </a:rPr>
              <a:t>Each software component has it’s own release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4646" y="7414400"/>
            <a:ext cx="5539979" cy="941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Prevents delays caused by bugs in a single component and improves flexibility and development efficiency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278782" y="1370218"/>
            <a:ext cx="297323" cy="7124700"/>
            <a:chOff x="0" y="0"/>
            <a:chExt cx="396430" cy="9499600"/>
          </a:xfrm>
        </p:grpSpPr>
        <p:sp>
          <p:nvSpPr>
            <p:cNvPr id="12" name="AutoShape 12"/>
            <p:cNvSpPr/>
            <p:nvPr/>
          </p:nvSpPr>
          <p:spPr>
            <a:xfrm>
              <a:off x="171109" y="0"/>
              <a:ext cx="54212" cy="9499600"/>
            </a:xfrm>
            <a:prstGeom prst="rect">
              <a:avLst/>
            </a:prstGeom>
            <a:solidFill>
              <a:srgbClr val="1B1B1B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726" y="1395092"/>
              <a:ext cx="386978" cy="38697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E65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4726" y="7911019"/>
              <a:ext cx="386978" cy="38697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E65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726" y="4623221"/>
              <a:ext cx="386978" cy="38697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F9F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0" y="4618494"/>
              <a:ext cx="396430" cy="396430"/>
              <a:chOff x="0" y="0"/>
              <a:chExt cx="1708150" cy="170815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4E65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968067"/>
            <a:ext cx="16230600" cy="41142"/>
          </a:xfrm>
          <a:prstGeom prst="rect">
            <a:avLst/>
          </a:prstGeom>
          <a:solidFill>
            <a:srgbClr val="1B1B1B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09264" y="-297613"/>
            <a:ext cx="1769497" cy="1769497"/>
          </a:xfrm>
          <a:custGeom>
            <a:avLst/>
            <a:gdLst/>
            <a:ahLst/>
            <a:cxnLst/>
            <a:rect l="l" t="t" r="r" b="b"/>
            <a:pathLst>
              <a:path w="1769497" h="1769497">
                <a:moveTo>
                  <a:pt x="0" y="0"/>
                </a:moveTo>
                <a:lnTo>
                  <a:pt x="1769497" y="0"/>
                </a:lnTo>
                <a:lnTo>
                  <a:pt x="1769497" y="1769497"/>
                </a:lnTo>
                <a:lnTo>
                  <a:pt x="0" y="176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293982" y="510935"/>
            <a:ext cx="351483" cy="351483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2876067">
            <a:off x="10985329" y="1066245"/>
            <a:ext cx="988590" cy="988590"/>
          </a:xfrm>
          <a:custGeom>
            <a:avLst/>
            <a:gdLst/>
            <a:ahLst/>
            <a:cxnLst/>
            <a:rect l="l" t="t" r="r" b="b"/>
            <a:pathLst>
              <a:path w="988590" h="988590">
                <a:moveTo>
                  <a:pt x="0" y="0"/>
                </a:moveTo>
                <a:lnTo>
                  <a:pt x="988590" y="0"/>
                </a:lnTo>
                <a:lnTo>
                  <a:pt x="988590" y="988591"/>
                </a:lnTo>
                <a:lnTo>
                  <a:pt x="0" y="9885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876067">
            <a:off x="17208279" y="3291535"/>
            <a:ext cx="371467" cy="371467"/>
          </a:xfrm>
          <a:custGeom>
            <a:avLst/>
            <a:gdLst/>
            <a:ahLst/>
            <a:cxnLst/>
            <a:rect l="l" t="t" r="r" b="b"/>
            <a:pathLst>
              <a:path w="371467" h="371467">
                <a:moveTo>
                  <a:pt x="0" y="0"/>
                </a:moveTo>
                <a:lnTo>
                  <a:pt x="371467" y="0"/>
                </a:lnTo>
                <a:lnTo>
                  <a:pt x="371467" y="371467"/>
                </a:lnTo>
                <a:lnTo>
                  <a:pt x="0" y="3714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844084" y="2320252"/>
            <a:ext cx="218133" cy="218133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B1B1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18627" y="2182914"/>
            <a:ext cx="7957687" cy="215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9"/>
              </a:lnSpc>
            </a:pPr>
            <a:r>
              <a:rPr lang="en-US" sz="11292">
                <a:solidFill>
                  <a:srgbClr val="4E65D9"/>
                </a:solidFill>
                <a:latin typeface="Ample Display"/>
                <a:ea typeface="Ample Display"/>
                <a:cs typeface="Ample Display"/>
                <a:sym typeface="Ample Display"/>
              </a:rPr>
              <a:t>Thank you!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61448" y="5600361"/>
            <a:ext cx="12072045" cy="191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6" b="1">
                <a:solidFill>
                  <a:srgbClr val="4E65D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you have questions you can write me</a:t>
            </a:r>
          </a:p>
          <a:p>
            <a:pPr algn="ctr">
              <a:lnSpc>
                <a:spcPts val="5119"/>
              </a:lnSpc>
            </a:pPr>
            <a:r>
              <a:rPr lang="en-US" sz="3656" b="1">
                <a:solidFill>
                  <a:srgbClr val="4E65D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 this email address: andreea.andrisan@analog.com</a:t>
            </a:r>
          </a:p>
          <a:p>
            <a:pPr algn="ctr">
              <a:lnSpc>
                <a:spcPts val="5119"/>
              </a:lnSpc>
            </a:pPr>
            <a:r>
              <a:rPr lang="en-US" sz="3656" b="1">
                <a:solidFill>
                  <a:srgbClr val="4E65D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 on LinkedIn: </a:t>
            </a:r>
            <a:r>
              <a:rPr lang="en-US" sz="3656" b="1" u="sng">
                <a:solidFill>
                  <a:srgbClr val="4E65D9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9" tooltip="https://www.linkedin.com/in/andreea-andrisan-6ba68b207/"/>
              </a:rPr>
              <a:t>Andreea Andrisan</a:t>
            </a:r>
          </a:p>
        </p:txBody>
      </p:sp>
      <p:sp>
        <p:nvSpPr>
          <p:cNvPr id="12" name="Freeform 12"/>
          <p:cNvSpPr/>
          <p:nvPr/>
        </p:nvSpPr>
        <p:spPr>
          <a:xfrm rot="6098064">
            <a:off x="1061645" y="714762"/>
            <a:ext cx="988590" cy="988590"/>
          </a:xfrm>
          <a:custGeom>
            <a:avLst/>
            <a:gdLst/>
            <a:ahLst/>
            <a:cxnLst/>
            <a:rect l="l" t="t" r="r" b="b"/>
            <a:pathLst>
              <a:path w="988590" h="988590">
                <a:moveTo>
                  <a:pt x="0" y="0"/>
                </a:moveTo>
                <a:lnTo>
                  <a:pt x="988591" y="0"/>
                </a:lnTo>
                <a:lnTo>
                  <a:pt x="988591" y="988591"/>
                </a:lnTo>
                <a:lnTo>
                  <a:pt x="0" y="9885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176131" y="1028700"/>
            <a:ext cx="443184" cy="443184"/>
            <a:chOff x="0" y="0"/>
            <a:chExt cx="1708150" cy="17081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B1B1B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09264" y="-297613"/>
            <a:ext cx="1769497" cy="1769497"/>
          </a:xfrm>
          <a:custGeom>
            <a:avLst/>
            <a:gdLst/>
            <a:ahLst/>
            <a:cxnLst/>
            <a:rect l="l" t="t" r="r" b="b"/>
            <a:pathLst>
              <a:path w="1769497" h="1769497">
                <a:moveTo>
                  <a:pt x="0" y="0"/>
                </a:moveTo>
                <a:lnTo>
                  <a:pt x="1769497" y="0"/>
                </a:lnTo>
                <a:lnTo>
                  <a:pt x="1769497" y="1769497"/>
                </a:lnTo>
                <a:lnTo>
                  <a:pt x="0" y="176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293982" y="510935"/>
            <a:ext cx="351483" cy="351483"/>
            <a:chOff x="0" y="0"/>
            <a:chExt cx="1708150" cy="1708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2876067">
            <a:off x="10985329" y="1066245"/>
            <a:ext cx="988590" cy="988590"/>
          </a:xfrm>
          <a:custGeom>
            <a:avLst/>
            <a:gdLst/>
            <a:ahLst/>
            <a:cxnLst/>
            <a:rect l="l" t="t" r="r" b="b"/>
            <a:pathLst>
              <a:path w="988590" h="988590">
                <a:moveTo>
                  <a:pt x="0" y="0"/>
                </a:moveTo>
                <a:lnTo>
                  <a:pt x="988590" y="0"/>
                </a:lnTo>
                <a:lnTo>
                  <a:pt x="988590" y="988591"/>
                </a:lnTo>
                <a:lnTo>
                  <a:pt x="0" y="9885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876067">
            <a:off x="17208279" y="3291535"/>
            <a:ext cx="371467" cy="371467"/>
          </a:xfrm>
          <a:custGeom>
            <a:avLst/>
            <a:gdLst/>
            <a:ahLst/>
            <a:cxnLst/>
            <a:rect l="l" t="t" r="r" b="b"/>
            <a:pathLst>
              <a:path w="371467" h="371467">
                <a:moveTo>
                  <a:pt x="0" y="0"/>
                </a:moveTo>
                <a:lnTo>
                  <a:pt x="371467" y="0"/>
                </a:lnTo>
                <a:lnTo>
                  <a:pt x="371467" y="371467"/>
                </a:lnTo>
                <a:lnTo>
                  <a:pt x="0" y="3714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844084" y="2320252"/>
            <a:ext cx="218133" cy="218133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B1B1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304242" y="-1660627"/>
            <a:ext cx="28179928" cy="15851209"/>
          </a:xfrm>
          <a:custGeom>
            <a:avLst/>
            <a:gdLst/>
            <a:ahLst/>
            <a:cxnLst/>
            <a:rect l="l" t="t" r="r" b="b"/>
            <a:pathLst>
              <a:path w="28179928" h="15851209">
                <a:moveTo>
                  <a:pt x="0" y="0"/>
                </a:moveTo>
                <a:lnTo>
                  <a:pt x="28179927" y="0"/>
                </a:lnTo>
                <a:lnTo>
                  <a:pt x="28179927" y="15851209"/>
                </a:lnTo>
                <a:lnTo>
                  <a:pt x="0" y="158512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8700" y="1085850"/>
            <a:ext cx="8751126" cy="225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1">
                <a:solidFill>
                  <a:srgbClr val="4E65D9"/>
                </a:solidFill>
                <a:latin typeface="Inter Bold"/>
                <a:ea typeface="Inter Bold"/>
                <a:cs typeface="Inter Bold"/>
                <a:sym typeface="Inter Bold"/>
              </a:rPr>
              <a:t>What is ADI Kuiper Linux?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4668679"/>
            <a:ext cx="9840097" cy="3358182"/>
            <a:chOff x="0" y="-66675"/>
            <a:chExt cx="13120130" cy="447757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13120130" cy="693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  <a:spcBef>
                  <a:spcPct val="0"/>
                </a:spcBef>
              </a:pPr>
              <a:r>
                <a:rPr lang="en-US" sz="3157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Free, open-source Embedded Linux Distribution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32311"/>
              <a:ext cx="13120130" cy="3278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67"/>
                </a:lnSpc>
              </a:pPr>
              <a:r>
                <a:rPr lang="en-US" sz="2762" dirty="0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Kuiper is the primary distribution for product evaluation boards made by Analog Devices. </a:t>
              </a:r>
            </a:p>
            <a:p>
              <a:pPr algn="l">
                <a:lnSpc>
                  <a:spcPts val="3867"/>
                </a:lnSpc>
              </a:pPr>
              <a:r>
                <a:rPr lang="en-US" sz="2762" dirty="0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Includes pre-built boot files for 140+ FPGA-based projects and 30+ Raspberry Pi-based designs and provides access to 1,300+ device drivers for seamless integration.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438370" y="4482465"/>
            <a:ext cx="491490" cy="1278255"/>
            <a:chOff x="0" y="0"/>
            <a:chExt cx="655320" cy="1704340"/>
          </a:xfrm>
        </p:grpSpPr>
        <p:sp>
          <p:nvSpPr>
            <p:cNvPr id="15" name="Freeform 15"/>
            <p:cNvSpPr/>
            <p:nvPr/>
          </p:nvSpPr>
          <p:spPr>
            <a:xfrm>
              <a:off x="-27940" y="46990"/>
              <a:ext cx="654050" cy="1606550"/>
            </a:xfrm>
            <a:custGeom>
              <a:avLst/>
              <a:gdLst/>
              <a:ahLst/>
              <a:cxnLst/>
              <a:rect l="l" t="t" r="r" b="b"/>
              <a:pathLst>
                <a:path w="654050" h="1606550">
                  <a:moveTo>
                    <a:pt x="576580" y="228600"/>
                  </a:moveTo>
                  <a:cubicBezTo>
                    <a:pt x="572770" y="1145540"/>
                    <a:pt x="568960" y="1224280"/>
                    <a:pt x="558800" y="1295400"/>
                  </a:cubicBezTo>
                  <a:cubicBezTo>
                    <a:pt x="551180" y="1346200"/>
                    <a:pt x="544830" y="1384300"/>
                    <a:pt x="530860" y="1423670"/>
                  </a:cubicBezTo>
                  <a:cubicBezTo>
                    <a:pt x="519430" y="1459230"/>
                    <a:pt x="506730" y="1494790"/>
                    <a:pt x="485140" y="1521460"/>
                  </a:cubicBezTo>
                  <a:cubicBezTo>
                    <a:pt x="462280" y="1549400"/>
                    <a:pt x="430530" y="1573530"/>
                    <a:pt x="397510" y="1587500"/>
                  </a:cubicBezTo>
                  <a:cubicBezTo>
                    <a:pt x="364490" y="1601470"/>
                    <a:pt x="318770" y="1606550"/>
                    <a:pt x="289560" y="1605280"/>
                  </a:cubicBezTo>
                  <a:cubicBezTo>
                    <a:pt x="267970" y="1605280"/>
                    <a:pt x="255270" y="1602740"/>
                    <a:pt x="234950" y="1595120"/>
                  </a:cubicBezTo>
                  <a:cubicBezTo>
                    <a:pt x="208280" y="1583690"/>
                    <a:pt x="167640" y="1562100"/>
                    <a:pt x="142240" y="1536700"/>
                  </a:cubicBezTo>
                  <a:cubicBezTo>
                    <a:pt x="118110" y="1511300"/>
                    <a:pt x="97790" y="1470660"/>
                    <a:pt x="87630" y="1442720"/>
                  </a:cubicBezTo>
                  <a:cubicBezTo>
                    <a:pt x="80010" y="1422400"/>
                    <a:pt x="81280" y="1417320"/>
                    <a:pt x="78740" y="1388110"/>
                  </a:cubicBezTo>
                  <a:cubicBezTo>
                    <a:pt x="71120" y="1276350"/>
                    <a:pt x="78740" y="713740"/>
                    <a:pt x="102870" y="570230"/>
                  </a:cubicBezTo>
                  <a:cubicBezTo>
                    <a:pt x="111760" y="515620"/>
                    <a:pt x="119380" y="494030"/>
                    <a:pt x="137160" y="461010"/>
                  </a:cubicBezTo>
                  <a:cubicBezTo>
                    <a:pt x="154940" y="430530"/>
                    <a:pt x="180340" y="400050"/>
                    <a:pt x="209550" y="379730"/>
                  </a:cubicBezTo>
                  <a:cubicBezTo>
                    <a:pt x="238760" y="359410"/>
                    <a:pt x="276860" y="345440"/>
                    <a:pt x="312420" y="341630"/>
                  </a:cubicBezTo>
                  <a:cubicBezTo>
                    <a:pt x="346710" y="336550"/>
                    <a:pt x="387350" y="341630"/>
                    <a:pt x="420370" y="354330"/>
                  </a:cubicBezTo>
                  <a:cubicBezTo>
                    <a:pt x="453390" y="367030"/>
                    <a:pt x="486410" y="389890"/>
                    <a:pt x="510540" y="416560"/>
                  </a:cubicBezTo>
                  <a:cubicBezTo>
                    <a:pt x="533400" y="443230"/>
                    <a:pt x="546100" y="467360"/>
                    <a:pt x="561340" y="513080"/>
                  </a:cubicBezTo>
                  <a:cubicBezTo>
                    <a:pt x="593090" y="612140"/>
                    <a:pt x="635000" y="900430"/>
                    <a:pt x="632460" y="1005840"/>
                  </a:cubicBezTo>
                  <a:cubicBezTo>
                    <a:pt x="631190" y="1054100"/>
                    <a:pt x="622300" y="1084580"/>
                    <a:pt x="610870" y="1112520"/>
                  </a:cubicBezTo>
                  <a:cubicBezTo>
                    <a:pt x="603250" y="1132840"/>
                    <a:pt x="595630" y="1144270"/>
                    <a:pt x="581660" y="1159510"/>
                  </a:cubicBezTo>
                  <a:cubicBezTo>
                    <a:pt x="562610" y="1181100"/>
                    <a:pt x="521970" y="1212850"/>
                    <a:pt x="495300" y="1225550"/>
                  </a:cubicBezTo>
                  <a:cubicBezTo>
                    <a:pt x="476250" y="1235710"/>
                    <a:pt x="463550" y="1239520"/>
                    <a:pt x="441960" y="1242060"/>
                  </a:cubicBezTo>
                  <a:cubicBezTo>
                    <a:pt x="412750" y="1245870"/>
                    <a:pt x="361950" y="1242060"/>
                    <a:pt x="332740" y="1234440"/>
                  </a:cubicBezTo>
                  <a:cubicBezTo>
                    <a:pt x="312420" y="1229360"/>
                    <a:pt x="300990" y="1223010"/>
                    <a:pt x="283210" y="1211580"/>
                  </a:cubicBezTo>
                  <a:cubicBezTo>
                    <a:pt x="259080" y="1193800"/>
                    <a:pt x="224790" y="1163320"/>
                    <a:pt x="207010" y="1132840"/>
                  </a:cubicBezTo>
                  <a:cubicBezTo>
                    <a:pt x="189230" y="1102360"/>
                    <a:pt x="184150" y="1080770"/>
                    <a:pt x="175260" y="1028700"/>
                  </a:cubicBezTo>
                  <a:cubicBezTo>
                    <a:pt x="151130" y="881380"/>
                    <a:pt x="129540" y="293370"/>
                    <a:pt x="147320" y="181610"/>
                  </a:cubicBezTo>
                  <a:cubicBezTo>
                    <a:pt x="151130" y="153670"/>
                    <a:pt x="154940" y="148590"/>
                    <a:pt x="165100" y="129540"/>
                  </a:cubicBezTo>
                  <a:cubicBezTo>
                    <a:pt x="180340" y="104140"/>
                    <a:pt x="207010" y="67310"/>
                    <a:pt x="236220" y="45720"/>
                  </a:cubicBezTo>
                  <a:cubicBezTo>
                    <a:pt x="265430" y="25400"/>
                    <a:pt x="302260" y="10160"/>
                    <a:pt x="337820" y="5080"/>
                  </a:cubicBezTo>
                  <a:cubicBezTo>
                    <a:pt x="372110" y="0"/>
                    <a:pt x="417830" y="7620"/>
                    <a:pt x="447040" y="15240"/>
                  </a:cubicBezTo>
                  <a:cubicBezTo>
                    <a:pt x="467360" y="21590"/>
                    <a:pt x="478790" y="27940"/>
                    <a:pt x="495300" y="39370"/>
                  </a:cubicBezTo>
                  <a:cubicBezTo>
                    <a:pt x="519430" y="57150"/>
                    <a:pt x="553720" y="88900"/>
                    <a:pt x="570230" y="120650"/>
                  </a:cubicBezTo>
                  <a:cubicBezTo>
                    <a:pt x="588010" y="151130"/>
                    <a:pt x="594360" y="175260"/>
                    <a:pt x="599440" y="226060"/>
                  </a:cubicBezTo>
                  <a:cubicBezTo>
                    <a:pt x="610870" y="346710"/>
                    <a:pt x="654050" y="770890"/>
                    <a:pt x="552450" y="850900"/>
                  </a:cubicBezTo>
                  <a:cubicBezTo>
                    <a:pt x="464820" y="919480"/>
                    <a:pt x="163830" y="854710"/>
                    <a:pt x="101600" y="774700"/>
                  </a:cubicBezTo>
                  <a:cubicBezTo>
                    <a:pt x="50800" y="709930"/>
                    <a:pt x="114300" y="574040"/>
                    <a:pt x="121920" y="474980"/>
                  </a:cubicBezTo>
                  <a:cubicBezTo>
                    <a:pt x="129540" y="377190"/>
                    <a:pt x="134620" y="238760"/>
                    <a:pt x="147320" y="181610"/>
                  </a:cubicBezTo>
                  <a:cubicBezTo>
                    <a:pt x="152400" y="156210"/>
                    <a:pt x="157480" y="146050"/>
                    <a:pt x="165100" y="129540"/>
                  </a:cubicBezTo>
                  <a:cubicBezTo>
                    <a:pt x="173990" y="113030"/>
                    <a:pt x="181610" y="99060"/>
                    <a:pt x="195580" y="83820"/>
                  </a:cubicBezTo>
                  <a:cubicBezTo>
                    <a:pt x="215900" y="62230"/>
                    <a:pt x="251460" y="33020"/>
                    <a:pt x="284480" y="19050"/>
                  </a:cubicBezTo>
                  <a:cubicBezTo>
                    <a:pt x="317500" y="6350"/>
                    <a:pt x="356870" y="0"/>
                    <a:pt x="392430" y="3810"/>
                  </a:cubicBezTo>
                  <a:cubicBezTo>
                    <a:pt x="427990" y="7620"/>
                    <a:pt x="466090" y="20320"/>
                    <a:pt x="495300" y="39370"/>
                  </a:cubicBezTo>
                  <a:cubicBezTo>
                    <a:pt x="525780" y="59690"/>
                    <a:pt x="553720" y="88900"/>
                    <a:pt x="570230" y="120650"/>
                  </a:cubicBezTo>
                  <a:cubicBezTo>
                    <a:pt x="588010" y="151130"/>
                    <a:pt x="590550" y="173990"/>
                    <a:pt x="599440" y="226060"/>
                  </a:cubicBezTo>
                  <a:cubicBezTo>
                    <a:pt x="621030" y="364490"/>
                    <a:pt x="642620" y="864870"/>
                    <a:pt x="632460" y="1005840"/>
                  </a:cubicBezTo>
                  <a:cubicBezTo>
                    <a:pt x="627380" y="1057910"/>
                    <a:pt x="626110" y="1080770"/>
                    <a:pt x="610870" y="1112520"/>
                  </a:cubicBezTo>
                  <a:cubicBezTo>
                    <a:pt x="595630" y="1144270"/>
                    <a:pt x="570230" y="1176020"/>
                    <a:pt x="542290" y="1197610"/>
                  </a:cubicBezTo>
                  <a:cubicBezTo>
                    <a:pt x="514350" y="1219200"/>
                    <a:pt x="471170" y="1235710"/>
                    <a:pt x="441960" y="1242060"/>
                  </a:cubicBezTo>
                  <a:cubicBezTo>
                    <a:pt x="421640" y="1247140"/>
                    <a:pt x="408940" y="1247140"/>
                    <a:pt x="387350" y="1244600"/>
                  </a:cubicBezTo>
                  <a:cubicBezTo>
                    <a:pt x="358140" y="1240790"/>
                    <a:pt x="313690" y="1229360"/>
                    <a:pt x="283210" y="1211580"/>
                  </a:cubicBezTo>
                  <a:cubicBezTo>
                    <a:pt x="252730" y="1192530"/>
                    <a:pt x="224790" y="1163320"/>
                    <a:pt x="207010" y="1132840"/>
                  </a:cubicBezTo>
                  <a:cubicBezTo>
                    <a:pt x="189230" y="1102360"/>
                    <a:pt x="185420" y="1075690"/>
                    <a:pt x="175260" y="1028700"/>
                  </a:cubicBezTo>
                  <a:cubicBezTo>
                    <a:pt x="153670" y="929640"/>
                    <a:pt x="111760" y="646430"/>
                    <a:pt x="110490" y="567690"/>
                  </a:cubicBezTo>
                  <a:cubicBezTo>
                    <a:pt x="110490" y="541020"/>
                    <a:pt x="113030" y="530860"/>
                    <a:pt x="116840" y="513080"/>
                  </a:cubicBezTo>
                  <a:cubicBezTo>
                    <a:pt x="121920" y="495300"/>
                    <a:pt x="125730" y="480060"/>
                    <a:pt x="137160" y="461010"/>
                  </a:cubicBezTo>
                  <a:cubicBezTo>
                    <a:pt x="152400" y="435610"/>
                    <a:pt x="186690" y="397510"/>
                    <a:pt x="209550" y="379730"/>
                  </a:cubicBezTo>
                  <a:cubicBezTo>
                    <a:pt x="226060" y="367030"/>
                    <a:pt x="238760" y="360680"/>
                    <a:pt x="257810" y="354330"/>
                  </a:cubicBezTo>
                  <a:cubicBezTo>
                    <a:pt x="287020" y="345440"/>
                    <a:pt x="331470" y="336550"/>
                    <a:pt x="367030" y="341630"/>
                  </a:cubicBezTo>
                  <a:cubicBezTo>
                    <a:pt x="402590" y="345440"/>
                    <a:pt x="443230" y="364490"/>
                    <a:pt x="468630" y="379730"/>
                  </a:cubicBezTo>
                  <a:cubicBezTo>
                    <a:pt x="487680" y="391160"/>
                    <a:pt x="497840" y="402590"/>
                    <a:pt x="510540" y="416560"/>
                  </a:cubicBezTo>
                  <a:cubicBezTo>
                    <a:pt x="521970" y="430530"/>
                    <a:pt x="533400" y="441960"/>
                    <a:pt x="542290" y="462280"/>
                  </a:cubicBezTo>
                  <a:cubicBezTo>
                    <a:pt x="553720" y="488950"/>
                    <a:pt x="562610" y="515620"/>
                    <a:pt x="567690" y="567690"/>
                  </a:cubicBezTo>
                  <a:cubicBezTo>
                    <a:pt x="582930" y="716280"/>
                    <a:pt x="566420" y="1280160"/>
                    <a:pt x="530860" y="1422400"/>
                  </a:cubicBezTo>
                  <a:cubicBezTo>
                    <a:pt x="518160" y="1474470"/>
                    <a:pt x="506730" y="1494790"/>
                    <a:pt x="485140" y="1521460"/>
                  </a:cubicBezTo>
                  <a:cubicBezTo>
                    <a:pt x="462280" y="1549400"/>
                    <a:pt x="430530" y="1573530"/>
                    <a:pt x="397510" y="1587500"/>
                  </a:cubicBezTo>
                  <a:cubicBezTo>
                    <a:pt x="364490" y="1601470"/>
                    <a:pt x="318770" y="1606550"/>
                    <a:pt x="289560" y="1605280"/>
                  </a:cubicBezTo>
                  <a:cubicBezTo>
                    <a:pt x="267970" y="1605280"/>
                    <a:pt x="255270" y="1602740"/>
                    <a:pt x="234950" y="1595120"/>
                  </a:cubicBezTo>
                  <a:cubicBezTo>
                    <a:pt x="208280" y="1583690"/>
                    <a:pt x="165100" y="1557020"/>
                    <a:pt x="142240" y="1536700"/>
                  </a:cubicBezTo>
                  <a:cubicBezTo>
                    <a:pt x="127000" y="1522730"/>
                    <a:pt x="119380" y="1511300"/>
                    <a:pt x="109220" y="1492250"/>
                  </a:cubicBezTo>
                  <a:cubicBezTo>
                    <a:pt x="96520" y="1465580"/>
                    <a:pt x="82550" y="1433830"/>
                    <a:pt x="78740" y="1388110"/>
                  </a:cubicBezTo>
                  <a:cubicBezTo>
                    <a:pt x="72390" y="1305560"/>
                    <a:pt x="111760" y="1177290"/>
                    <a:pt x="119380" y="1035050"/>
                  </a:cubicBezTo>
                  <a:cubicBezTo>
                    <a:pt x="132080" y="821690"/>
                    <a:pt x="0" y="344170"/>
                    <a:pt x="115570" y="228600"/>
                  </a:cubicBezTo>
                  <a:cubicBezTo>
                    <a:pt x="201930" y="140970"/>
                    <a:pt x="576580" y="228600"/>
                    <a:pt x="576580" y="228600"/>
                  </a:cubicBezTo>
                </a:path>
              </a:pathLst>
            </a:custGeom>
            <a:solidFill>
              <a:srgbClr val="F9F9FA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498377" y="4718685"/>
            <a:ext cx="533400" cy="899160"/>
            <a:chOff x="0" y="0"/>
            <a:chExt cx="711200" cy="1198880"/>
          </a:xfrm>
        </p:grpSpPr>
        <p:sp>
          <p:nvSpPr>
            <p:cNvPr id="17" name="Freeform 17"/>
            <p:cNvSpPr/>
            <p:nvPr/>
          </p:nvSpPr>
          <p:spPr>
            <a:xfrm>
              <a:off x="24130" y="48260"/>
              <a:ext cx="636270" cy="1102360"/>
            </a:xfrm>
            <a:custGeom>
              <a:avLst/>
              <a:gdLst/>
              <a:ahLst/>
              <a:cxnLst/>
              <a:rect l="l" t="t" r="r" b="b"/>
              <a:pathLst>
                <a:path w="636270" h="1102360">
                  <a:moveTo>
                    <a:pt x="312420" y="259080"/>
                  </a:moveTo>
                  <a:cubicBezTo>
                    <a:pt x="298450" y="914400"/>
                    <a:pt x="283210" y="928370"/>
                    <a:pt x="264160" y="935990"/>
                  </a:cubicBezTo>
                  <a:cubicBezTo>
                    <a:pt x="245110" y="942340"/>
                    <a:pt x="215900" y="941070"/>
                    <a:pt x="195580" y="927100"/>
                  </a:cubicBezTo>
                  <a:cubicBezTo>
                    <a:pt x="162560" y="904240"/>
                    <a:pt x="132080" y="820420"/>
                    <a:pt x="115570" y="770890"/>
                  </a:cubicBezTo>
                  <a:cubicBezTo>
                    <a:pt x="101600" y="728980"/>
                    <a:pt x="99060" y="704850"/>
                    <a:pt x="93980" y="650240"/>
                  </a:cubicBezTo>
                  <a:cubicBezTo>
                    <a:pt x="81280" y="535940"/>
                    <a:pt x="55880" y="191770"/>
                    <a:pt x="78740" y="114300"/>
                  </a:cubicBezTo>
                  <a:cubicBezTo>
                    <a:pt x="86360" y="88900"/>
                    <a:pt x="95250" y="80010"/>
                    <a:pt x="109220" y="69850"/>
                  </a:cubicBezTo>
                  <a:cubicBezTo>
                    <a:pt x="121920" y="60960"/>
                    <a:pt x="143510" y="55880"/>
                    <a:pt x="160020" y="57150"/>
                  </a:cubicBezTo>
                  <a:cubicBezTo>
                    <a:pt x="176530" y="59690"/>
                    <a:pt x="196850" y="69850"/>
                    <a:pt x="207010" y="81280"/>
                  </a:cubicBezTo>
                  <a:cubicBezTo>
                    <a:pt x="218440" y="93980"/>
                    <a:pt x="220980" y="104140"/>
                    <a:pt x="226060" y="130810"/>
                  </a:cubicBezTo>
                  <a:cubicBezTo>
                    <a:pt x="245110" y="233680"/>
                    <a:pt x="234950" y="760730"/>
                    <a:pt x="218440" y="890270"/>
                  </a:cubicBezTo>
                  <a:cubicBezTo>
                    <a:pt x="213360" y="935990"/>
                    <a:pt x="190500" y="956310"/>
                    <a:pt x="196850" y="980440"/>
                  </a:cubicBezTo>
                  <a:cubicBezTo>
                    <a:pt x="203200" y="1000760"/>
                    <a:pt x="243840" y="1012190"/>
                    <a:pt x="247650" y="1028700"/>
                  </a:cubicBezTo>
                  <a:cubicBezTo>
                    <a:pt x="250190" y="1043940"/>
                    <a:pt x="240030" y="1064260"/>
                    <a:pt x="229870" y="1075690"/>
                  </a:cubicBezTo>
                  <a:cubicBezTo>
                    <a:pt x="218440" y="1088390"/>
                    <a:pt x="200660" y="1098550"/>
                    <a:pt x="185420" y="1099820"/>
                  </a:cubicBezTo>
                  <a:cubicBezTo>
                    <a:pt x="166370" y="1101090"/>
                    <a:pt x="135890" y="1089660"/>
                    <a:pt x="123190" y="1075690"/>
                  </a:cubicBezTo>
                  <a:cubicBezTo>
                    <a:pt x="111760" y="1064260"/>
                    <a:pt x="106680" y="1055370"/>
                    <a:pt x="105410" y="1028700"/>
                  </a:cubicBezTo>
                  <a:cubicBezTo>
                    <a:pt x="101600" y="916940"/>
                    <a:pt x="350520" y="234950"/>
                    <a:pt x="372110" y="111760"/>
                  </a:cubicBezTo>
                  <a:cubicBezTo>
                    <a:pt x="377190" y="82550"/>
                    <a:pt x="368300" y="71120"/>
                    <a:pt x="374650" y="54610"/>
                  </a:cubicBezTo>
                  <a:cubicBezTo>
                    <a:pt x="379730" y="39370"/>
                    <a:pt x="388620" y="25400"/>
                    <a:pt x="401320" y="16510"/>
                  </a:cubicBezTo>
                  <a:cubicBezTo>
                    <a:pt x="412750" y="8890"/>
                    <a:pt x="431800" y="3810"/>
                    <a:pt x="445770" y="6350"/>
                  </a:cubicBezTo>
                  <a:cubicBezTo>
                    <a:pt x="461010" y="7620"/>
                    <a:pt x="477520" y="16510"/>
                    <a:pt x="487680" y="27940"/>
                  </a:cubicBezTo>
                  <a:cubicBezTo>
                    <a:pt x="496570" y="39370"/>
                    <a:pt x="505460" y="50800"/>
                    <a:pt x="502920" y="71120"/>
                  </a:cubicBezTo>
                  <a:cubicBezTo>
                    <a:pt x="497840" y="124460"/>
                    <a:pt x="391160" y="303530"/>
                    <a:pt x="335280" y="351790"/>
                  </a:cubicBezTo>
                  <a:cubicBezTo>
                    <a:pt x="303530" y="378460"/>
                    <a:pt x="270510" y="388620"/>
                    <a:pt x="240030" y="391160"/>
                  </a:cubicBezTo>
                  <a:cubicBezTo>
                    <a:pt x="213360" y="393700"/>
                    <a:pt x="182880" y="391160"/>
                    <a:pt x="161290" y="373380"/>
                  </a:cubicBezTo>
                  <a:cubicBezTo>
                    <a:pt x="130810" y="346710"/>
                    <a:pt x="111760" y="271780"/>
                    <a:pt x="102870" y="218440"/>
                  </a:cubicBezTo>
                  <a:cubicBezTo>
                    <a:pt x="92710" y="162560"/>
                    <a:pt x="90170" y="80010"/>
                    <a:pt x="105410" y="45720"/>
                  </a:cubicBezTo>
                  <a:cubicBezTo>
                    <a:pt x="114300" y="25400"/>
                    <a:pt x="130810" y="15240"/>
                    <a:pt x="144780" y="8890"/>
                  </a:cubicBezTo>
                  <a:cubicBezTo>
                    <a:pt x="156210" y="2540"/>
                    <a:pt x="168910" y="1270"/>
                    <a:pt x="180340" y="2540"/>
                  </a:cubicBezTo>
                  <a:cubicBezTo>
                    <a:pt x="195580" y="5080"/>
                    <a:pt x="217170" y="13970"/>
                    <a:pt x="228600" y="26670"/>
                  </a:cubicBezTo>
                  <a:cubicBezTo>
                    <a:pt x="240030" y="39370"/>
                    <a:pt x="246380" y="55880"/>
                    <a:pt x="248920" y="76200"/>
                  </a:cubicBezTo>
                  <a:cubicBezTo>
                    <a:pt x="254000" y="106680"/>
                    <a:pt x="246380" y="151130"/>
                    <a:pt x="234950" y="194310"/>
                  </a:cubicBezTo>
                  <a:cubicBezTo>
                    <a:pt x="220980" y="255270"/>
                    <a:pt x="153670" y="398780"/>
                    <a:pt x="157480" y="401320"/>
                  </a:cubicBezTo>
                  <a:cubicBezTo>
                    <a:pt x="160020" y="402590"/>
                    <a:pt x="205740" y="349250"/>
                    <a:pt x="199390" y="330200"/>
                  </a:cubicBezTo>
                  <a:cubicBezTo>
                    <a:pt x="191770" y="307340"/>
                    <a:pt x="110490" y="304800"/>
                    <a:pt x="85090" y="285750"/>
                  </a:cubicBezTo>
                  <a:cubicBezTo>
                    <a:pt x="67310" y="273050"/>
                    <a:pt x="54610" y="256540"/>
                    <a:pt x="49530" y="240030"/>
                  </a:cubicBezTo>
                  <a:cubicBezTo>
                    <a:pt x="43180" y="222250"/>
                    <a:pt x="45720" y="198120"/>
                    <a:pt x="52070" y="181610"/>
                  </a:cubicBezTo>
                  <a:cubicBezTo>
                    <a:pt x="59690" y="165100"/>
                    <a:pt x="71120" y="152400"/>
                    <a:pt x="93980" y="140970"/>
                  </a:cubicBezTo>
                  <a:cubicBezTo>
                    <a:pt x="139700" y="119380"/>
                    <a:pt x="285750" y="101600"/>
                    <a:pt x="341630" y="111760"/>
                  </a:cubicBezTo>
                  <a:cubicBezTo>
                    <a:pt x="372110" y="116840"/>
                    <a:pt x="396240" y="128270"/>
                    <a:pt x="410210" y="146050"/>
                  </a:cubicBezTo>
                  <a:cubicBezTo>
                    <a:pt x="421640" y="160020"/>
                    <a:pt x="427990" y="182880"/>
                    <a:pt x="425450" y="201930"/>
                  </a:cubicBezTo>
                  <a:cubicBezTo>
                    <a:pt x="421640" y="223520"/>
                    <a:pt x="407670" y="251460"/>
                    <a:pt x="383540" y="265430"/>
                  </a:cubicBezTo>
                  <a:cubicBezTo>
                    <a:pt x="344170" y="288290"/>
                    <a:pt x="228600" y="284480"/>
                    <a:pt x="182880" y="276860"/>
                  </a:cubicBezTo>
                  <a:cubicBezTo>
                    <a:pt x="158750" y="273050"/>
                    <a:pt x="142240" y="267970"/>
                    <a:pt x="128270" y="255270"/>
                  </a:cubicBezTo>
                  <a:cubicBezTo>
                    <a:pt x="114300" y="243840"/>
                    <a:pt x="102870" y="222250"/>
                    <a:pt x="100330" y="203200"/>
                  </a:cubicBezTo>
                  <a:cubicBezTo>
                    <a:pt x="97790" y="185420"/>
                    <a:pt x="104140" y="161290"/>
                    <a:pt x="114300" y="146050"/>
                  </a:cubicBezTo>
                  <a:cubicBezTo>
                    <a:pt x="125730" y="130810"/>
                    <a:pt x="137160" y="120650"/>
                    <a:pt x="163830" y="113030"/>
                  </a:cubicBezTo>
                  <a:cubicBezTo>
                    <a:pt x="233680" y="92710"/>
                    <a:pt x="523240" y="101600"/>
                    <a:pt x="585470" y="124460"/>
                  </a:cubicBezTo>
                  <a:cubicBezTo>
                    <a:pt x="607060" y="132080"/>
                    <a:pt x="614680" y="139700"/>
                    <a:pt x="623570" y="152400"/>
                  </a:cubicBezTo>
                  <a:cubicBezTo>
                    <a:pt x="631190" y="165100"/>
                    <a:pt x="636270" y="182880"/>
                    <a:pt x="636270" y="198120"/>
                  </a:cubicBezTo>
                  <a:cubicBezTo>
                    <a:pt x="635000" y="212090"/>
                    <a:pt x="629920" y="229870"/>
                    <a:pt x="618490" y="241300"/>
                  </a:cubicBezTo>
                  <a:cubicBezTo>
                    <a:pt x="604520" y="255270"/>
                    <a:pt x="575310" y="269240"/>
                    <a:pt x="554990" y="266700"/>
                  </a:cubicBezTo>
                  <a:cubicBezTo>
                    <a:pt x="534670" y="264160"/>
                    <a:pt x="508000" y="243840"/>
                    <a:pt x="497840" y="228600"/>
                  </a:cubicBezTo>
                  <a:cubicBezTo>
                    <a:pt x="488950" y="214630"/>
                    <a:pt x="487680" y="196850"/>
                    <a:pt x="490220" y="181610"/>
                  </a:cubicBezTo>
                  <a:cubicBezTo>
                    <a:pt x="492760" y="167640"/>
                    <a:pt x="500380" y="149860"/>
                    <a:pt x="511810" y="140970"/>
                  </a:cubicBezTo>
                  <a:cubicBezTo>
                    <a:pt x="527050" y="128270"/>
                    <a:pt x="560070" y="119380"/>
                    <a:pt x="577850" y="121920"/>
                  </a:cubicBezTo>
                  <a:cubicBezTo>
                    <a:pt x="594360" y="124460"/>
                    <a:pt x="608330" y="134620"/>
                    <a:pt x="618490" y="146050"/>
                  </a:cubicBezTo>
                  <a:cubicBezTo>
                    <a:pt x="628650" y="157480"/>
                    <a:pt x="635000" y="175260"/>
                    <a:pt x="636270" y="189230"/>
                  </a:cubicBezTo>
                  <a:cubicBezTo>
                    <a:pt x="636270" y="204470"/>
                    <a:pt x="631190" y="222250"/>
                    <a:pt x="623570" y="234950"/>
                  </a:cubicBezTo>
                  <a:cubicBezTo>
                    <a:pt x="614680" y="247650"/>
                    <a:pt x="607060" y="255270"/>
                    <a:pt x="585470" y="262890"/>
                  </a:cubicBezTo>
                  <a:cubicBezTo>
                    <a:pt x="523240" y="285750"/>
                    <a:pt x="226060" y="288290"/>
                    <a:pt x="162560" y="274320"/>
                  </a:cubicBezTo>
                  <a:cubicBezTo>
                    <a:pt x="143510" y="269240"/>
                    <a:pt x="137160" y="265430"/>
                    <a:pt x="128270" y="255270"/>
                  </a:cubicBezTo>
                  <a:cubicBezTo>
                    <a:pt x="115570" y="243840"/>
                    <a:pt x="102870" y="222250"/>
                    <a:pt x="100330" y="203200"/>
                  </a:cubicBezTo>
                  <a:cubicBezTo>
                    <a:pt x="97790" y="185420"/>
                    <a:pt x="104140" y="161290"/>
                    <a:pt x="114300" y="146050"/>
                  </a:cubicBezTo>
                  <a:cubicBezTo>
                    <a:pt x="125730" y="130810"/>
                    <a:pt x="139700" y="119380"/>
                    <a:pt x="163830" y="113030"/>
                  </a:cubicBezTo>
                  <a:cubicBezTo>
                    <a:pt x="208280" y="100330"/>
                    <a:pt x="337820" y="101600"/>
                    <a:pt x="379730" y="119380"/>
                  </a:cubicBezTo>
                  <a:cubicBezTo>
                    <a:pt x="401320" y="129540"/>
                    <a:pt x="412750" y="146050"/>
                    <a:pt x="419100" y="162560"/>
                  </a:cubicBezTo>
                  <a:cubicBezTo>
                    <a:pt x="426720" y="179070"/>
                    <a:pt x="427990" y="203200"/>
                    <a:pt x="421640" y="220980"/>
                  </a:cubicBezTo>
                  <a:cubicBezTo>
                    <a:pt x="412750" y="241300"/>
                    <a:pt x="393700" y="260350"/>
                    <a:pt x="365760" y="273050"/>
                  </a:cubicBezTo>
                  <a:cubicBezTo>
                    <a:pt x="314960" y="295910"/>
                    <a:pt x="172720" y="306070"/>
                    <a:pt x="121920" y="297180"/>
                  </a:cubicBezTo>
                  <a:cubicBezTo>
                    <a:pt x="96520" y="293370"/>
                    <a:pt x="81280" y="284480"/>
                    <a:pt x="68580" y="273050"/>
                  </a:cubicBezTo>
                  <a:cubicBezTo>
                    <a:pt x="58420" y="264160"/>
                    <a:pt x="52070" y="251460"/>
                    <a:pt x="49530" y="240030"/>
                  </a:cubicBezTo>
                  <a:cubicBezTo>
                    <a:pt x="45720" y="227330"/>
                    <a:pt x="43180" y="214630"/>
                    <a:pt x="46990" y="200660"/>
                  </a:cubicBezTo>
                  <a:cubicBezTo>
                    <a:pt x="50800" y="184150"/>
                    <a:pt x="62230" y="162560"/>
                    <a:pt x="77470" y="151130"/>
                  </a:cubicBezTo>
                  <a:cubicBezTo>
                    <a:pt x="91440" y="139700"/>
                    <a:pt x="110490" y="137160"/>
                    <a:pt x="132080" y="134620"/>
                  </a:cubicBezTo>
                  <a:cubicBezTo>
                    <a:pt x="163830" y="130810"/>
                    <a:pt x="213360" y="135890"/>
                    <a:pt x="246380" y="144780"/>
                  </a:cubicBezTo>
                  <a:cubicBezTo>
                    <a:pt x="275590" y="153670"/>
                    <a:pt x="303530" y="165100"/>
                    <a:pt x="322580" y="184150"/>
                  </a:cubicBezTo>
                  <a:cubicBezTo>
                    <a:pt x="341630" y="203200"/>
                    <a:pt x="354330" y="232410"/>
                    <a:pt x="359410" y="259080"/>
                  </a:cubicBezTo>
                  <a:cubicBezTo>
                    <a:pt x="365760" y="285750"/>
                    <a:pt x="361950" y="313690"/>
                    <a:pt x="356870" y="344170"/>
                  </a:cubicBezTo>
                  <a:cubicBezTo>
                    <a:pt x="351790" y="379730"/>
                    <a:pt x="349250" y="426720"/>
                    <a:pt x="326390" y="457200"/>
                  </a:cubicBezTo>
                  <a:cubicBezTo>
                    <a:pt x="303530" y="488950"/>
                    <a:pt x="252730" y="519430"/>
                    <a:pt x="217170" y="528320"/>
                  </a:cubicBezTo>
                  <a:cubicBezTo>
                    <a:pt x="186690" y="535940"/>
                    <a:pt x="156210" y="532130"/>
                    <a:pt x="128270" y="519430"/>
                  </a:cubicBezTo>
                  <a:cubicBezTo>
                    <a:pt x="92710" y="504190"/>
                    <a:pt x="41910" y="476250"/>
                    <a:pt x="26670" y="429260"/>
                  </a:cubicBezTo>
                  <a:cubicBezTo>
                    <a:pt x="0" y="349250"/>
                    <a:pt x="67310" y="106680"/>
                    <a:pt x="105410" y="45720"/>
                  </a:cubicBezTo>
                  <a:cubicBezTo>
                    <a:pt x="123190" y="19050"/>
                    <a:pt x="142240" y="6350"/>
                    <a:pt x="162560" y="3810"/>
                  </a:cubicBezTo>
                  <a:cubicBezTo>
                    <a:pt x="182880" y="0"/>
                    <a:pt x="214630" y="15240"/>
                    <a:pt x="228600" y="26670"/>
                  </a:cubicBezTo>
                  <a:cubicBezTo>
                    <a:pt x="238760" y="35560"/>
                    <a:pt x="242570" y="43180"/>
                    <a:pt x="246380" y="58420"/>
                  </a:cubicBezTo>
                  <a:cubicBezTo>
                    <a:pt x="256540" y="90170"/>
                    <a:pt x="246380" y="213360"/>
                    <a:pt x="260350" y="215900"/>
                  </a:cubicBezTo>
                  <a:cubicBezTo>
                    <a:pt x="271780" y="218440"/>
                    <a:pt x="289560" y="153670"/>
                    <a:pt x="311150" y="123190"/>
                  </a:cubicBezTo>
                  <a:cubicBezTo>
                    <a:pt x="335280" y="87630"/>
                    <a:pt x="370840" y="33020"/>
                    <a:pt x="401320" y="16510"/>
                  </a:cubicBezTo>
                  <a:cubicBezTo>
                    <a:pt x="421640" y="6350"/>
                    <a:pt x="444500" y="5080"/>
                    <a:pt x="461010" y="10160"/>
                  </a:cubicBezTo>
                  <a:cubicBezTo>
                    <a:pt x="476250" y="13970"/>
                    <a:pt x="488950" y="29210"/>
                    <a:pt x="496570" y="40640"/>
                  </a:cubicBezTo>
                  <a:cubicBezTo>
                    <a:pt x="501650" y="50800"/>
                    <a:pt x="502920" y="54610"/>
                    <a:pt x="502920" y="71120"/>
                  </a:cubicBezTo>
                  <a:cubicBezTo>
                    <a:pt x="502920" y="158750"/>
                    <a:pt x="351790" y="703580"/>
                    <a:pt x="300990" y="877570"/>
                  </a:cubicBezTo>
                  <a:cubicBezTo>
                    <a:pt x="276860" y="961390"/>
                    <a:pt x="266700" y="1026160"/>
                    <a:pt x="238760" y="1061720"/>
                  </a:cubicBezTo>
                  <a:cubicBezTo>
                    <a:pt x="223520" y="1083310"/>
                    <a:pt x="204470" y="1097280"/>
                    <a:pt x="185420" y="1099820"/>
                  </a:cubicBezTo>
                  <a:cubicBezTo>
                    <a:pt x="165100" y="1102360"/>
                    <a:pt x="135890" y="1089660"/>
                    <a:pt x="123190" y="1075690"/>
                  </a:cubicBezTo>
                  <a:cubicBezTo>
                    <a:pt x="111760" y="1064260"/>
                    <a:pt x="107950" y="1028700"/>
                    <a:pt x="105410" y="1028700"/>
                  </a:cubicBezTo>
                  <a:cubicBezTo>
                    <a:pt x="104140" y="1029970"/>
                    <a:pt x="106680" y="1055370"/>
                    <a:pt x="105410" y="1055370"/>
                  </a:cubicBezTo>
                  <a:cubicBezTo>
                    <a:pt x="104140" y="1055370"/>
                    <a:pt x="88900" y="966470"/>
                    <a:pt x="83820" y="890270"/>
                  </a:cubicBezTo>
                  <a:cubicBezTo>
                    <a:pt x="72390" y="727710"/>
                    <a:pt x="49530" y="212090"/>
                    <a:pt x="78740" y="114300"/>
                  </a:cubicBezTo>
                  <a:cubicBezTo>
                    <a:pt x="86360" y="87630"/>
                    <a:pt x="96520" y="80010"/>
                    <a:pt x="109220" y="69850"/>
                  </a:cubicBezTo>
                  <a:cubicBezTo>
                    <a:pt x="119380" y="62230"/>
                    <a:pt x="129540" y="58420"/>
                    <a:pt x="142240" y="57150"/>
                  </a:cubicBezTo>
                  <a:cubicBezTo>
                    <a:pt x="157480" y="55880"/>
                    <a:pt x="180340" y="60960"/>
                    <a:pt x="194310" y="69850"/>
                  </a:cubicBezTo>
                  <a:cubicBezTo>
                    <a:pt x="207010" y="78740"/>
                    <a:pt x="215900" y="88900"/>
                    <a:pt x="223520" y="113030"/>
                  </a:cubicBezTo>
                  <a:cubicBezTo>
                    <a:pt x="248920" y="189230"/>
                    <a:pt x="227330" y="525780"/>
                    <a:pt x="236220" y="626110"/>
                  </a:cubicBezTo>
                  <a:cubicBezTo>
                    <a:pt x="240030" y="666750"/>
                    <a:pt x="241300" y="680720"/>
                    <a:pt x="250190" y="713740"/>
                  </a:cubicBezTo>
                  <a:cubicBezTo>
                    <a:pt x="262890" y="758190"/>
                    <a:pt x="314960" y="826770"/>
                    <a:pt x="312420" y="866140"/>
                  </a:cubicBezTo>
                  <a:cubicBezTo>
                    <a:pt x="311150" y="891540"/>
                    <a:pt x="293370" y="914400"/>
                    <a:pt x="280670" y="927100"/>
                  </a:cubicBezTo>
                  <a:cubicBezTo>
                    <a:pt x="270510" y="935990"/>
                    <a:pt x="259080" y="938530"/>
                    <a:pt x="247650" y="939800"/>
                  </a:cubicBezTo>
                  <a:cubicBezTo>
                    <a:pt x="232410" y="941070"/>
                    <a:pt x="209550" y="937260"/>
                    <a:pt x="195580" y="927100"/>
                  </a:cubicBezTo>
                  <a:cubicBezTo>
                    <a:pt x="180340" y="914400"/>
                    <a:pt x="171450" y="897890"/>
                    <a:pt x="163830" y="866140"/>
                  </a:cubicBezTo>
                  <a:cubicBezTo>
                    <a:pt x="139700" y="767080"/>
                    <a:pt x="138430" y="326390"/>
                    <a:pt x="165100" y="240030"/>
                  </a:cubicBezTo>
                  <a:cubicBezTo>
                    <a:pt x="172720" y="215900"/>
                    <a:pt x="181610" y="207010"/>
                    <a:pt x="195580" y="196850"/>
                  </a:cubicBezTo>
                  <a:cubicBezTo>
                    <a:pt x="209550" y="187960"/>
                    <a:pt x="231140" y="182880"/>
                    <a:pt x="247650" y="184150"/>
                  </a:cubicBezTo>
                  <a:cubicBezTo>
                    <a:pt x="262890" y="186690"/>
                    <a:pt x="283210" y="196850"/>
                    <a:pt x="294640" y="209550"/>
                  </a:cubicBezTo>
                  <a:cubicBezTo>
                    <a:pt x="304800" y="220980"/>
                    <a:pt x="312420" y="259080"/>
                    <a:pt x="312420" y="259080"/>
                  </a:cubicBezTo>
                </a:path>
              </a:pathLst>
            </a:custGeom>
            <a:solidFill>
              <a:srgbClr val="F9F9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1360" y="1902526"/>
            <a:ext cx="14185279" cy="92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6400">
                <a:solidFill>
                  <a:srgbClr val="4E65D9"/>
                </a:solidFill>
                <a:latin typeface="Inter"/>
                <a:ea typeface="Inter"/>
                <a:cs typeface="Inter"/>
                <a:sym typeface="Inter"/>
              </a:rPr>
              <a:t>Main Discussion Points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19200" y="5788784"/>
            <a:ext cx="4583874" cy="948813"/>
            <a:chOff x="0" y="0"/>
            <a:chExt cx="6111832" cy="1265085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6111832" cy="523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What we had when we started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66011"/>
              <a:ext cx="6111832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2063" y="5788784"/>
            <a:ext cx="4583874" cy="1785145"/>
            <a:chOff x="0" y="0"/>
            <a:chExt cx="6111832" cy="2380193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6111832" cy="1639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Changes that were made in order to improve the release process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81120"/>
              <a:ext cx="6111832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484926" y="5788784"/>
            <a:ext cx="4583874" cy="1366979"/>
            <a:chOff x="0" y="0"/>
            <a:chExt cx="6111832" cy="182263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6111832" cy="1081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The current state of our Linux Distribution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23566"/>
              <a:ext cx="6111832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75290" y="3723971"/>
            <a:ext cx="1252405" cy="1252405"/>
          </a:xfrm>
          <a:custGeom>
            <a:avLst/>
            <a:gdLst/>
            <a:ahLst/>
            <a:cxnLst/>
            <a:rect l="l" t="t" r="r" b="b"/>
            <a:pathLst>
              <a:path w="1252405" h="1252405">
                <a:moveTo>
                  <a:pt x="0" y="0"/>
                </a:moveTo>
                <a:lnTo>
                  <a:pt x="1252404" y="0"/>
                </a:lnTo>
                <a:lnTo>
                  <a:pt x="1252404" y="1252404"/>
                </a:lnTo>
                <a:lnTo>
                  <a:pt x="0" y="1252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341245" y="3592752"/>
            <a:ext cx="1586221" cy="1514841"/>
          </a:xfrm>
          <a:custGeom>
            <a:avLst/>
            <a:gdLst/>
            <a:ahLst/>
            <a:cxnLst/>
            <a:rect l="l" t="t" r="r" b="b"/>
            <a:pathLst>
              <a:path w="1586221" h="1514841">
                <a:moveTo>
                  <a:pt x="0" y="0"/>
                </a:moveTo>
                <a:lnTo>
                  <a:pt x="1586220" y="0"/>
                </a:lnTo>
                <a:lnTo>
                  <a:pt x="1586220" y="1514841"/>
                </a:lnTo>
                <a:lnTo>
                  <a:pt x="0" y="15148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121725" y="3736955"/>
            <a:ext cx="1290985" cy="1226436"/>
          </a:xfrm>
          <a:custGeom>
            <a:avLst/>
            <a:gdLst/>
            <a:ahLst/>
            <a:cxnLst/>
            <a:rect l="l" t="t" r="r" b="b"/>
            <a:pathLst>
              <a:path w="1290985" h="1226436">
                <a:moveTo>
                  <a:pt x="0" y="0"/>
                </a:moveTo>
                <a:lnTo>
                  <a:pt x="1290985" y="0"/>
                </a:lnTo>
                <a:lnTo>
                  <a:pt x="1290985" y="1226436"/>
                </a:lnTo>
                <a:lnTo>
                  <a:pt x="0" y="12264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53255" y="1581150"/>
            <a:ext cx="40659" cy="7124700"/>
          </a:xfrm>
          <a:prstGeom prst="rect">
            <a:avLst/>
          </a:prstGeom>
          <a:solidFill>
            <a:srgbClr val="1B1B1B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3538671"/>
            <a:ext cx="6980592" cy="336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1">
                <a:solidFill>
                  <a:srgbClr val="4E65D9"/>
                </a:solidFill>
                <a:latin typeface="Inter Bold"/>
                <a:ea typeface="Inter Bold"/>
                <a:cs typeface="Inter Bold"/>
                <a:sym typeface="Inter Bold"/>
              </a:rPr>
              <a:t>The previous release process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960926" y="4460010"/>
            <a:ext cx="6107874" cy="1366979"/>
            <a:chOff x="0" y="0"/>
            <a:chExt cx="8143832" cy="1822639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8143832" cy="1081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Components were built during image creation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423566"/>
              <a:ext cx="8143832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This meant longer build time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960926" y="2139954"/>
            <a:ext cx="6107874" cy="1265263"/>
            <a:chOff x="0" y="0"/>
            <a:chExt cx="8143832" cy="1687018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8143832" cy="523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No modularity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66011"/>
              <a:ext cx="8143832" cy="821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The software components were predefined and installed during the build process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960926" y="6672700"/>
            <a:ext cx="6107874" cy="1683429"/>
            <a:chOff x="0" y="0"/>
            <a:chExt cx="8143832" cy="22445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8143832" cy="1081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The software components were released through Kuiper Linux image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23566"/>
              <a:ext cx="8143832" cy="821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This lead to longer release cycles due to bugs affecting only one software component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28468" y="2627469"/>
            <a:ext cx="290233" cy="29023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28468" y="7514415"/>
            <a:ext cx="290233" cy="29023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24923" y="5045021"/>
            <a:ext cx="297323" cy="297323"/>
            <a:chOff x="0" y="0"/>
            <a:chExt cx="396430" cy="396430"/>
          </a:xfrm>
        </p:grpSpPr>
        <p:grpSp>
          <p:nvGrpSpPr>
            <p:cNvPr id="18" name="Group 18"/>
            <p:cNvGrpSpPr/>
            <p:nvPr/>
          </p:nvGrpSpPr>
          <p:grpSpPr>
            <a:xfrm>
              <a:off x="4726" y="4726"/>
              <a:ext cx="386978" cy="38697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F9F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396430" cy="396430"/>
              <a:chOff x="0" y="0"/>
              <a:chExt cx="1708150" cy="170815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4E65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4931323"/>
            <a:ext cx="16230600" cy="41142"/>
          </a:xfrm>
          <a:prstGeom prst="rect">
            <a:avLst/>
          </a:prstGeom>
          <a:solidFill>
            <a:srgbClr val="F9F9F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9932" y="4806778"/>
            <a:ext cx="290233" cy="29023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EDF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27242" y="2711207"/>
            <a:ext cx="13033517" cy="115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>
                <a:solidFill>
                  <a:srgbClr val="F9F9FA"/>
                </a:solidFill>
                <a:latin typeface="Inter Bold"/>
                <a:ea typeface="Inter Bold"/>
                <a:cs typeface="Inter Bold"/>
                <a:sym typeface="Inter Bold"/>
              </a:rPr>
              <a:t>Release improvemens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23679" y="5925402"/>
            <a:ext cx="3022739" cy="1785145"/>
            <a:chOff x="0" y="0"/>
            <a:chExt cx="4030319" cy="2380193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4030319" cy="1639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F9F9FA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Creating a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9F9FA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stabilization branch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81120"/>
              <a:ext cx="4030319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35569" y="5925402"/>
            <a:ext cx="2603273" cy="1366979"/>
            <a:chOff x="0" y="0"/>
            <a:chExt cx="3471031" cy="182263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3471031" cy="1081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9F9FA"/>
                  </a:solidFill>
                  <a:latin typeface="Inter Bold"/>
                  <a:ea typeface="Inter Bold"/>
                  <a:cs typeface="Inter Bold"/>
                  <a:sym typeface="Inter Bold"/>
                </a:rPr>
                <a:t>Breaking down the monolith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23566"/>
              <a:ext cx="3471031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62717" y="5925402"/>
            <a:ext cx="2523218" cy="1785145"/>
            <a:chOff x="0" y="0"/>
            <a:chExt cx="3364291" cy="238019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3364291" cy="1639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9F9FA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Creating Debian packaging for components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81120"/>
              <a:ext cx="3364291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13111" y="5925402"/>
            <a:ext cx="2643300" cy="1785145"/>
            <a:chOff x="0" y="0"/>
            <a:chExt cx="3524400" cy="238019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3524400" cy="1639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9F9FA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Modular configuration for custom images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81120"/>
              <a:ext cx="3524400" cy="3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334093" y="4845620"/>
            <a:ext cx="290233" cy="290233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EDF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388544" y="4845620"/>
            <a:ext cx="297323" cy="317894"/>
            <a:chOff x="0" y="0"/>
            <a:chExt cx="396430" cy="423858"/>
          </a:xfrm>
        </p:grpSpPr>
        <p:grpSp>
          <p:nvGrpSpPr>
            <p:cNvPr id="21" name="Group 21"/>
            <p:cNvGrpSpPr/>
            <p:nvPr/>
          </p:nvGrpSpPr>
          <p:grpSpPr>
            <a:xfrm>
              <a:off x="4726" y="0"/>
              <a:ext cx="386978" cy="42385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E65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13714"/>
              <a:ext cx="396430" cy="396430"/>
              <a:chOff x="0" y="0"/>
              <a:chExt cx="1708150" cy="170815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AEDF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437438" y="4772376"/>
            <a:ext cx="297323" cy="317894"/>
            <a:chOff x="0" y="0"/>
            <a:chExt cx="396430" cy="423858"/>
          </a:xfrm>
        </p:grpSpPr>
        <p:grpSp>
          <p:nvGrpSpPr>
            <p:cNvPr id="26" name="Group 26"/>
            <p:cNvGrpSpPr/>
            <p:nvPr/>
          </p:nvGrpSpPr>
          <p:grpSpPr>
            <a:xfrm>
              <a:off x="4726" y="0"/>
              <a:ext cx="386978" cy="42385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E65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0" y="13714"/>
              <a:ext cx="396430" cy="396430"/>
              <a:chOff x="0" y="0"/>
              <a:chExt cx="1708150" cy="170815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AEDF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Freeform 30"/>
          <p:cNvSpPr/>
          <p:nvPr/>
        </p:nvSpPr>
        <p:spPr>
          <a:xfrm>
            <a:off x="-740797" y="1013299"/>
            <a:ext cx="1769497" cy="1769497"/>
          </a:xfrm>
          <a:custGeom>
            <a:avLst/>
            <a:gdLst/>
            <a:ahLst/>
            <a:cxnLst/>
            <a:rect l="l" t="t" r="r" b="b"/>
            <a:pathLst>
              <a:path w="1769497" h="1769497">
                <a:moveTo>
                  <a:pt x="0" y="0"/>
                </a:moveTo>
                <a:lnTo>
                  <a:pt x="1769497" y="0"/>
                </a:lnTo>
                <a:lnTo>
                  <a:pt x="1769497" y="1769498"/>
                </a:lnTo>
                <a:lnTo>
                  <a:pt x="0" y="1769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2876067">
            <a:off x="16394125" y="1348287"/>
            <a:ext cx="222659" cy="222659"/>
          </a:xfrm>
          <a:custGeom>
            <a:avLst/>
            <a:gdLst/>
            <a:ahLst/>
            <a:cxnLst/>
            <a:rect l="l" t="t" r="r" b="b"/>
            <a:pathLst>
              <a:path w="222659" h="222659">
                <a:moveTo>
                  <a:pt x="0" y="0"/>
                </a:moveTo>
                <a:lnTo>
                  <a:pt x="222659" y="0"/>
                </a:lnTo>
                <a:lnTo>
                  <a:pt x="222659" y="222659"/>
                </a:lnTo>
                <a:lnTo>
                  <a:pt x="0" y="2226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2876067">
            <a:off x="13078895" y="9367099"/>
            <a:ext cx="527690" cy="527690"/>
          </a:xfrm>
          <a:custGeom>
            <a:avLst/>
            <a:gdLst/>
            <a:ahLst/>
            <a:cxnLst/>
            <a:rect l="l" t="t" r="r" b="b"/>
            <a:pathLst>
              <a:path w="527690" h="527690">
                <a:moveTo>
                  <a:pt x="0" y="0"/>
                </a:moveTo>
                <a:lnTo>
                  <a:pt x="527690" y="0"/>
                </a:lnTo>
                <a:lnTo>
                  <a:pt x="527690" y="527690"/>
                </a:lnTo>
                <a:lnTo>
                  <a:pt x="0" y="527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3550254" y="4813239"/>
            <a:ext cx="330261" cy="33026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EDF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2510937" y="5916372"/>
            <a:ext cx="2363109" cy="2077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F9F9FA"/>
                </a:solidFill>
                <a:latin typeface="Inter Bold"/>
                <a:ea typeface="Inter Bold"/>
                <a:cs typeface="Inter Bold"/>
                <a:sym typeface="Inter Bold"/>
              </a:rPr>
              <a:t>Expand component testing with custom Docker images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31784" y="6945475"/>
            <a:ext cx="2603273" cy="30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endParaRPr/>
          </a:p>
        </p:txBody>
      </p:sp>
      <p:grpSp>
        <p:nvGrpSpPr>
          <p:cNvPr id="37" name="Group 37"/>
          <p:cNvGrpSpPr/>
          <p:nvPr/>
        </p:nvGrpSpPr>
        <p:grpSpPr>
          <a:xfrm>
            <a:off x="16082082" y="4772376"/>
            <a:ext cx="297323" cy="317894"/>
            <a:chOff x="0" y="0"/>
            <a:chExt cx="396430" cy="423858"/>
          </a:xfrm>
        </p:grpSpPr>
        <p:grpSp>
          <p:nvGrpSpPr>
            <p:cNvPr id="38" name="Group 38"/>
            <p:cNvGrpSpPr/>
            <p:nvPr/>
          </p:nvGrpSpPr>
          <p:grpSpPr>
            <a:xfrm>
              <a:off x="4726" y="0"/>
              <a:ext cx="386978" cy="423858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E65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13714"/>
              <a:ext cx="396430" cy="396430"/>
              <a:chOff x="0" y="0"/>
              <a:chExt cx="1708150" cy="170815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AEDF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TextBox 42"/>
          <p:cNvSpPr txBox="1"/>
          <p:nvPr/>
        </p:nvSpPr>
        <p:spPr>
          <a:xfrm>
            <a:off x="15049189" y="5877777"/>
            <a:ext cx="2363109" cy="1659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F9F9FA"/>
                </a:solidFill>
                <a:latin typeface="Inter Bold"/>
                <a:ea typeface="Inter Bold"/>
                <a:cs typeface="Inter Bold"/>
                <a:sym typeface="Inter Bold"/>
              </a:rPr>
              <a:t>CI optimizations and improving collaboration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09264" y="-297613"/>
            <a:ext cx="1769497" cy="1769497"/>
          </a:xfrm>
          <a:custGeom>
            <a:avLst/>
            <a:gdLst/>
            <a:ahLst/>
            <a:cxnLst/>
            <a:rect l="l" t="t" r="r" b="b"/>
            <a:pathLst>
              <a:path w="1769497" h="1769497">
                <a:moveTo>
                  <a:pt x="0" y="0"/>
                </a:moveTo>
                <a:lnTo>
                  <a:pt x="1769497" y="0"/>
                </a:lnTo>
                <a:lnTo>
                  <a:pt x="1769497" y="1769497"/>
                </a:lnTo>
                <a:lnTo>
                  <a:pt x="0" y="176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293982" y="510935"/>
            <a:ext cx="351483" cy="351483"/>
            <a:chOff x="0" y="0"/>
            <a:chExt cx="1708150" cy="1708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2876067">
            <a:off x="10985329" y="1066245"/>
            <a:ext cx="988590" cy="988590"/>
          </a:xfrm>
          <a:custGeom>
            <a:avLst/>
            <a:gdLst/>
            <a:ahLst/>
            <a:cxnLst/>
            <a:rect l="l" t="t" r="r" b="b"/>
            <a:pathLst>
              <a:path w="988590" h="988590">
                <a:moveTo>
                  <a:pt x="0" y="0"/>
                </a:moveTo>
                <a:lnTo>
                  <a:pt x="988590" y="0"/>
                </a:lnTo>
                <a:lnTo>
                  <a:pt x="988590" y="988591"/>
                </a:lnTo>
                <a:lnTo>
                  <a:pt x="0" y="9885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876067">
            <a:off x="17208279" y="3291535"/>
            <a:ext cx="371467" cy="371467"/>
          </a:xfrm>
          <a:custGeom>
            <a:avLst/>
            <a:gdLst/>
            <a:ahLst/>
            <a:cxnLst/>
            <a:rect l="l" t="t" r="r" b="b"/>
            <a:pathLst>
              <a:path w="371467" h="371467">
                <a:moveTo>
                  <a:pt x="0" y="0"/>
                </a:moveTo>
                <a:lnTo>
                  <a:pt x="371467" y="0"/>
                </a:lnTo>
                <a:lnTo>
                  <a:pt x="371467" y="371467"/>
                </a:lnTo>
                <a:lnTo>
                  <a:pt x="0" y="3714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844084" y="2320252"/>
            <a:ext cx="218133" cy="218133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B1B1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-5911321" y="-2130868"/>
            <a:ext cx="34781889" cy="19564812"/>
          </a:xfrm>
          <a:custGeom>
            <a:avLst/>
            <a:gdLst/>
            <a:ahLst/>
            <a:cxnLst/>
            <a:rect l="l" t="t" r="r" b="b"/>
            <a:pathLst>
              <a:path w="34781889" h="19564812">
                <a:moveTo>
                  <a:pt x="0" y="0"/>
                </a:moveTo>
                <a:lnTo>
                  <a:pt x="34781889" y="0"/>
                </a:lnTo>
                <a:lnTo>
                  <a:pt x="34781889" y="19564813"/>
                </a:lnTo>
                <a:lnTo>
                  <a:pt x="0" y="1956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01651" y="919568"/>
            <a:ext cx="8751126" cy="115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142279" y="1008433"/>
            <a:ext cx="852407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4E65D9"/>
                </a:solidFill>
                <a:latin typeface="Inter"/>
                <a:ea typeface="Inter"/>
                <a:cs typeface="Inter"/>
                <a:sym typeface="Inter"/>
              </a:rPr>
              <a:t>Stabilization Branch: 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E65D9"/>
                </a:solidFill>
                <a:latin typeface="Inter"/>
                <a:ea typeface="Inter"/>
                <a:cs typeface="Inter"/>
                <a:sym typeface="Inter"/>
              </a:rPr>
              <a:t>Isolating Release Development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279" y="2738409"/>
            <a:ext cx="14131961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Purpose: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Isolate release stabilization efforts from ongoing development.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Avoid disruptions caused by experimental or unfinished features.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1B1B1B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Benefits: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Faster bug fixes and focused testing.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Stable release preparation without affecting the main branch.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76067">
            <a:off x="16121484" y="9545377"/>
            <a:ext cx="1392365" cy="1392365"/>
          </a:xfrm>
          <a:custGeom>
            <a:avLst/>
            <a:gdLst/>
            <a:ahLst/>
            <a:cxnLst/>
            <a:rect l="l" t="t" r="r" b="b"/>
            <a:pathLst>
              <a:path w="1392365" h="1392365">
                <a:moveTo>
                  <a:pt x="0" y="0"/>
                </a:moveTo>
                <a:lnTo>
                  <a:pt x="1392365" y="0"/>
                </a:lnTo>
                <a:lnTo>
                  <a:pt x="1392365" y="1392366"/>
                </a:lnTo>
                <a:lnTo>
                  <a:pt x="0" y="13923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19819" y="6032597"/>
            <a:ext cx="1769497" cy="1769497"/>
          </a:xfrm>
          <a:custGeom>
            <a:avLst/>
            <a:gdLst/>
            <a:ahLst/>
            <a:cxnLst/>
            <a:rect l="l" t="t" r="r" b="b"/>
            <a:pathLst>
              <a:path w="1769497" h="1769497">
                <a:moveTo>
                  <a:pt x="0" y="0"/>
                </a:moveTo>
                <a:lnTo>
                  <a:pt x="1769497" y="0"/>
                </a:lnTo>
                <a:lnTo>
                  <a:pt x="1769497" y="1769497"/>
                </a:lnTo>
                <a:lnTo>
                  <a:pt x="0" y="1769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99410" y="2145291"/>
            <a:ext cx="20113079" cy="11313607"/>
          </a:xfrm>
          <a:custGeom>
            <a:avLst/>
            <a:gdLst/>
            <a:ahLst/>
            <a:cxnLst/>
            <a:rect l="l" t="t" r="r" b="b"/>
            <a:pathLst>
              <a:path w="20113079" h="11313607">
                <a:moveTo>
                  <a:pt x="0" y="0"/>
                </a:moveTo>
                <a:lnTo>
                  <a:pt x="20113079" y="0"/>
                </a:lnTo>
                <a:lnTo>
                  <a:pt x="20113079" y="11313607"/>
                </a:lnTo>
                <a:lnTo>
                  <a:pt x="0" y="113136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21114" y="1085850"/>
            <a:ext cx="16645772" cy="191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9F9FA"/>
                </a:solidFill>
                <a:latin typeface="Inter Bold"/>
                <a:ea typeface="Inter Bold"/>
                <a:cs typeface="Inter Bold"/>
                <a:sym typeface="Inter Bold"/>
              </a:rPr>
              <a:t>Independent Components Releases &amp;&amp;</a:t>
            </a:r>
          </a:p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9F9FA"/>
                </a:solidFill>
                <a:latin typeface="Inter Bold"/>
                <a:ea typeface="Inter Bold"/>
                <a:cs typeface="Inter Bold"/>
                <a:sym typeface="Inter Bold"/>
              </a:rPr>
              <a:t>Debian Packages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0415" y="3656762"/>
            <a:ext cx="13830254" cy="438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1"/>
              </a:lnSpc>
              <a:spcBef>
                <a:spcPct val="0"/>
              </a:spcBef>
            </a:pPr>
            <a:r>
              <a:rPr lang="en-US" sz="2629" b="1">
                <a:solidFill>
                  <a:srgbClr val="F9F9FA"/>
                </a:solidFill>
                <a:latin typeface="Inter Bold"/>
                <a:ea typeface="Inter Bold"/>
                <a:cs typeface="Inter Bold"/>
                <a:sym typeface="Inter Bold"/>
              </a:rPr>
              <a:t>The release process is now divided into smaller, independent components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0415" y="4213955"/>
            <a:ext cx="13830254" cy="80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9F9FA"/>
                </a:solidFill>
                <a:latin typeface="Inter"/>
                <a:ea typeface="Inter"/>
                <a:cs typeface="Inter"/>
                <a:sym typeface="Inter"/>
              </a:rPr>
              <a:t>Prevent delays caused by bugs in a single component.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9F9FA"/>
                </a:solidFill>
                <a:latin typeface="Inter"/>
                <a:ea typeface="Inter"/>
                <a:cs typeface="Inter"/>
                <a:sym typeface="Inter"/>
              </a:rPr>
              <a:t>Faster releases and easier debugging.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90415" y="5435893"/>
            <a:ext cx="13830254" cy="1745533"/>
            <a:chOff x="0" y="0"/>
            <a:chExt cx="18440339" cy="2327377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18440339" cy="118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1"/>
                </a:lnSpc>
                <a:spcBef>
                  <a:spcPct val="0"/>
                </a:spcBef>
              </a:pPr>
              <a:r>
                <a:rPr lang="en-US" sz="2629" b="1">
                  <a:solidFill>
                    <a:srgbClr val="F9F9FA"/>
                  </a:solidFill>
                  <a:latin typeface="Inter Bold"/>
                  <a:ea typeface="Inter Bold"/>
                  <a:cs typeface="Inter Bold"/>
                  <a:sym typeface="Inter Bold"/>
                </a:rPr>
                <a:t>Each component is released as a Debian package and uploaded to Analog Devices' Linux Package Repository.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68092"/>
              <a:ext cx="18440339" cy="1059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>
                  <a:solidFill>
                    <a:srgbClr val="F9F9FA"/>
                  </a:solidFill>
                  <a:latin typeface="Inter"/>
                  <a:ea typeface="Inter"/>
                  <a:cs typeface="Inter"/>
                  <a:sym typeface="Inter"/>
                </a:rPr>
                <a:t>Simplified distribution using standard Debian tools</a:t>
              </a:r>
            </a:p>
            <a:p>
              <a:pPr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F9F9FA"/>
                  </a:solidFill>
                  <a:latin typeface="Inter"/>
                  <a:ea typeface="Inter"/>
                  <a:cs typeface="Inter"/>
                  <a:sym typeface="Inter"/>
                </a:rPr>
                <a:t>Easier installation and rollback for users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80241" y="4710345"/>
            <a:ext cx="3127517" cy="3127517"/>
          </a:xfrm>
          <a:custGeom>
            <a:avLst/>
            <a:gdLst/>
            <a:ahLst/>
            <a:cxnLst/>
            <a:rect l="l" t="t" r="r" b="b"/>
            <a:pathLst>
              <a:path w="3127517" h="3127517">
                <a:moveTo>
                  <a:pt x="0" y="0"/>
                </a:moveTo>
                <a:lnTo>
                  <a:pt x="3127518" y="0"/>
                </a:lnTo>
                <a:lnTo>
                  <a:pt x="3127518" y="3127517"/>
                </a:lnTo>
                <a:lnTo>
                  <a:pt x="0" y="3127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51360" y="1076325"/>
            <a:ext cx="14185279" cy="181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6400">
                <a:solidFill>
                  <a:srgbClr val="4E65D9"/>
                </a:solidFill>
                <a:latin typeface="Inter"/>
                <a:ea typeface="Inter"/>
                <a:cs typeface="Inter"/>
                <a:sym typeface="Inter"/>
              </a:rPr>
              <a:t>Customizable builds through modular configuration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619930"/>
            <a:ext cx="6083569" cy="2654174"/>
            <a:chOff x="0" y="0"/>
            <a:chExt cx="8111425" cy="3538899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8111425" cy="143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59"/>
                </a:lnSpc>
                <a:spcBef>
                  <a:spcPct val="0"/>
                </a:spcBef>
              </a:pPr>
              <a:r>
                <a:rPr lang="en-US" sz="3185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A new configuration file enables modularity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82725"/>
              <a:ext cx="8111425" cy="1656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44"/>
                </a:lnSpc>
                <a:spcBef>
                  <a:spcPct val="0"/>
                </a:spcBef>
              </a:pPr>
              <a:r>
                <a:rPr lang="en-US" sz="2388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Users can build custom images by selecting only the tools and components they need.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189707" y="6521646"/>
            <a:ext cx="6069593" cy="2782761"/>
            <a:chOff x="0" y="0"/>
            <a:chExt cx="8092791" cy="3710348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8092791" cy="2173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9"/>
                </a:lnSpc>
                <a:spcBef>
                  <a:spcPct val="0"/>
                </a:spcBef>
              </a:pPr>
              <a:r>
                <a:rPr lang="en-US" sz="3177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New components or additional dependencies can be easily added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616537"/>
              <a:ext cx="8092791" cy="1093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6"/>
                </a:lnSpc>
                <a:spcBef>
                  <a:spcPct val="0"/>
                </a:spcBef>
              </a:pPr>
              <a:r>
                <a:rPr lang="en-US" sz="2383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Users can use a dedicated extra script to include them.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18503" y="0"/>
            <a:ext cx="1769497" cy="1769497"/>
          </a:xfrm>
          <a:custGeom>
            <a:avLst/>
            <a:gdLst/>
            <a:ahLst/>
            <a:cxnLst/>
            <a:rect l="l" t="t" r="r" b="b"/>
            <a:pathLst>
              <a:path w="1769497" h="1769497">
                <a:moveTo>
                  <a:pt x="0" y="0"/>
                </a:moveTo>
                <a:lnTo>
                  <a:pt x="1769497" y="0"/>
                </a:lnTo>
                <a:lnTo>
                  <a:pt x="1769497" y="1769497"/>
                </a:lnTo>
                <a:lnTo>
                  <a:pt x="0" y="176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7636" y="839642"/>
            <a:ext cx="13778206" cy="155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1">
                <a:solidFill>
                  <a:srgbClr val="4E65D9"/>
                </a:solidFill>
                <a:latin typeface="Inter Bold"/>
                <a:ea typeface="Inter Bold"/>
                <a:cs typeface="Inter Bold"/>
                <a:sym typeface="Inter Bold"/>
              </a:rPr>
              <a:t>Testing Software Componens with Dockerized Kuiper Images</a:t>
            </a:r>
          </a:p>
        </p:txBody>
      </p:sp>
      <p:sp>
        <p:nvSpPr>
          <p:cNvPr id="4" name="Freeform 4"/>
          <p:cNvSpPr/>
          <p:nvPr/>
        </p:nvSpPr>
        <p:spPr>
          <a:xfrm rot="2876067">
            <a:off x="13756367" y="1993383"/>
            <a:ext cx="333293" cy="333293"/>
          </a:xfrm>
          <a:custGeom>
            <a:avLst/>
            <a:gdLst/>
            <a:ahLst/>
            <a:cxnLst/>
            <a:rect l="l" t="t" r="r" b="b"/>
            <a:pathLst>
              <a:path w="333293" h="333293">
                <a:moveTo>
                  <a:pt x="0" y="0"/>
                </a:moveTo>
                <a:lnTo>
                  <a:pt x="333293" y="0"/>
                </a:lnTo>
                <a:lnTo>
                  <a:pt x="333293" y="333292"/>
                </a:lnTo>
                <a:lnTo>
                  <a:pt x="0" y="333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770364" y="6179235"/>
            <a:ext cx="977872" cy="977872"/>
            <a:chOff x="0" y="0"/>
            <a:chExt cx="1708150" cy="17081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E65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8307099"/>
            <a:ext cx="1769497" cy="1769497"/>
          </a:xfrm>
          <a:custGeom>
            <a:avLst/>
            <a:gdLst/>
            <a:ahLst/>
            <a:cxnLst/>
            <a:rect l="l" t="t" r="r" b="b"/>
            <a:pathLst>
              <a:path w="1769497" h="1769497">
                <a:moveTo>
                  <a:pt x="0" y="0"/>
                </a:moveTo>
                <a:lnTo>
                  <a:pt x="1769497" y="0"/>
                </a:lnTo>
                <a:lnTo>
                  <a:pt x="1769497" y="1769497"/>
                </a:lnTo>
                <a:lnTo>
                  <a:pt x="0" y="176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990922" y="2680242"/>
            <a:ext cx="11665719" cy="6539104"/>
            <a:chOff x="0" y="0"/>
            <a:chExt cx="15554292" cy="8718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15554292" cy="60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91"/>
                </a:lnSpc>
                <a:spcBef>
                  <a:spcPct val="0"/>
                </a:spcBef>
              </a:pPr>
              <a:r>
                <a:rPr lang="en-US" sz="277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Dual Testing Approach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65162"/>
              <a:ext cx="15554292" cy="170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5"/>
                </a:lnSpc>
                <a:spcBef>
                  <a:spcPct val="0"/>
                </a:spcBef>
              </a:pPr>
              <a:r>
                <a:rPr lang="en-US" sz="2432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Components are tested individually for standalone functionality, but also ensures compatibility within the Kuiper environment early in the process, by detecting and resolveing integration issues faster.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77616"/>
              <a:ext cx="15554292" cy="60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91"/>
                </a:lnSpc>
                <a:spcBef>
                  <a:spcPct val="0"/>
                </a:spcBef>
              </a:pPr>
              <a:r>
                <a:rPr lang="en-US" sz="2779" b="1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Lighter Docker Images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99928"/>
              <a:ext cx="15554292" cy="170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5"/>
                </a:lnSpc>
                <a:spcBef>
                  <a:spcPct val="0"/>
                </a:spcBef>
              </a:pPr>
              <a:r>
                <a:rPr lang="en-US" sz="2432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Because the image is now customizable, we can create a lighter image using only the necessary dependencies for testing, from which we can also create a Docker image.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816177"/>
              <a:ext cx="15554292" cy="2902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1"/>
                </a:lnSpc>
              </a:pPr>
              <a:r>
                <a:rPr lang="en-US" sz="2429" b="1" spc="-24">
                  <a:solidFill>
                    <a:srgbClr val="4E65D9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Presentation about testing: </a:t>
              </a:r>
            </a:p>
            <a:p>
              <a:pPr algn="l">
                <a:lnSpc>
                  <a:spcPts val="3401"/>
                </a:lnSpc>
              </a:pPr>
              <a:r>
                <a:rPr lang="en-US" sz="2429" u="sng" spc="-24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  <a:hlinkClick r:id="rId7" tooltip="https://www.conf42.com/DevOps_2025_Stefan_Raus_arm_fpga_testing"/>
                </a:rPr>
                <a:t>Advanced Test Harness Infrastructure for Validating ARM and FPGA-based Systems</a:t>
              </a:r>
              <a:r>
                <a:rPr lang="en-US" sz="2429" spc="-24">
                  <a:solidFill>
                    <a:srgbClr val="4E65D9"/>
                  </a:solidFill>
                  <a:latin typeface="Inter"/>
                  <a:ea typeface="Inter"/>
                  <a:cs typeface="Inter"/>
                  <a:sym typeface="Inter"/>
                </a:rPr>
                <a:t> - </a:t>
              </a:r>
              <a:r>
                <a:rPr lang="en-US" sz="2429" spc="-24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Stefan Raus</a:t>
              </a:r>
            </a:p>
            <a:p>
              <a:pPr algn="l">
                <a:lnSpc>
                  <a:spcPts val="3401"/>
                </a:lnSpc>
              </a:pPr>
              <a:endParaRPr lang="en-US" sz="2429" spc="-24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algn="l">
                <a:lnSpc>
                  <a:spcPts val="3891"/>
                </a:lnSpc>
                <a:spcBef>
                  <a:spcPct val="0"/>
                </a:spcBef>
              </a:pPr>
              <a:endParaRPr lang="en-US" sz="2429" spc="-24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622</Words>
  <Application>Microsoft Office PowerPoint</Application>
  <PresentationFormat>Custom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Inter</vt:lpstr>
      <vt:lpstr>Canva Sans Bold</vt:lpstr>
      <vt:lpstr>Calibri</vt:lpstr>
      <vt:lpstr>Arial</vt:lpstr>
      <vt:lpstr>Inter Bold</vt:lpstr>
      <vt:lpstr>Ample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Refining the Release Strategy of a Custom Linux Distro (Presentation)</dc:title>
  <cp:lastModifiedBy>Andrisan, Andreea</cp:lastModifiedBy>
  <cp:revision>4</cp:revision>
  <dcterms:created xsi:type="dcterms:W3CDTF">2006-08-16T00:00:00Z</dcterms:created>
  <dcterms:modified xsi:type="dcterms:W3CDTF">2025-01-31T22:16:52Z</dcterms:modified>
  <dc:identifier>DAGdzc_mAJs</dc:identifier>
</cp:coreProperties>
</file>