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Lst>
  <p:notesMasterIdLst>
    <p:notesMasterId r:id="rId42"/>
  </p:notesMasterIdLst>
  <p:handoutMasterIdLst>
    <p:handoutMasterId r:id="rId43"/>
  </p:handoutMasterIdLst>
  <p:sldIdLst>
    <p:sldId id="258" r:id="rId4"/>
    <p:sldId id="407" r:id="rId5"/>
    <p:sldId id="302" r:id="rId6"/>
    <p:sldId id="408" r:id="rId7"/>
    <p:sldId id="409" r:id="rId8"/>
    <p:sldId id="410" r:id="rId9"/>
    <p:sldId id="428" r:id="rId10"/>
    <p:sldId id="304" r:id="rId11"/>
    <p:sldId id="433" r:id="rId12"/>
    <p:sldId id="434" r:id="rId13"/>
    <p:sldId id="383" r:id="rId14"/>
    <p:sldId id="306" r:id="rId15"/>
    <p:sldId id="435" r:id="rId16"/>
    <p:sldId id="441" r:id="rId17"/>
    <p:sldId id="343" r:id="rId18"/>
    <p:sldId id="424" r:id="rId19"/>
    <p:sldId id="362" r:id="rId20"/>
    <p:sldId id="344" r:id="rId21"/>
    <p:sldId id="390" r:id="rId22"/>
    <p:sldId id="429" r:id="rId23"/>
    <p:sldId id="378" r:id="rId24"/>
    <p:sldId id="438" r:id="rId25"/>
    <p:sldId id="436" r:id="rId26"/>
    <p:sldId id="412" r:id="rId27"/>
    <p:sldId id="439" r:id="rId28"/>
    <p:sldId id="427" r:id="rId29"/>
    <p:sldId id="387" r:id="rId30"/>
    <p:sldId id="442" r:id="rId31"/>
    <p:sldId id="415" r:id="rId32"/>
    <p:sldId id="414" r:id="rId33"/>
    <p:sldId id="386" r:id="rId34"/>
    <p:sldId id="392" r:id="rId35"/>
    <p:sldId id="395" r:id="rId36"/>
    <p:sldId id="394" r:id="rId37"/>
    <p:sldId id="397" r:id="rId38"/>
    <p:sldId id="373" r:id="rId39"/>
    <p:sldId id="374" r:id="rId40"/>
    <p:sldId id="3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6A8A05B-00FA-EE44-9AEF-B81A214E2B1D}">
          <p14:sldIdLst>
            <p14:sldId id="258"/>
            <p14:sldId id="407"/>
          </p14:sldIdLst>
        </p14:section>
        <p14:section name="Motivation" id="{B88B99F2-1097-3E44-9FD8-63E42C535C32}">
          <p14:sldIdLst>
            <p14:sldId id="302"/>
            <p14:sldId id="408"/>
            <p14:sldId id="409"/>
            <p14:sldId id="410"/>
            <p14:sldId id="428"/>
          </p14:sldIdLst>
        </p14:section>
        <p14:section name="Project Goals/Roadmaps" id="{91D7A0C6-86C1-164B-A546-763462841769}">
          <p14:sldIdLst>
            <p14:sldId id="304"/>
            <p14:sldId id="433"/>
            <p14:sldId id="434"/>
            <p14:sldId id="383"/>
          </p14:sldIdLst>
        </p14:section>
        <p14:section name="Roadmap Stage 1" id="{EF303ED9-783B-9344-BC9B-926F188FFB2A}">
          <p14:sldIdLst>
            <p14:sldId id="306"/>
            <p14:sldId id="435"/>
            <p14:sldId id="441"/>
            <p14:sldId id="343"/>
            <p14:sldId id="424"/>
            <p14:sldId id="362"/>
            <p14:sldId id="344"/>
            <p14:sldId id="390"/>
            <p14:sldId id="429"/>
            <p14:sldId id="378"/>
          </p14:sldIdLst>
        </p14:section>
        <p14:section name="Roadmaps 2 and 3" id="{5ED91104-D440-504B-B0AE-E4EB55735150}">
          <p14:sldIdLst>
            <p14:sldId id="438"/>
            <p14:sldId id="436"/>
            <p14:sldId id="412"/>
            <p14:sldId id="439"/>
            <p14:sldId id="427"/>
            <p14:sldId id="387"/>
            <p14:sldId id="442"/>
            <p14:sldId id="415"/>
            <p14:sldId id="414"/>
            <p14:sldId id="386"/>
            <p14:sldId id="392"/>
            <p14:sldId id="395"/>
            <p14:sldId id="394"/>
            <p14:sldId id="397"/>
          </p14:sldIdLst>
        </p14:section>
        <p14:section name="Conclusion" id="{DCD37B80-A915-354C-862B-9656FCD63AE3}">
          <p14:sldIdLst>
            <p14:sldId id="373"/>
            <p14:sldId id="374"/>
            <p14:sldId id="375"/>
          </p14:sldIdLst>
        </p14:section>
        <p14:section name="Tech Requirements" id="{1AF2A814-FC81-C24F-8CB3-E9F8492386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D4999"/>
    <a:srgbClr val="FFFFFF"/>
    <a:srgbClr val="FFA826"/>
    <a:srgbClr val="FFFF00"/>
    <a:srgbClr val="D26744"/>
    <a:srgbClr val="AB472D"/>
    <a:srgbClr val="ED7E31"/>
    <a:srgbClr val="F5CCCD"/>
    <a:srgbClr val="D0E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49"/>
    <p:restoredTop sz="76615"/>
  </p:normalViewPr>
  <p:slideViewPr>
    <p:cSldViewPr snapToGrid="0">
      <p:cViewPr varScale="1">
        <p:scale>
          <a:sx n="124" d="100"/>
          <a:sy n="124" d="100"/>
        </p:scale>
        <p:origin x="1792" y="168"/>
      </p:cViewPr>
      <p:guideLst/>
    </p:cSldViewPr>
  </p:slideViewPr>
  <p:notesTextViewPr>
    <p:cViewPr>
      <p:scale>
        <a:sx n="145" d="100"/>
        <a:sy n="145" d="100"/>
      </p:scale>
      <p:origin x="0" y="0"/>
    </p:cViewPr>
  </p:notesTextViewPr>
  <p:notesViewPr>
    <p:cSldViewPr snapToGrid="0">
      <p:cViewPr varScale="1">
        <p:scale>
          <a:sx n="124" d="100"/>
          <a:sy n="124" d="100"/>
        </p:scale>
        <p:origin x="294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DB5163-B776-6845-A61A-C7A5AAE75135}" type="doc">
      <dgm:prSet loTypeId="urn:microsoft.com/office/officeart/2005/8/layout/funnel1" loCatId="" qsTypeId="urn:microsoft.com/office/officeart/2005/8/quickstyle/3d4" qsCatId="3D" csTypeId="urn:microsoft.com/office/officeart/2005/8/colors/accent1_2" csCatId="accent1" phldr="1"/>
      <dgm:spPr/>
      <dgm:t>
        <a:bodyPr/>
        <a:lstStyle/>
        <a:p>
          <a:endParaRPr lang="en-US"/>
        </a:p>
      </dgm:t>
    </dgm:pt>
    <dgm:pt modelId="{DE2945BC-050F-514D-8E9E-230B7F504201}">
      <dgm:prSet custT="1"/>
      <dgm:spPr/>
      <dgm:t>
        <a:bodyPr/>
        <a:lstStyle/>
        <a:p>
          <a:pPr algn="l"/>
          <a:r>
            <a:rPr lang="en-US" altLang="zh-CN" sz="5400" b="1" cap="small" spc="250">
              <a:solidFill>
                <a:srgbClr val="1D4999"/>
              </a:solidFill>
              <a:latin typeface="Bebas Neue Bold" panose="00000500000000000000" charset="0"/>
              <a:ea typeface="Alibaba PuHuiTi Medium" panose="00020600040101010101" charset="-122"/>
              <a:cs typeface="Bebas Neue Bold" panose="00000500000000000000" charset="0"/>
            </a:rPr>
            <a:t>r</a:t>
          </a:r>
          <a:r>
            <a:rPr kumimoji="0" lang="en-US" altLang="zh-CN" sz="5400" b="1" i="0" u="none" strike="noStrike"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rPr>
            <a:t>obrix </a:t>
          </a:r>
          <a:endParaRPr kumimoji="0" lang="en-US" altLang="zh-CN" sz="3400" b="1" i="0" u="none" strike="noStrike"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endParaRPr>
        </a:p>
      </dgm:t>
    </dgm:pt>
    <dgm:pt modelId="{83FBCD46-E7A3-A742-AB61-B13A974154E7}" type="parTrans" cxnId="{E17727B8-D0CA-D543-BFA2-33F692E7427D}">
      <dgm:prSet/>
      <dgm:spPr/>
      <dgm:t>
        <a:bodyPr/>
        <a:lstStyle/>
        <a:p>
          <a:endParaRPr lang="en-US"/>
        </a:p>
      </dgm:t>
    </dgm:pt>
    <dgm:pt modelId="{618EA5DF-CC45-654F-98B1-F69C924CD777}" type="sibTrans" cxnId="{E17727B8-D0CA-D543-BFA2-33F692E7427D}">
      <dgm:prSet/>
      <dgm:spPr/>
      <dgm:t>
        <a:bodyPr/>
        <a:lstStyle/>
        <a:p>
          <a:endParaRPr lang="en-US"/>
        </a:p>
      </dgm:t>
    </dgm:pt>
    <dgm:pt modelId="{6AF90773-2974-BE44-879F-38806DCB46B7}" type="pres">
      <dgm:prSet presAssocID="{25DB5163-B776-6845-A61A-C7A5AAE75135}" presName="Name0" presStyleCnt="0">
        <dgm:presLayoutVars>
          <dgm:chMax val="4"/>
          <dgm:resizeHandles val="exact"/>
        </dgm:presLayoutVars>
      </dgm:prSet>
      <dgm:spPr/>
    </dgm:pt>
    <dgm:pt modelId="{4CC591B5-DD76-8347-981B-8031409EF4FE}" type="pres">
      <dgm:prSet presAssocID="{25DB5163-B776-6845-A61A-C7A5AAE75135}" presName="ellipse" presStyleLbl="trBgShp" presStyleIdx="0" presStyleCnt="1" custScaleX="205532" custScaleY="121242" custLinFactNeighborY="-9786"/>
      <dgm:spPr>
        <a:solidFill>
          <a:schemeClr val="accent1">
            <a:tint val="50000"/>
            <a:hueOff val="0"/>
            <a:satOff val="0"/>
            <a:lumOff val="0"/>
            <a:alpha val="39873"/>
          </a:schemeClr>
        </a:solidFill>
      </dgm:spPr>
    </dgm:pt>
    <dgm:pt modelId="{135A027B-969F-F34C-871E-07A8464E016B}" type="pres">
      <dgm:prSet presAssocID="{25DB5163-B776-6845-A61A-C7A5AAE75135}" presName="arrow1" presStyleLbl="fgShp" presStyleIdx="0" presStyleCnt="1" custScaleX="57186" custScaleY="100000" custLinFactNeighborY="7838"/>
      <dgm:spPr/>
    </dgm:pt>
    <dgm:pt modelId="{E8D556DA-5603-1540-95A8-846716241BD1}" type="pres">
      <dgm:prSet presAssocID="{25DB5163-B776-6845-A61A-C7A5AAE75135}" presName="rectangle" presStyleLbl="revTx" presStyleIdx="0" presStyleCnt="1" custScaleX="63331" custLinFactNeighborY="1044">
        <dgm:presLayoutVars>
          <dgm:bulletEnabled val="1"/>
        </dgm:presLayoutVars>
      </dgm:prSet>
      <dgm:spPr/>
    </dgm:pt>
    <dgm:pt modelId="{79D82B93-4F1F-D343-A108-9D89A682C126}" type="pres">
      <dgm:prSet presAssocID="{25DB5163-B776-6845-A61A-C7A5AAE75135}" presName="funnel" presStyleLbl="trAlignAcc1" presStyleIdx="0" presStyleCnt="1" custScaleX="200282" custScaleY="116148"/>
      <dgm:spPr>
        <a:solidFill>
          <a:schemeClr val="lt1">
            <a:hueOff val="0"/>
            <a:satOff val="0"/>
            <a:lumOff val="0"/>
            <a:alpha val="52000"/>
          </a:schemeClr>
        </a:solidFill>
        <a:effectLst>
          <a:outerShdw blurRad="1270000" algn="tl" rotWithShape="0">
            <a:prstClr val="black">
              <a:alpha val="40000"/>
            </a:prstClr>
          </a:outerShdw>
        </a:effectLst>
      </dgm:spPr>
    </dgm:pt>
  </dgm:ptLst>
  <dgm:cxnLst>
    <dgm:cxn modelId="{A6738B67-7A1A-E044-864F-BA0DFDC22B96}" type="presOf" srcId="{25DB5163-B776-6845-A61A-C7A5AAE75135}" destId="{6AF90773-2974-BE44-879F-38806DCB46B7}" srcOrd="0" destOrd="0" presId="urn:microsoft.com/office/officeart/2005/8/layout/funnel1"/>
    <dgm:cxn modelId="{2996ED96-6AC0-C840-BE25-7EC4391CAF5C}" type="presOf" srcId="{DE2945BC-050F-514D-8E9E-230B7F504201}" destId="{E8D556DA-5603-1540-95A8-846716241BD1}" srcOrd="0" destOrd="0" presId="urn:microsoft.com/office/officeart/2005/8/layout/funnel1"/>
    <dgm:cxn modelId="{E17727B8-D0CA-D543-BFA2-33F692E7427D}" srcId="{25DB5163-B776-6845-A61A-C7A5AAE75135}" destId="{DE2945BC-050F-514D-8E9E-230B7F504201}" srcOrd="0" destOrd="0" parTransId="{83FBCD46-E7A3-A742-AB61-B13A974154E7}" sibTransId="{618EA5DF-CC45-654F-98B1-F69C924CD777}"/>
    <dgm:cxn modelId="{A81F86D3-16B8-ED4E-AD8D-7FCDE757B8BC}" type="presParOf" srcId="{6AF90773-2974-BE44-879F-38806DCB46B7}" destId="{4CC591B5-DD76-8347-981B-8031409EF4FE}" srcOrd="0" destOrd="0" presId="urn:microsoft.com/office/officeart/2005/8/layout/funnel1"/>
    <dgm:cxn modelId="{578436F0-43FE-FE4F-B78B-9BCBE330BEC4}" type="presParOf" srcId="{6AF90773-2974-BE44-879F-38806DCB46B7}" destId="{135A027B-969F-F34C-871E-07A8464E016B}" srcOrd="1" destOrd="0" presId="urn:microsoft.com/office/officeart/2005/8/layout/funnel1"/>
    <dgm:cxn modelId="{5E7409A4-0C87-2341-847D-F541E7C0BDD6}" type="presParOf" srcId="{6AF90773-2974-BE44-879F-38806DCB46B7}" destId="{E8D556DA-5603-1540-95A8-846716241BD1}" srcOrd="2" destOrd="0" presId="urn:microsoft.com/office/officeart/2005/8/layout/funnel1"/>
    <dgm:cxn modelId="{9446A498-46F3-B94E-B9D2-BDE6BFFA783B}" type="presParOf" srcId="{6AF90773-2974-BE44-879F-38806DCB46B7}" destId="{79D82B93-4F1F-D343-A108-9D89A682C126}" srcOrd="3" destOrd="0" presId="urn:microsoft.com/office/officeart/2005/8/layout/funne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DB5163-B776-6845-A61A-C7A5AAE75135}" type="doc">
      <dgm:prSet loTypeId="urn:microsoft.com/office/officeart/2005/8/layout/funnel1" loCatId="" qsTypeId="urn:microsoft.com/office/officeart/2005/8/quickstyle/3d4" qsCatId="3D" csTypeId="urn:microsoft.com/office/officeart/2005/8/colors/accent1_2" csCatId="accent1" phldr="1"/>
      <dgm:spPr/>
      <dgm:t>
        <a:bodyPr/>
        <a:lstStyle/>
        <a:p>
          <a:endParaRPr lang="en-US"/>
        </a:p>
      </dgm:t>
    </dgm:pt>
    <dgm:pt modelId="{DE2945BC-050F-514D-8E9E-230B7F504201}">
      <dgm:prSet custT="1"/>
      <dgm:spPr/>
      <dgm:t>
        <a:bodyPr/>
        <a:lstStyle/>
        <a:p>
          <a:pPr algn="l"/>
          <a:r>
            <a:rPr lang="en-US" altLang="zh-CN" sz="5400" b="1" cap="small" spc="250">
              <a:solidFill>
                <a:srgbClr val="1D4999"/>
              </a:solidFill>
              <a:latin typeface="Bebas Neue Bold" panose="00000500000000000000" charset="0"/>
              <a:ea typeface="Alibaba PuHuiTi Medium" panose="00020600040101010101" charset="-122"/>
              <a:cs typeface="Bebas Neue Bold" panose="00000500000000000000" charset="0"/>
            </a:rPr>
            <a:t>r</a:t>
          </a:r>
          <a:r>
            <a:rPr kumimoji="0" lang="en-US" altLang="zh-CN" sz="5400" b="1" i="0" u="none" strike="noStrike"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rPr>
            <a:t>obrix </a:t>
          </a:r>
          <a:endParaRPr kumimoji="0" lang="en-US" altLang="zh-CN" sz="3400" b="1" i="0" u="none" strike="noStrike"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endParaRPr>
        </a:p>
      </dgm:t>
    </dgm:pt>
    <dgm:pt modelId="{83FBCD46-E7A3-A742-AB61-B13A974154E7}" type="parTrans" cxnId="{E17727B8-D0CA-D543-BFA2-33F692E7427D}">
      <dgm:prSet/>
      <dgm:spPr/>
      <dgm:t>
        <a:bodyPr/>
        <a:lstStyle/>
        <a:p>
          <a:endParaRPr lang="en-US"/>
        </a:p>
      </dgm:t>
    </dgm:pt>
    <dgm:pt modelId="{618EA5DF-CC45-654F-98B1-F69C924CD777}" type="sibTrans" cxnId="{E17727B8-D0CA-D543-BFA2-33F692E7427D}">
      <dgm:prSet/>
      <dgm:spPr/>
      <dgm:t>
        <a:bodyPr/>
        <a:lstStyle/>
        <a:p>
          <a:endParaRPr lang="en-US"/>
        </a:p>
      </dgm:t>
    </dgm:pt>
    <dgm:pt modelId="{6AF90773-2974-BE44-879F-38806DCB46B7}" type="pres">
      <dgm:prSet presAssocID="{25DB5163-B776-6845-A61A-C7A5AAE75135}" presName="Name0" presStyleCnt="0">
        <dgm:presLayoutVars>
          <dgm:chMax val="4"/>
          <dgm:resizeHandles val="exact"/>
        </dgm:presLayoutVars>
      </dgm:prSet>
      <dgm:spPr/>
    </dgm:pt>
    <dgm:pt modelId="{4CC591B5-DD76-8347-981B-8031409EF4FE}" type="pres">
      <dgm:prSet presAssocID="{25DB5163-B776-6845-A61A-C7A5AAE75135}" presName="ellipse" presStyleLbl="trBgShp" presStyleIdx="0" presStyleCnt="1" custScaleX="205532" custScaleY="121242" custLinFactNeighborY="-9786"/>
      <dgm:spPr>
        <a:solidFill>
          <a:schemeClr val="accent1">
            <a:tint val="50000"/>
            <a:hueOff val="0"/>
            <a:satOff val="0"/>
            <a:lumOff val="0"/>
            <a:alpha val="39873"/>
          </a:schemeClr>
        </a:solidFill>
      </dgm:spPr>
    </dgm:pt>
    <dgm:pt modelId="{135A027B-969F-F34C-871E-07A8464E016B}" type="pres">
      <dgm:prSet presAssocID="{25DB5163-B776-6845-A61A-C7A5AAE75135}" presName="arrow1" presStyleLbl="fgShp" presStyleIdx="0" presStyleCnt="1" custScaleX="57186" custScaleY="100000" custLinFactNeighborY="7838"/>
      <dgm:spPr/>
    </dgm:pt>
    <dgm:pt modelId="{E8D556DA-5603-1540-95A8-846716241BD1}" type="pres">
      <dgm:prSet presAssocID="{25DB5163-B776-6845-A61A-C7A5AAE75135}" presName="rectangle" presStyleLbl="revTx" presStyleIdx="0" presStyleCnt="1" custScaleX="63331" custLinFactNeighborY="1044">
        <dgm:presLayoutVars>
          <dgm:bulletEnabled val="1"/>
        </dgm:presLayoutVars>
      </dgm:prSet>
      <dgm:spPr/>
    </dgm:pt>
    <dgm:pt modelId="{79D82B93-4F1F-D343-A108-9D89A682C126}" type="pres">
      <dgm:prSet presAssocID="{25DB5163-B776-6845-A61A-C7A5AAE75135}" presName="funnel" presStyleLbl="trAlignAcc1" presStyleIdx="0" presStyleCnt="1" custScaleX="200282" custScaleY="116148"/>
      <dgm:spPr>
        <a:solidFill>
          <a:schemeClr val="lt1">
            <a:hueOff val="0"/>
            <a:satOff val="0"/>
            <a:lumOff val="0"/>
            <a:alpha val="52000"/>
          </a:schemeClr>
        </a:solidFill>
        <a:effectLst>
          <a:outerShdw blurRad="1270000" algn="tl" rotWithShape="0">
            <a:prstClr val="black">
              <a:alpha val="40000"/>
            </a:prstClr>
          </a:outerShdw>
        </a:effectLst>
      </dgm:spPr>
    </dgm:pt>
  </dgm:ptLst>
  <dgm:cxnLst>
    <dgm:cxn modelId="{A6738B67-7A1A-E044-864F-BA0DFDC22B96}" type="presOf" srcId="{25DB5163-B776-6845-A61A-C7A5AAE75135}" destId="{6AF90773-2974-BE44-879F-38806DCB46B7}" srcOrd="0" destOrd="0" presId="urn:microsoft.com/office/officeart/2005/8/layout/funnel1"/>
    <dgm:cxn modelId="{2996ED96-6AC0-C840-BE25-7EC4391CAF5C}" type="presOf" srcId="{DE2945BC-050F-514D-8E9E-230B7F504201}" destId="{E8D556DA-5603-1540-95A8-846716241BD1}" srcOrd="0" destOrd="0" presId="urn:microsoft.com/office/officeart/2005/8/layout/funnel1"/>
    <dgm:cxn modelId="{E17727B8-D0CA-D543-BFA2-33F692E7427D}" srcId="{25DB5163-B776-6845-A61A-C7A5AAE75135}" destId="{DE2945BC-050F-514D-8E9E-230B7F504201}" srcOrd="0" destOrd="0" parTransId="{83FBCD46-E7A3-A742-AB61-B13A974154E7}" sibTransId="{618EA5DF-CC45-654F-98B1-F69C924CD777}"/>
    <dgm:cxn modelId="{A81F86D3-16B8-ED4E-AD8D-7FCDE757B8BC}" type="presParOf" srcId="{6AF90773-2974-BE44-879F-38806DCB46B7}" destId="{4CC591B5-DD76-8347-981B-8031409EF4FE}" srcOrd="0" destOrd="0" presId="urn:microsoft.com/office/officeart/2005/8/layout/funnel1"/>
    <dgm:cxn modelId="{578436F0-43FE-FE4F-B78B-9BCBE330BEC4}" type="presParOf" srcId="{6AF90773-2974-BE44-879F-38806DCB46B7}" destId="{135A027B-969F-F34C-871E-07A8464E016B}" srcOrd="1" destOrd="0" presId="urn:microsoft.com/office/officeart/2005/8/layout/funnel1"/>
    <dgm:cxn modelId="{5E7409A4-0C87-2341-847D-F541E7C0BDD6}" type="presParOf" srcId="{6AF90773-2974-BE44-879F-38806DCB46B7}" destId="{E8D556DA-5603-1540-95A8-846716241BD1}" srcOrd="2" destOrd="0" presId="urn:microsoft.com/office/officeart/2005/8/layout/funnel1"/>
    <dgm:cxn modelId="{9446A498-46F3-B94E-B9D2-BDE6BFFA783B}" type="presParOf" srcId="{6AF90773-2974-BE44-879F-38806DCB46B7}" destId="{79D82B93-4F1F-D343-A108-9D89A682C126}" srcOrd="3" destOrd="0" presId="urn:microsoft.com/office/officeart/2005/8/layout/funne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591B5-DD76-8347-981B-8031409EF4FE}">
      <dsp:nvSpPr>
        <dsp:cNvPr id="0" name=""/>
        <dsp:cNvSpPr/>
      </dsp:nvSpPr>
      <dsp:spPr>
        <a:xfrm>
          <a:off x="543371" y="71254"/>
          <a:ext cx="10053768" cy="2059637"/>
        </a:xfrm>
        <a:prstGeom prst="ellipse">
          <a:avLst/>
        </a:prstGeom>
        <a:solidFill>
          <a:schemeClr val="accent1">
            <a:tint val="50000"/>
            <a:hueOff val="0"/>
            <a:satOff val="0"/>
            <a:lumOff val="0"/>
            <a:alpha val="39873"/>
          </a:schemeClr>
        </a:solidFill>
        <a:ln>
          <a:noFill/>
        </a:ln>
        <a:effectLst/>
        <a:scene3d>
          <a:camera prst="orthographicFront"/>
          <a:lightRig rig="chilly" dir="t"/>
        </a:scene3d>
        <a:sp3d z="-152400" prstMaterial="matte"/>
      </dsp:spPr>
      <dsp:style>
        <a:lnRef idx="0">
          <a:scrgbClr r="0" g="0" b="0"/>
        </a:lnRef>
        <a:fillRef idx="1">
          <a:scrgbClr r="0" g="0" b="0"/>
        </a:fillRef>
        <a:effectRef idx="0">
          <a:scrgbClr r="0" g="0" b="0"/>
        </a:effectRef>
        <a:fontRef idx="minor"/>
      </dsp:style>
    </dsp:sp>
    <dsp:sp modelId="{135A027B-969F-F34C-871E-07A8464E016B}">
      <dsp:nvSpPr>
        <dsp:cNvPr id="0" name=""/>
        <dsp:cNvSpPr/>
      </dsp:nvSpPr>
      <dsp:spPr>
        <a:xfrm>
          <a:off x="5306783" y="4625220"/>
          <a:ext cx="542112" cy="606708"/>
        </a:xfrm>
        <a:prstGeom prst="downArrow">
          <a:avLst/>
        </a:prstGeom>
        <a:solidFill>
          <a:schemeClr val="accent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8D556DA-5603-1540-95A8-846716241BD1}">
      <dsp:nvSpPr>
        <dsp:cNvPr id="0" name=""/>
        <dsp:cNvSpPr/>
      </dsp:nvSpPr>
      <dsp:spPr>
        <a:xfrm>
          <a:off x="4136961" y="5063032"/>
          <a:ext cx="2881756" cy="113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048" tIns="384048" rIns="384048" bIns="384048" numCol="1" spcCol="1270" anchor="ctr" anchorCtr="0">
          <a:noAutofit/>
        </a:bodyPr>
        <a:lstStyle/>
        <a:p>
          <a:pPr marL="0" lvl="0" indent="0" algn="l" defTabSz="2400300">
            <a:lnSpc>
              <a:spcPct val="90000"/>
            </a:lnSpc>
            <a:spcBef>
              <a:spcPct val="0"/>
            </a:spcBef>
            <a:spcAft>
              <a:spcPct val="35000"/>
            </a:spcAft>
            <a:buNone/>
          </a:pPr>
          <a:r>
            <a:rPr lang="en-US" altLang="zh-CN" sz="5400" b="1" kern="1200" cap="small" spc="250">
              <a:solidFill>
                <a:srgbClr val="1D4999"/>
              </a:solidFill>
              <a:latin typeface="Bebas Neue Bold" panose="00000500000000000000" charset="0"/>
              <a:ea typeface="Alibaba PuHuiTi Medium" panose="00020600040101010101" charset="-122"/>
              <a:cs typeface="Bebas Neue Bold" panose="00000500000000000000" charset="0"/>
            </a:rPr>
            <a:t>r</a:t>
          </a:r>
          <a:r>
            <a:rPr kumimoji="0" lang="en-US" altLang="zh-CN" sz="5400" b="1" i="0" u="none" strike="noStrike" kern="1200"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rPr>
            <a:t>obrix </a:t>
          </a:r>
          <a:endParaRPr kumimoji="0" lang="en-US" altLang="zh-CN" sz="3400" b="1" i="0" u="none" strike="noStrike" kern="1200"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endParaRPr>
        </a:p>
      </dsp:txBody>
      <dsp:txXfrm>
        <a:off x="4136961" y="5063032"/>
        <a:ext cx="2881756" cy="1137577"/>
      </dsp:txXfrm>
    </dsp:sp>
    <dsp:sp modelId="{79D82B93-4F1F-D343-A108-9D89A682C126}">
      <dsp:nvSpPr>
        <dsp:cNvPr id="0" name=""/>
        <dsp:cNvSpPr/>
      </dsp:nvSpPr>
      <dsp:spPr>
        <a:xfrm>
          <a:off x="261659" y="-133530"/>
          <a:ext cx="10632360" cy="4932754"/>
        </a:xfrm>
        <a:prstGeom prst="funnel">
          <a:avLst/>
        </a:prstGeom>
        <a:solidFill>
          <a:schemeClr val="lt1">
            <a:hueOff val="0"/>
            <a:satOff val="0"/>
            <a:lumOff val="0"/>
            <a:alpha val="52000"/>
          </a:schemeClr>
        </a:solidFill>
        <a:ln w="6350" cap="flat" cmpd="sng" algn="ctr">
          <a:solidFill>
            <a:schemeClr val="accent1">
              <a:hueOff val="0"/>
              <a:satOff val="0"/>
              <a:lumOff val="0"/>
              <a:alphaOff val="0"/>
            </a:schemeClr>
          </a:solidFill>
          <a:prstDash val="solid"/>
          <a:miter lim="800000"/>
        </a:ln>
        <a:effectLst>
          <a:outerShdw blurRad="1270000" algn="tl" rotWithShape="0">
            <a:prstClr val="black">
              <a:alpha val="40000"/>
            </a:prstClr>
          </a:outerShdw>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591B5-DD76-8347-981B-8031409EF4FE}">
      <dsp:nvSpPr>
        <dsp:cNvPr id="0" name=""/>
        <dsp:cNvSpPr/>
      </dsp:nvSpPr>
      <dsp:spPr>
        <a:xfrm>
          <a:off x="543371" y="71254"/>
          <a:ext cx="10053768" cy="2059637"/>
        </a:xfrm>
        <a:prstGeom prst="ellipse">
          <a:avLst/>
        </a:prstGeom>
        <a:solidFill>
          <a:schemeClr val="accent1">
            <a:tint val="50000"/>
            <a:hueOff val="0"/>
            <a:satOff val="0"/>
            <a:lumOff val="0"/>
            <a:alpha val="39873"/>
          </a:schemeClr>
        </a:solidFill>
        <a:ln>
          <a:noFill/>
        </a:ln>
        <a:effectLst/>
        <a:scene3d>
          <a:camera prst="orthographicFront"/>
          <a:lightRig rig="chilly" dir="t"/>
        </a:scene3d>
        <a:sp3d z="-152400" prstMaterial="matte"/>
      </dsp:spPr>
      <dsp:style>
        <a:lnRef idx="0">
          <a:scrgbClr r="0" g="0" b="0"/>
        </a:lnRef>
        <a:fillRef idx="1">
          <a:scrgbClr r="0" g="0" b="0"/>
        </a:fillRef>
        <a:effectRef idx="0">
          <a:scrgbClr r="0" g="0" b="0"/>
        </a:effectRef>
        <a:fontRef idx="minor"/>
      </dsp:style>
    </dsp:sp>
    <dsp:sp modelId="{135A027B-969F-F34C-871E-07A8464E016B}">
      <dsp:nvSpPr>
        <dsp:cNvPr id="0" name=""/>
        <dsp:cNvSpPr/>
      </dsp:nvSpPr>
      <dsp:spPr>
        <a:xfrm>
          <a:off x="5306783" y="4625220"/>
          <a:ext cx="542112" cy="606708"/>
        </a:xfrm>
        <a:prstGeom prst="downArrow">
          <a:avLst/>
        </a:prstGeom>
        <a:solidFill>
          <a:schemeClr val="accent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E8D556DA-5603-1540-95A8-846716241BD1}">
      <dsp:nvSpPr>
        <dsp:cNvPr id="0" name=""/>
        <dsp:cNvSpPr/>
      </dsp:nvSpPr>
      <dsp:spPr>
        <a:xfrm>
          <a:off x="4136961" y="5063032"/>
          <a:ext cx="2881756" cy="1137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048" tIns="384048" rIns="384048" bIns="384048" numCol="1" spcCol="1270" anchor="ctr" anchorCtr="0">
          <a:noAutofit/>
        </a:bodyPr>
        <a:lstStyle/>
        <a:p>
          <a:pPr marL="0" lvl="0" indent="0" algn="l" defTabSz="2400300">
            <a:lnSpc>
              <a:spcPct val="90000"/>
            </a:lnSpc>
            <a:spcBef>
              <a:spcPct val="0"/>
            </a:spcBef>
            <a:spcAft>
              <a:spcPct val="35000"/>
            </a:spcAft>
            <a:buNone/>
          </a:pPr>
          <a:r>
            <a:rPr lang="en-US" altLang="zh-CN" sz="5400" b="1" kern="1200" cap="small" spc="250">
              <a:solidFill>
                <a:srgbClr val="1D4999"/>
              </a:solidFill>
              <a:latin typeface="Bebas Neue Bold" panose="00000500000000000000" charset="0"/>
              <a:ea typeface="Alibaba PuHuiTi Medium" panose="00020600040101010101" charset="-122"/>
              <a:cs typeface="Bebas Neue Bold" panose="00000500000000000000" charset="0"/>
            </a:rPr>
            <a:t>r</a:t>
          </a:r>
          <a:r>
            <a:rPr kumimoji="0" lang="en-US" altLang="zh-CN" sz="5400" b="1" i="0" u="none" strike="noStrike" kern="1200"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rPr>
            <a:t>obrix </a:t>
          </a:r>
          <a:endParaRPr kumimoji="0" lang="en-US" altLang="zh-CN" sz="3400" b="1" i="0" u="none" strike="noStrike" kern="1200" cap="small" spc="250" normalizeH="0" noProof="0">
            <a:ln/>
            <a:solidFill>
              <a:srgbClr val="1D4999"/>
            </a:solidFill>
            <a:effectLst/>
            <a:uLnTx/>
            <a:uFillTx/>
            <a:latin typeface="Bebas Neue Bold" panose="00000500000000000000" charset="0"/>
            <a:ea typeface="Alibaba PuHuiTi Medium" panose="00020600040101010101" charset="-122"/>
            <a:cs typeface="Bebas Neue Bold" panose="00000500000000000000" charset="0"/>
          </a:endParaRPr>
        </a:p>
      </dsp:txBody>
      <dsp:txXfrm>
        <a:off x="4136961" y="5063032"/>
        <a:ext cx="2881756" cy="1137577"/>
      </dsp:txXfrm>
    </dsp:sp>
    <dsp:sp modelId="{79D82B93-4F1F-D343-A108-9D89A682C126}">
      <dsp:nvSpPr>
        <dsp:cNvPr id="0" name=""/>
        <dsp:cNvSpPr/>
      </dsp:nvSpPr>
      <dsp:spPr>
        <a:xfrm>
          <a:off x="261659" y="-133530"/>
          <a:ext cx="10632360" cy="4932754"/>
        </a:xfrm>
        <a:prstGeom prst="funnel">
          <a:avLst/>
        </a:prstGeom>
        <a:solidFill>
          <a:schemeClr val="lt1">
            <a:hueOff val="0"/>
            <a:satOff val="0"/>
            <a:lumOff val="0"/>
            <a:alpha val="52000"/>
          </a:schemeClr>
        </a:solidFill>
        <a:ln w="6350" cap="flat" cmpd="sng" algn="ctr">
          <a:solidFill>
            <a:schemeClr val="accent1">
              <a:hueOff val="0"/>
              <a:satOff val="0"/>
              <a:lumOff val="0"/>
              <a:alphaOff val="0"/>
            </a:schemeClr>
          </a:solidFill>
          <a:prstDash val="solid"/>
          <a:miter lim="800000"/>
        </a:ln>
        <a:effectLst>
          <a:outerShdw blurRad="1270000" algn="tl" rotWithShape="0">
            <a:prstClr val="black">
              <a:alpha val="40000"/>
            </a:prstClr>
          </a:outerShdw>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003816-4241-EC43-4AA4-2609603F86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A72EEA-8EBE-74A9-21B6-7CF598F572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7FC268-0C23-A142-88D4-C9019B02CBA6}" type="datetimeFigureOut">
              <a:rPr lang="en-US" smtClean="0"/>
              <a:t>2/2/25</a:t>
            </a:fld>
            <a:endParaRPr lang="en-US"/>
          </a:p>
        </p:txBody>
      </p:sp>
      <p:sp>
        <p:nvSpPr>
          <p:cNvPr id="4" name="Footer Placeholder 3">
            <a:extLst>
              <a:ext uri="{FF2B5EF4-FFF2-40B4-BE49-F238E27FC236}">
                <a16:creationId xmlns:a16="http://schemas.microsoft.com/office/drawing/2014/main" id="{C419BC28-BBB1-8BD8-C069-65F4715879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EEEB78-DB8E-A5C5-E8D7-5FD3A4F5AB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DA2A01-2159-AA4B-BFDA-DAD143B0D05D}" type="slidenum">
              <a:rPr lang="en-US" smtClean="0"/>
              <a:t>‹#›</a:t>
            </a:fld>
            <a:endParaRPr lang="en-US"/>
          </a:p>
        </p:txBody>
      </p:sp>
    </p:spTree>
    <p:extLst>
      <p:ext uri="{BB962C8B-B14F-4D97-AF65-F5344CB8AC3E}">
        <p14:creationId xmlns:p14="http://schemas.microsoft.com/office/powerpoint/2010/main" val="3793338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4C619-BA94-FA41-A802-46050008D482}" type="datetimeFigureOut">
              <a:rPr lang="en-US" smtClean="0"/>
              <a:t>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B4AED-F6E6-984F-804C-9CFE1FD5EBEF}" type="slidenum">
              <a:rPr lang="en-US" smtClean="0"/>
              <a:t>‹#›</a:t>
            </a:fld>
            <a:endParaRPr lang="en-US"/>
          </a:p>
        </p:txBody>
      </p:sp>
    </p:spTree>
    <p:extLst>
      <p:ext uri="{BB962C8B-B14F-4D97-AF65-F5344CB8AC3E}">
        <p14:creationId xmlns:p14="http://schemas.microsoft.com/office/powerpoint/2010/main" val="2088497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1</a:t>
            </a:fld>
            <a:endParaRPr lang="en-US"/>
          </a:p>
        </p:txBody>
      </p:sp>
    </p:spTree>
    <p:extLst>
      <p:ext uri="{BB962C8B-B14F-4D97-AF65-F5344CB8AC3E}">
        <p14:creationId xmlns:p14="http://schemas.microsoft.com/office/powerpoint/2010/main" val="559207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we map this design of a full system stack to a specific app, it would look like this for Robrix. </a:t>
            </a:r>
          </a:p>
          <a:p>
            <a:endParaRPr lang="en-US" sz="1200" dirty="0"/>
          </a:p>
          <a:p>
            <a:r>
              <a:rPr lang="en-US" sz="1200" dirty="0"/>
              <a:t>Note that you obviously don’t need to understand every detail here.</a:t>
            </a:r>
          </a:p>
          <a:p>
            <a:endParaRPr lang="en-US" sz="1200" dirty="0"/>
          </a:p>
          <a:p>
            <a:r>
              <a:rPr lang="en-US" sz="1200" dirty="0"/>
              <a:t>In this case, we are also including the entire application component in the diagram, as we’re also responsible for developing.</a:t>
            </a:r>
          </a:p>
          <a:p>
            <a:endParaRPr lang="en-US" sz="1200" dirty="0"/>
          </a:p>
        </p:txBody>
      </p:sp>
      <p:sp>
        <p:nvSpPr>
          <p:cNvPr id="4" name="Slide Number Placeholder 3"/>
          <p:cNvSpPr>
            <a:spLocks noGrp="1"/>
          </p:cNvSpPr>
          <p:nvPr>
            <p:ph type="sldNum" sz="quarter" idx="5"/>
          </p:nvPr>
        </p:nvSpPr>
        <p:spPr/>
        <p:txBody>
          <a:bodyPr/>
          <a:lstStyle/>
          <a:p>
            <a:fld id="{3B7B4AED-F6E6-984F-804C-9CFE1FD5EBEF}" type="slidenum">
              <a:rPr lang="en-US" smtClean="0"/>
              <a:t>10</a:t>
            </a:fld>
            <a:endParaRPr lang="en-US"/>
          </a:p>
        </p:txBody>
      </p:sp>
    </p:spTree>
    <p:extLst>
      <p:ext uri="{BB962C8B-B14F-4D97-AF65-F5344CB8AC3E}">
        <p14:creationId xmlns:p14="http://schemas.microsoft.com/office/powerpoint/2010/main" val="156837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Stage 1:  [now]  Robrix as a simple Matrix client</a:t>
            </a:r>
          </a:p>
          <a:p>
            <a:pPr marL="628650" lvl="1" indent="-171450">
              <a:buFont typeface="Arial" panose="020B0604020202020204" pitchFamily="34" charset="0"/>
              <a:buChar char="•"/>
            </a:pPr>
            <a:r>
              <a:rPr lang="en-US" dirty="0"/>
              <a:t>Try to reach fundamental </a:t>
            </a:r>
            <a:r>
              <a:rPr lang="en-US" dirty="0" err="1"/>
              <a:t>featureset</a:t>
            </a:r>
            <a:r>
              <a:rPr lang="en-US" dirty="0"/>
              <a:t> to prove Robius works</a:t>
            </a:r>
          </a:p>
          <a:p>
            <a:pPr marL="1085850" lvl="2" indent="-171450">
              <a:buFont typeface="Arial" panose="020B0604020202020204" pitchFamily="34" charset="0"/>
              <a:buChar char="•"/>
            </a:pPr>
            <a:r>
              <a:rPr lang="en-US" dirty="0"/>
              <a:t>(whilst building the entire UI &amp; App Dev ecosystem)</a:t>
            </a:r>
          </a:p>
          <a:p>
            <a:pPr marL="628650" lvl="1" indent="-171450">
              <a:buFont typeface="Arial" panose="020B0604020202020204" pitchFamily="34" charset="0"/>
              <a:buChar char="•"/>
            </a:pPr>
            <a:r>
              <a:rPr lang="en-US" dirty="0"/>
              <a:t>Structure of Robrix</a:t>
            </a:r>
          </a:p>
          <a:p>
            <a:pPr marL="1085850" lvl="2" indent="-171450">
              <a:buFont typeface="Arial" panose="020B0604020202020204" pitchFamily="34" charset="0"/>
              <a:buChar char="•"/>
            </a:pPr>
            <a:r>
              <a:rPr lang="en-US" dirty="0"/>
              <a:t>Arch diagram of Robius, then Arch diagram of Robrix</a:t>
            </a:r>
          </a:p>
          <a:p>
            <a:pPr marL="1085850" lvl="2" indent="-171450">
              <a:buFont typeface="Arial" panose="020B0604020202020204" pitchFamily="34" charset="0"/>
              <a:buChar char="•"/>
            </a:pPr>
            <a:r>
              <a:rPr lang="en-US" dirty="0"/>
              <a:t>Then actual block diagram of software components in Robrix</a:t>
            </a:r>
          </a:p>
          <a:p>
            <a:pPr marL="1543050" lvl="3" indent="-171450">
              <a:buFont typeface="Arial" panose="020B0604020202020204" pitchFamily="34" charset="0"/>
              <a:buChar char="•"/>
            </a:pPr>
            <a:r>
              <a:rPr lang="en-US" dirty="0"/>
              <a:t>e.g., UI main thread, using Makepad components, using background threads, </a:t>
            </a:r>
            <a:r>
              <a:rPr lang="en-US" dirty="0" err="1"/>
              <a:t>tokio</a:t>
            </a:r>
            <a:r>
              <a:rPr lang="en-US" dirty="0"/>
              <a:t> for async, matrix rust SDK, the app talking to robius components off to the side, which talk directly to the platform</a:t>
            </a:r>
          </a:p>
          <a:p>
            <a:pPr marL="628650" lvl="1" indent="-171450">
              <a:buFont typeface="Arial" panose="020B0604020202020204" pitchFamily="34" charset="0"/>
              <a:buChar char="•"/>
            </a:pPr>
            <a:r>
              <a:rPr lang="en-US" dirty="0"/>
              <a:t>Demo of Robrix</a:t>
            </a:r>
          </a:p>
          <a:p>
            <a:pPr marL="171450" indent="-171450">
              <a:buFont typeface="Arial" panose="020B0604020202020204" pitchFamily="34" charset="0"/>
              <a:buChar char="•"/>
            </a:pPr>
            <a:r>
              <a:rPr lang="en-US" dirty="0"/>
              <a:t>Stage 2:  [within 1 year] Robrix as a power-user Matrix client</a:t>
            </a:r>
          </a:p>
          <a:p>
            <a:pPr marL="628650" lvl="1" indent="-171450">
              <a:buFont typeface="Arial" panose="020B0604020202020204" pitchFamily="34" charset="0"/>
              <a:buChar char="•"/>
            </a:pPr>
            <a:r>
              <a:rPr lang="en-US" dirty="0"/>
              <a:t>Approx feature parity with existing clients</a:t>
            </a:r>
          </a:p>
          <a:p>
            <a:pPr marL="628650" lvl="1" indent="-171450">
              <a:buFont typeface="Arial" panose="020B0604020202020204" pitchFamily="34" charset="0"/>
              <a:buChar char="•"/>
            </a:pPr>
            <a:r>
              <a:rPr lang="en-US" dirty="0"/>
              <a:t>Plus more: side-by-side-by-side layout of horizontal panes (desktop, tablet, foldable)</a:t>
            </a:r>
          </a:p>
          <a:p>
            <a:pPr marL="628650" lvl="1" indent="-171450">
              <a:buFont typeface="Arial" panose="020B0604020202020204" pitchFamily="34" charset="0"/>
              <a:buChar char="•"/>
            </a:pPr>
            <a:r>
              <a:rPr lang="en-US" dirty="0"/>
              <a:t>Visually beautiful and customizable</a:t>
            </a:r>
          </a:p>
          <a:p>
            <a:pPr marL="628650" lvl="1" indent="-171450">
              <a:buFont typeface="Arial" panose="020B0604020202020204" pitchFamily="34" charset="0"/>
              <a:buChar char="•"/>
            </a:pPr>
            <a:r>
              <a:rPr lang="en-US" dirty="0"/>
              <a:t>Fast nav, keyboard-driven interaction mode</a:t>
            </a:r>
          </a:p>
          <a:p>
            <a:pPr marL="628650" lvl="1" indent="-171450">
              <a:buFont typeface="Arial" panose="020B0604020202020204" pitchFamily="34" charset="0"/>
              <a:buChar char="•"/>
            </a:pPr>
            <a:r>
              <a:rPr lang="en-US" dirty="0"/>
              <a:t>Integration of </a:t>
            </a:r>
            <a:r>
              <a:rPr lang="en-US" b="1" dirty="0"/>
              <a:t>local</a:t>
            </a:r>
            <a:r>
              <a:rPr lang="en-US" dirty="0"/>
              <a:t> LLMs for many benefits without jeopardizing E2EE or data sovereignty:</a:t>
            </a:r>
          </a:p>
          <a:p>
            <a:pPr marL="1085850" lvl="2" indent="-171450">
              <a:buFont typeface="Arial" panose="020B0604020202020204" pitchFamily="34" charset="0"/>
              <a:buChar char="•"/>
            </a:pPr>
            <a:r>
              <a:rPr lang="en-US" dirty="0"/>
              <a:t>AI-assisted chat synopses, topic analysis, “what you missed”, </a:t>
            </a:r>
            <a:r>
              <a:rPr lang="en-US" dirty="0" err="1"/>
              <a:t>etc</a:t>
            </a:r>
            <a:endParaRPr lang="en-US" dirty="0"/>
          </a:p>
          <a:p>
            <a:pPr marL="1085850" lvl="2" indent="-171450">
              <a:buFont typeface="Arial" panose="020B0604020202020204" pitchFamily="34" charset="0"/>
              <a:buChar char="•"/>
            </a:pPr>
            <a:r>
              <a:rPr lang="en-US" dirty="0"/>
              <a:t>Automatic </a:t>
            </a:r>
            <a:r>
              <a:rPr lang="en-US" i="1" dirty="0"/>
              <a:t>public </a:t>
            </a:r>
            <a:r>
              <a:rPr lang="en-US" dirty="0"/>
              <a:t>chat-bot response channels to help newcomers to large open-source communities</a:t>
            </a:r>
          </a:p>
          <a:p>
            <a:pPr marL="171450" indent="-171450">
              <a:buFont typeface="Arial" panose="020B0604020202020204" pitchFamily="34" charset="0"/>
              <a:buChar char="•"/>
            </a:pPr>
            <a:r>
              <a:rPr lang="en-US" dirty="0"/>
              <a:t>Stage 3:  [1+ year out]  Robrix as a central hub for federated services</a:t>
            </a:r>
          </a:p>
          <a:p>
            <a:pPr marL="628650" lvl="1" indent="-171450">
              <a:buFont typeface="Arial" panose="020B0604020202020204" pitchFamily="34" charset="0"/>
              <a:buChar char="•"/>
            </a:pPr>
            <a:r>
              <a:rPr lang="en-US" dirty="0"/>
              <a:t>Introduce our vision for other services: </a:t>
            </a:r>
            <a:r>
              <a:rPr lang="en-US" dirty="0" err="1"/>
              <a:t>ActivityPub</a:t>
            </a:r>
            <a:r>
              <a:rPr lang="en-US" dirty="0"/>
              <a:t>, mastodon, </a:t>
            </a:r>
            <a:r>
              <a:rPr lang="en-US" dirty="0" err="1"/>
              <a:t>lemmy</a:t>
            </a:r>
            <a:r>
              <a:rPr lang="en-US" dirty="0"/>
              <a:t>, code/reviews (</a:t>
            </a:r>
            <a:r>
              <a:rPr lang="en-US" dirty="0" err="1"/>
              <a:t>github</a:t>
            </a:r>
            <a:r>
              <a:rPr lang="en-US" dirty="0"/>
              <a:t>)</a:t>
            </a:r>
          </a:p>
          <a:p>
            <a:pPr marL="628650" lvl="1" indent="-171450">
              <a:buFont typeface="Arial" panose="020B0604020202020204" pitchFamily="34" charset="0"/>
              <a:buChar char="•"/>
            </a:pPr>
            <a:r>
              <a:rPr lang="en-US" dirty="0"/>
              <a:t>All the stuff the open-source community wants, all in one place</a:t>
            </a:r>
          </a:p>
          <a:p>
            <a:pPr marL="1085850" lvl="2" indent="-171450">
              <a:buFont typeface="Arial" panose="020B0604020202020204" pitchFamily="34" charset="0"/>
              <a:buChar char="•"/>
            </a:pPr>
            <a:r>
              <a:rPr lang="en-US" dirty="0"/>
              <a:t>Singular </a:t>
            </a:r>
            <a:r>
              <a:rPr lang="en-US" dirty="0" err="1"/>
              <a:t>idenity</a:t>
            </a:r>
            <a:r>
              <a:rPr lang="en-US" dirty="0"/>
              <a:t> management &amp; support via integration with Open Wallet Foundation</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11</a:t>
            </a:fld>
            <a:endParaRPr lang="en-US"/>
          </a:p>
        </p:txBody>
      </p:sp>
    </p:spTree>
    <p:extLst>
      <p:ext uri="{BB962C8B-B14F-4D97-AF65-F5344CB8AC3E}">
        <p14:creationId xmlns:p14="http://schemas.microsoft.com/office/powerpoint/2010/main" val="2297829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12</a:t>
            </a:fld>
            <a:endParaRPr lang="en-US"/>
          </a:p>
        </p:txBody>
      </p:sp>
    </p:spTree>
    <p:extLst>
      <p:ext uri="{BB962C8B-B14F-4D97-AF65-F5344CB8AC3E}">
        <p14:creationId xmlns:p14="http://schemas.microsoft.com/office/powerpoint/2010/main" val="209282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13</a:t>
            </a:fld>
            <a:endParaRPr lang="en-US"/>
          </a:p>
        </p:txBody>
      </p:sp>
    </p:spTree>
    <p:extLst>
      <p:ext uri="{BB962C8B-B14F-4D97-AF65-F5344CB8AC3E}">
        <p14:creationId xmlns:p14="http://schemas.microsoft.com/office/powerpoint/2010/main" val="318215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7B4AED-F6E6-984F-804C-9CFE1FD5EBEF}" type="slidenum">
              <a:rPr lang="en-US" smtClean="0"/>
              <a:t>15</a:t>
            </a:fld>
            <a:endParaRPr lang="en-US"/>
          </a:p>
        </p:txBody>
      </p:sp>
    </p:spTree>
    <p:extLst>
      <p:ext uri="{BB962C8B-B14F-4D97-AF65-F5344CB8AC3E}">
        <p14:creationId xmlns:p14="http://schemas.microsoft.com/office/powerpoint/2010/main" val="1713128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0A5E-9E66-0BBD-A7F4-6E700036E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F2D3A-37C3-2A79-3977-49ACE27DF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C2C3F-A4D8-C9B0-364D-EBF7B0911F62}"/>
              </a:ext>
            </a:extLst>
          </p:cNvPr>
          <p:cNvSpPr>
            <a:spLocks noGrp="1"/>
          </p:cNvSpPr>
          <p:nvPr>
            <p:ph type="body" idx="1"/>
          </p:nvPr>
        </p:nvSpPr>
        <p:spPr/>
        <p:txBody>
          <a:bodyPr/>
          <a:lstStyle/>
          <a:p>
            <a:r>
              <a:rPr lang="en-US"/>
              <a:t>Most of these, but not all, are useful within Robrix but not technically mandatory.</a:t>
            </a:r>
          </a:p>
          <a:p>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a:effectLst/>
                <a:latin typeface="Calibri" panose="020F0502020204030204" pitchFamily="34" charset="0"/>
                <a:ea typeface="Calibri" panose="020F0502020204030204" pitchFamily="34" charset="0"/>
                <a:cs typeface="Times New Roman" panose="02020603050405020304" pitchFamily="18" charset="0"/>
              </a:rPr>
              <a:t>Approximate proposed order:</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Biometrics/authentication</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Open URI / share object to another app (Intents,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sharesheet</a:t>
            </a:r>
            <a:r>
              <a:rPr lang="en-US" sz="1800" kern="100">
                <a:effectLst/>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Geolocation</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System notifications</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Native file/image picker dialog</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Native font access (fallback for UI-packaged font stack)</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Registration as default app (Intent handler)</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Native rich clipboard access with full-MIME types</a:t>
            </a:r>
          </a:p>
          <a:p>
            <a:pPr marL="1143000" marR="0" lvl="2" indent="-228600">
              <a:spcBef>
                <a:spcPts val="0"/>
              </a:spcBef>
              <a:spcAft>
                <a:spcPts val="0"/>
              </a:spcAft>
              <a:buFont typeface="+mj-lt"/>
              <a:buAutoNum type="arabicPeriod"/>
            </a:pPr>
            <a:r>
              <a:rPr lang="en-US" sz="1800" kern="100">
                <a:effectLst/>
                <a:latin typeface="Calibri" panose="020F0502020204030204" pitchFamily="34" charset="0"/>
                <a:ea typeface="Calibri" panose="020F0502020204030204" pitchFamily="34" charset="0"/>
                <a:cs typeface="Times New Roman" panose="02020603050405020304" pitchFamily="18" charset="0"/>
              </a:rPr>
              <a:t>Native context menus</a:t>
            </a:r>
          </a:p>
          <a:p>
            <a:endParaRPr lang="en-US"/>
          </a:p>
        </p:txBody>
      </p:sp>
      <p:sp>
        <p:nvSpPr>
          <p:cNvPr id="4" name="Slide Number Placeholder 3">
            <a:extLst>
              <a:ext uri="{FF2B5EF4-FFF2-40B4-BE49-F238E27FC236}">
                <a16:creationId xmlns:a16="http://schemas.microsoft.com/office/drawing/2014/main" id="{D9D0406B-6EA1-4DA0-2B94-D907AC5D20DC}"/>
              </a:ext>
            </a:extLst>
          </p:cNvPr>
          <p:cNvSpPr>
            <a:spLocks noGrp="1"/>
          </p:cNvSpPr>
          <p:nvPr>
            <p:ph type="sldNum" sz="quarter" idx="5"/>
          </p:nvPr>
        </p:nvSpPr>
        <p:spPr/>
        <p:txBody>
          <a:bodyPr/>
          <a:lstStyle/>
          <a:p>
            <a:fld id="{3B7B4AED-F6E6-984F-804C-9CFE1FD5EBEF}" type="slidenum">
              <a:rPr lang="en-US" smtClean="0"/>
              <a:t>16</a:t>
            </a:fld>
            <a:endParaRPr lang="en-US"/>
          </a:p>
        </p:txBody>
      </p:sp>
    </p:spTree>
    <p:extLst>
      <p:ext uri="{BB962C8B-B14F-4D97-AF65-F5344CB8AC3E}">
        <p14:creationId xmlns:p14="http://schemas.microsoft.com/office/powerpoint/2010/main" val="4052494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structure of components we’ve designed</a:t>
            </a:r>
          </a:p>
          <a:p>
            <a:pPr lvl="1"/>
            <a:r>
              <a:rPr lang="en-US" dirty="0"/>
              <a:t>Custom HTML parser &amp; renderer</a:t>
            </a:r>
          </a:p>
          <a:p>
            <a:pPr lvl="2"/>
            <a:r>
              <a:rPr lang="en-US" i="1" dirty="0"/>
              <a:t>Extremely </a:t>
            </a:r>
            <a:r>
              <a:rPr lang="en-US" dirty="0"/>
              <a:t>lightweight, no web engine, no CSS</a:t>
            </a:r>
          </a:p>
          <a:p>
            <a:pPr lvl="1"/>
            <a:r>
              <a:rPr lang="en-US" dirty="0"/>
              <a:t>Custom caching layer for drawing &amp; populating UI widgets</a:t>
            </a:r>
          </a:p>
          <a:p>
            <a:pPr lvl="2"/>
            <a:r>
              <a:rPr lang="en-US" dirty="0"/>
              <a:t>Able to integrate with fine-grained events from Matrix SDK</a:t>
            </a:r>
          </a:p>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17</a:t>
            </a:fld>
            <a:endParaRPr lang="en-US"/>
          </a:p>
        </p:txBody>
      </p:sp>
    </p:spTree>
    <p:extLst>
      <p:ext uri="{BB962C8B-B14F-4D97-AF65-F5344CB8AC3E}">
        <p14:creationId xmlns:p14="http://schemas.microsoft.com/office/powerpoint/2010/main" val="772482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Robrix has driven a lot of our implementation efforts over the past year. Two of the most major categories of implementation work has been on the UI side and on the platform feature side.</a:t>
            </a:r>
          </a:p>
          <a:p>
            <a:endParaRPr lang="en-US" dirty="0"/>
          </a:p>
          <a:p>
            <a:r>
              <a:rPr lang="en-US" dirty="0"/>
              <a:t>Most of what you just saw in the Robrix demo did not exist in Makepad before last year, including basic things like rich text formatting, mouse button abstractions, context menus, “adaptive view” widgets that respond to changes in window size</a:t>
            </a:r>
          </a:p>
          <a:p>
            <a:endParaRPr lang="en-US" dirty="0"/>
          </a:p>
          <a:p>
            <a:r>
              <a:rPr lang="en-US" dirty="0"/>
              <a:t>Permissions handling</a:t>
            </a:r>
          </a:p>
          <a:p>
            <a:pPr lvl="1"/>
            <a:r>
              <a:rPr lang="en-US" dirty="0"/>
              <a:t>Collecting and merging permissions from app, UI toolkit, dependencies</a:t>
            </a:r>
          </a:p>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18</a:t>
            </a:fld>
            <a:endParaRPr lang="en-US"/>
          </a:p>
        </p:txBody>
      </p:sp>
    </p:spTree>
    <p:extLst>
      <p:ext uri="{BB962C8B-B14F-4D97-AF65-F5344CB8AC3E}">
        <p14:creationId xmlns:p14="http://schemas.microsoft.com/office/powerpoint/2010/main" val="3789261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App main thread is managed by and talks to the Makepad UI toolkit</a:t>
            </a:r>
          </a:p>
          <a:p>
            <a:pPr marL="628650" lvl="1" indent="-171450">
              <a:buFont typeface="Arial" panose="020B0604020202020204" pitchFamily="34" charset="0"/>
              <a:buChar char="•"/>
            </a:pPr>
            <a:r>
              <a:rPr lang="en-US" dirty="0"/>
              <a:t>Obviously want to avoid blocking this thread at all costs</a:t>
            </a:r>
          </a:p>
          <a:p>
            <a:pPr marL="628650" lvl="1" indent="-171450">
              <a:buFont typeface="Arial" panose="020B0604020202020204" pitchFamily="34" charset="0"/>
              <a:buChar char="•"/>
            </a:pPr>
            <a:r>
              <a:rPr lang="en-US" dirty="0"/>
              <a:t>Sends off requests that require synchronous operations to background threads</a:t>
            </a:r>
          </a:p>
          <a:p>
            <a:pPr marL="628650" lvl="1" indent="-171450">
              <a:buFont typeface="Arial" panose="020B0604020202020204" pitchFamily="34" charset="0"/>
              <a:buChar char="•"/>
            </a:pPr>
            <a:r>
              <a:rPr lang="en-US" dirty="0"/>
              <a:t>Sends of requests that require async operations to background threads that are managed by an async executor that can run async tasks </a:t>
            </a:r>
          </a:p>
          <a:p>
            <a:pPr marL="171450" lvl="0" indent="-171450">
              <a:buFont typeface="Arial" panose="020B0604020202020204" pitchFamily="34" charset="0"/>
              <a:buChar char="•"/>
            </a:pPr>
            <a:r>
              <a:rPr lang="en-US" dirty="0"/>
              <a:t>Certain platform-specific functions must only be invoked on main thread</a:t>
            </a:r>
          </a:p>
          <a:p>
            <a:pPr marL="171450" lvl="0" indent="-171450">
              <a:buFont typeface="Arial" panose="020B0604020202020204" pitchFamily="34" charset="0"/>
              <a:buChar char="•"/>
            </a:pPr>
            <a:r>
              <a:rPr lang="en-US" dirty="0"/>
              <a:t>But, many service SDKs are built atop async/await</a:t>
            </a:r>
          </a:p>
          <a:p>
            <a:pPr marL="628650" lvl="1" indent="-171450">
              <a:buFont typeface="Arial" panose="020B0604020202020204" pitchFamily="34" charset="0"/>
              <a:buChar char="•"/>
            </a:pPr>
            <a:r>
              <a:rPr lang="en-US" dirty="0"/>
              <a:t>e.g., the Matrix SDK requires async for many of its features (exposes only </a:t>
            </a:r>
            <a:r>
              <a:rPr lang="en-US" sz="1800" b="0" dirty="0">
                <a:solidFill>
                  <a:srgbClr val="0000FF"/>
                </a:solidFill>
                <a:effectLst/>
                <a:latin typeface="Menlo" panose="020B0609030804020204" pitchFamily="49" charset="0"/>
              </a:rPr>
              <a:t>async</a:t>
            </a:r>
            <a:r>
              <a:rPr lang="en-US" sz="1800" b="0" dirty="0">
                <a:solidFill>
                  <a:srgbClr val="000000"/>
                </a:solidFill>
                <a:effectLst/>
                <a:latin typeface="Menlo" panose="020B0609030804020204" pitchFamily="49" charset="0"/>
              </a:rPr>
              <a:t> </a:t>
            </a:r>
            <a:r>
              <a:rPr lang="en-US" sz="1800" b="0" dirty="0" err="1">
                <a:solidFill>
                  <a:srgbClr val="795E26"/>
                </a:solidFill>
                <a:effectLst/>
                <a:latin typeface="Menlo" panose="020B0609030804020204" pitchFamily="49" charset="0"/>
              </a:rPr>
              <a:t>fn</a:t>
            </a:r>
            <a:r>
              <a:rPr lang="en-US" sz="1800" b="0" dirty="0">
                <a:solidFill>
                  <a:srgbClr val="000000"/>
                </a:solidFill>
                <a:effectLst/>
                <a:latin typeface="Menlo" panose="020B0609030804020204" pitchFamily="49" charset="0"/>
              </a:rPr>
              <a:t>()</a:t>
            </a:r>
            <a:r>
              <a:rPr lang="en-US" dirty="0"/>
              <a:t>s)</a:t>
            </a:r>
          </a:p>
          <a:p>
            <a:pPr marL="628650" lvl="1" indent="-171450">
              <a:buFont typeface="Arial" panose="020B0604020202020204" pitchFamily="34" charset="0"/>
              <a:buChar char="•"/>
            </a:pPr>
            <a:r>
              <a:rPr lang="en-US" dirty="0"/>
              <a:t>Should not run async workloads on UI main thread</a:t>
            </a:r>
          </a:p>
          <a:p>
            <a:pPr marL="171450" lvl="0" indent="-171450">
              <a:buFont typeface="Arial" panose="020B0604020202020204" pitchFamily="34" charset="0"/>
              <a:buChar char="•"/>
            </a:pPr>
            <a:r>
              <a:rPr lang="en-US" dirty="0"/>
              <a:t>We have other non-</a:t>
            </a:r>
            <a:r>
              <a:rPr kumimoji="0" lang="en-US" sz="1800" b="0" i="0" u="none" strike="noStrike" kern="1200" cap="none" spc="0" normalizeH="0" baseline="0" noProof="0" dirty="0">
                <a:ln>
                  <a:noFill/>
                </a:ln>
                <a:solidFill>
                  <a:srgbClr val="0000FF"/>
                </a:solidFill>
                <a:effectLst/>
                <a:uLnTx/>
                <a:uFillTx/>
                <a:latin typeface="Menlo" panose="020B0609030804020204" pitchFamily="49" charset="0"/>
                <a:ea typeface="+mn-ea"/>
                <a:cs typeface="+mn-cs"/>
              </a:rPr>
              <a:t>async </a:t>
            </a:r>
            <a:r>
              <a:rPr lang="en-US" dirty="0"/>
              <a:t>work that we also want to in the background</a:t>
            </a: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total, we must contend with 3 categories of workloads</a:t>
            </a:r>
          </a:p>
          <a:p>
            <a:pPr marL="628650" lvl="1" indent="-171450">
              <a:buFont typeface="Arial" panose="020B0604020202020204" pitchFamily="34" charset="0"/>
              <a:buChar char="•"/>
            </a:pPr>
            <a:r>
              <a:rPr lang="en-US" dirty="0"/>
              <a:t>Currently use multiple types of channels, queues, and </a:t>
            </a:r>
            <a:r>
              <a:rPr lang="en-US" dirty="0" err="1"/>
              <a:t>condvars</a:t>
            </a:r>
            <a:r>
              <a:rPr lang="en-US" dirty="0"/>
              <a:t> to facilitate inter-context communication</a:t>
            </a:r>
          </a:p>
          <a:p>
            <a:pPr marL="628650" lvl="1" indent="-171450">
              <a:buFont typeface="Arial" panose="020B0604020202020204" pitchFamily="34" charset="0"/>
              <a:buChar char="•"/>
            </a:pPr>
            <a:r>
              <a:rPr lang="en-US" dirty="0"/>
              <a:t>Aim to create a better design here that helps to abstract away the manual tedium of passing messages across many kinds of channels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72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F6A50-2292-5386-7E1B-BF885CD85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35BCE-A727-F7B7-A08F-1067ED7EC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76F7C-3A25-0915-0C48-3BF5741BEEF6}"/>
              </a:ext>
            </a:extLst>
          </p:cNvPr>
          <p:cNvSpPr>
            <a:spLocks noGrp="1"/>
          </p:cNvSpPr>
          <p:nvPr>
            <p:ph type="body" idx="1"/>
          </p:nvPr>
        </p:nvSpPr>
        <p:spPr/>
        <p:txBody>
          <a:bodyPr/>
          <a:lstStyle/>
          <a:p>
            <a:r>
              <a:rPr lang="en-US" dirty="0"/>
              <a:t>The most challenging incarnation of this that we’ve encountered, which is the verification modal.</a:t>
            </a:r>
          </a:p>
          <a:p>
            <a:pPr lvl="1"/>
            <a:r>
              <a:rPr lang="en-US" dirty="0"/>
              <a:t>Multiple finite state machines operating in different execution contexts, which both must be kept in lockstep together </a:t>
            </a:r>
            <a:r>
              <a:rPr lang="en-US" i="1" dirty="0"/>
              <a:t>and </a:t>
            </a:r>
            <a:r>
              <a:rPr lang="en-US" dirty="0"/>
              <a:t>in sync with another Matrix client instance (the one doing the verification)</a:t>
            </a:r>
          </a:p>
          <a:p>
            <a:pPr lvl="1"/>
            <a:r>
              <a:rPr lang="en-US" dirty="0"/>
              <a:t>This is incredibly difficult to implement given the constraints of what you can and </a:t>
            </a:r>
            <a:r>
              <a:rPr lang="en-US" i="1" dirty="0"/>
              <a:t>should</a:t>
            </a:r>
            <a:r>
              <a:rPr lang="en-US" dirty="0"/>
              <a:t> do on the main UI thread (i.e., not acquiring locks, not awaiting on an async task, </a:t>
            </a:r>
            <a:r>
              <a:rPr lang="en-US" dirty="0" err="1"/>
              <a:t>etc</a:t>
            </a:r>
            <a:r>
              <a:rPr lang="en-US" dirty="0"/>
              <a:t>)</a:t>
            </a:r>
          </a:p>
          <a:p>
            <a:pPr lvl="2"/>
            <a:r>
              <a:rPr lang="en-US" dirty="0"/>
              <a:t>Also the constraints of where async tasks can run, and which SDK APIs and system APIs require invoking in an async or sync context, or may be a blocking vs. non-blocking call</a:t>
            </a:r>
          </a:p>
          <a:p>
            <a:pPr lvl="2"/>
            <a:endParaRPr lang="en-US" dirty="0"/>
          </a:p>
          <a:p>
            <a:pPr lvl="0"/>
            <a:r>
              <a:rPr lang="en-US" dirty="0"/>
              <a:t>Note that this diagram excludes a vast amount of complexity surrounding timeouts, handling cancelations from both the local user and the other foreign device, restarting or being tolerant of network errors,</a:t>
            </a:r>
          </a:p>
          <a:p>
            <a:pPr lvl="1"/>
            <a:endParaRPr lang="en-US" dirty="0"/>
          </a:p>
          <a:p>
            <a:r>
              <a:rPr lang="en-US" dirty="0"/>
              <a:t>GOAL: to make this a lot easier for future app devs</a:t>
            </a:r>
          </a:p>
          <a:p>
            <a:pPr lvl="1"/>
            <a:r>
              <a:rPr lang="en-US" dirty="0"/>
              <a:t>Will be part of our future concurrency management framework</a:t>
            </a:r>
          </a:p>
          <a:p>
            <a:pPr lvl="1"/>
            <a:endParaRPr lang="en-US" dirty="0"/>
          </a:p>
          <a:p>
            <a:endParaRPr lang="en-US" dirty="0"/>
          </a:p>
        </p:txBody>
      </p:sp>
      <p:sp>
        <p:nvSpPr>
          <p:cNvPr id="4" name="Slide Number Placeholder 3">
            <a:extLst>
              <a:ext uri="{FF2B5EF4-FFF2-40B4-BE49-F238E27FC236}">
                <a16:creationId xmlns:a16="http://schemas.microsoft.com/office/drawing/2014/main" id="{F24DDC9A-0405-A848-889F-999D4E357A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97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369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21</a:t>
            </a:fld>
            <a:endParaRPr lang="en-US"/>
          </a:p>
        </p:txBody>
      </p:sp>
    </p:spTree>
    <p:extLst>
      <p:ext uri="{BB962C8B-B14F-4D97-AF65-F5344CB8AC3E}">
        <p14:creationId xmlns:p14="http://schemas.microsoft.com/office/powerpoint/2010/main" val="336174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948DB-01BC-9213-A1EC-CC87AFFE7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A61F6-D313-BA6C-DF8E-C6D2C50CE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09027-C440-4D3B-9E97-B9C8E62D0D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B62871-6F12-0795-3DA7-6677EAFEAA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039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Explore Integration of local LLMs (</a:t>
            </a:r>
            <a:r>
              <a:rPr lang="en-US" dirty="0" err="1"/>
              <a:t>à</a:t>
            </a:r>
            <a:r>
              <a:rPr lang="en-US" dirty="0"/>
              <a:t> la </a:t>
            </a:r>
            <a:r>
              <a:rPr lang="en-US" dirty="0" err="1"/>
              <a:t>Moxin</a:t>
            </a:r>
            <a:r>
              <a:rPr lang="en-US" dirty="0"/>
              <a:t>) for many benefits without jeopardizing E2EE or data sovereignty:</a:t>
            </a:r>
          </a:p>
          <a:p>
            <a:pPr marL="171450" indent="-171450">
              <a:buFont typeface="Arial" panose="020B0604020202020204" pitchFamily="34" charset="0"/>
              <a:buChar char="•"/>
            </a:pPr>
            <a:r>
              <a:rPr lang="en-US" dirty="0"/>
              <a:t>AI-assisted chat synopses, topic analysis, “what you missed”, etc.</a:t>
            </a:r>
          </a:p>
          <a:p>
            <a:pPr marL="171450" indent="-171450">
              <a:buFont typeface="Arial" panose="020B0604020202020204" pitchFamily="34" charset="0"/>
              <a:buChar char="•"/>
            </a:pPr>
            <a:r>
              <a:rPr lang="en-US" dirty="0"/>
              <a:t>Automatic public chat-bot response channels to help newcomers to large open-source communities.</a:t>
            </a:r>
          </a:p>
          <a:p>
            <a:endParaRPr lang="en-US" dirty="0"/>
          </a:p>
          <a:p>
            <a:endParaRPr lang="en-US" dirty="0"/>
          </a:p>
          <a:p>
            <a:r>
              <a:rPr lang="en-US" dirty="0"/>
              <a:t>Some sort of AI features: auto-response bots for simple/frequent/easy questions, some sort of AI assistant to help you pick out key important messages from a long backlog</a:t>
            </a:r>
          </a:p>
          <a:p>
            <a:endParaRPr lang="en-US" dirty="0"/>
          </a:p>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23</a:t>
            </a:fld>
            <a:endParaRPr lang="en-US"/>
          </a:p>
        </p:txBody>
      </p:sp>
    </p:spTree>
    <p:extLst>
      <p:ext uri="{BB962C8B-B14F-4D97-AF65-F5344CB8AC3E}">
        <p14:creationId xmlns:p14="http://schemas.microsoft.com/office/powerpoint/2010/main" val="1259319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47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084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Future integration with </a:t>
            </a:r>
            <a:r>
              <a:rPr lang="en-US" dirty="0" err="1"/>
              <a:t>Moxin</a:t>
            </a:r>
            <a:r>
              <a:rPr lang="en-US" dirty="0"/>
              <a:t>, another Project Robius app being developed: </a:t>
            </a:r>
            <a:br>
              <a:rPr lang="en-US" dirty="0"/>
            </a:br>
            <a:r>
              <a:rPr lang="en-US" sz="1200" dirty="0"/>
              <a:t>“The </a:t>
            </a:r>
            <a:r>
              <a:rPr lang="en-US" sz="1200" dirty="0" err="1"/>
              <a:t>Moxin</a:t>
            </a:r>
            <a:r>
              <a:rPr lang="en-US" sz="1200" dirty="0"/>
              <a:t> App also integrates with the social community. It now supports an open-source model database/model card. The community can help improve the model card and add and validate more models. Also, we plan to fully integrate with the federated Matrix ecosystem so people can share the agents' recipes and demo their little bots, which </a:t>
            </a:r>
            <a:r>
              <a:rPr lang="en-US" sz="1200" dirty="0" err="1"/>
              <a:t>ChatGPT</a:t>
            </a:r>
            <a:r>
              <a:rPr lang="en-US" sz="1200" dirty="0"/>
              <a:t> or other tools do not provide as of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034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5844D-176B-5E21-74DD-B5AE75A2D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F5031-0619-EA96-E5AE-FA9A035D0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1AE8F-072C-C72A-B9C2-970DC625C7A7}"/>
              </a:ext>
            </a:extLst>
          </p:cNvPr>
          <p:cNvSpPr>
            <a:spLocks noGrp="1"/>
          </p:cNvSpPr>
          <p:nvPr>
            <p:ph type="body" idx="1"/>
          </p:nvPr>
        </p:nvSpPr>
        <p:spPr/>
        <p:txBody>
          <a:bodyPr/>
          <a:lstStyle/>
          <a:p>
            <a:pPr marL="171450" indent="-171450">
              <a:buFont typeface="Arial" panose="020B0604020202020204" pitchFamily="34" charset="0"/>
              <a:buChar char="•"/>
            </a:pPr>
            <a:r>
              <a:rPr lang="en-US" dirty="0" err="1"/>
              <a:t>Moxin</a:t>
            </a:r>
            <a:r>
              <a:rPr lang="en-US" dirty="0"/>
              <a:t> is another Robius app</a:t>
            </a:r>
          </a:p>
          <a:p>
            <a:pPr marL="528638" lvl="1" indent="-238125">
              <a:buFont typeface="Arial" panose="020B0604020202020204" pitchFamily="34" charset="0"/>
              <a:buChar char="•"/>
            </a:pPr>
            <a:r>
              <a:rPr lang="en-US" dirty="0"/>
              <a:t>Also drove development of widgets, platform crates, packaging logic</a:t>
            </a:r>
          </a:p>
          <a:p>
            <a:pPr marL="528638" lvl="1" indent="-238125">
              <a:buFont typeface="Arial" panose="020B0604020202020204" pitchFamily="34" charset="0"/>
              <a:buChar char="•"/>
            </a:pPr>
            <a:r>
              <a:rPr lang="en-US" dirty="0"/>
              <a:t>Models run locally using </a:t>
            </a:r>
            <a:r>
              <a:rPr lang="en-US" dirty="0" err="1"/>
              <a:t>WasmEdge</a:t>
            </a:r>
            <a:r>
              <a:rPr lang="en-US" dirty="0"/>
              <a:t>, a multi-platform WASM LLM engine</a:t>
            </a:r>
          </a:p>
          <a:p>
            <a:pPr marL="171450" indent="-171450">
              <a:buFont typeface="Arial" panose="020B0604020202020204" pitchFamily="34" charset="0"/>
              <a:buChar char="•"/>
            </a:pPr>
            <a:r>
              <a:rPr lang="en-US" dirty="0"/>
              <a:t>Work has already begun to separate the discovery, download, execution, and configuration of LLMs from the app’s UI frontend</a:t>
            </a:r>
          </a:p>
          <a:p>
            <a:pPr marL="171450" indent="-171450">
              <a:buFont typeface="Arial" panose="020B0604020202020204" pitchFamily="34" charset="0"/>
              <a:buChar char="•"/>
            </a:pPr>
            <a:r>
              <a:rPr lang="en-US" dirty="0"/>
              <a:t>Coming soon: more modalities beyond LLM agents</a:t>
            </a:r>
          </a:p>
        </p:txBody>
      </p:sp>
      <p:sp>
        <p:nvSpPr>
          <p:cNvPr id="4" name="Slide Number Placeholder 3">
            <a:extLst>
              <a:ext uri="{FF2B5EF4-FFF2-40B4-BE49-F238E27FC236}">
                <a16:creationId xmlns:a16="http://schemas.microsoft.com/office/drawing/2014/main" id="{A7AB2FE5-1054-E19F-D335-902C18727DFF}"/>
              </a:ext>
            </a:extLst>
          </p:cNvPr>
          <p:cNvSpPr>
            <a:spLocks noGrp="1"/>
          </p:cNvSpPr>
          <p:nvPr>
            <p:ph type="sldNum" sz="quarter" idx="5"/>
          </p:nvPr>
        </p:nvSpPr>
        <p:spPr/>
        <p:txBody>
          <a:bodyPr/>
          <a:lstStyle/>
          <a:p>
            <a:fld id="{3B7B4AED-F6E6-984F-804C-9CFE1FD5EBEF}" type="slidenum">
              <a:rPr lang="en-US" smtClean="0"/>
              <a:t>28</a:t>
            </a:fld>
            <a:endParaRPr lang="en-US"/>
          </a:p>
        </p:txBody>
      </p:sp>
    </p:spTree>
    <p:extLst>
      <p:ext uri="{BB962C8B-B14F-4D97-AF65-F5344CB8AC3E}">
        <p14:creationId xmlns:p14="http://schemas.microsoft.com/office/powerpoint/2010/main" val="1774832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95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878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part of the talk that most relates to the concept of a next-gen internet. </a:t>
            </a:r>
          </a:p>
          <a:p>
            <a:endParaRPr lang="en-US" dirty="0"/>
          </a:p>
          <a:p>
            <a:r>
              <a:rPr lang="en-US" dirty="0"/>
              <a:t>We envision developing Robrix into a community hub app of sorts, that can collect multiple services: </a:t>
            </a:r>
            <a:r>
              <a:rPr lang="en-US" dirty="0" err="1"/>
              <a:t>ActivityPub</a:t>
            </a:r>
            <a:r>
              <a:rPr lang="en-US" dirty="0"/>
              <a:t> (Mastodon, </a:t>
            </a:r>
            <a:r>
              <a:rPr lang="en-US" dirty="0" err="1"/>
              <a:t>lemmy</a:t>
            </a:r>
            <a:r>
              <a:rPr lang="en-US" dirty="0"/>
              <a:t>, code/reviews (</a:t>
            </a:r>
            <a:r>
              <a:rPr lang="en-US" dirty="0" err="1"/>
              <a:t>github</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All the stuff the open-source community wants, all in one place</a:t>
            </a:r>
          </a:p>
          <a:p>
            <a:endParaRPr lang="en-US" dirty="0"/>
          </a:p>
          <a:p>
            <a:pPr marL="0" indent="0">
              <a:buNone/>
            </a:pPr>
            <a:r>
              <a:rPr lang="en-US" dirty="0"/>
              <a:t>----------------</a:t>
            </a:r>
          </a:p>
          <a:p>
            <a:r>
              <a:rPr lang="en-US" dirty="0"/>
              <a:t>0. Data sovereignty (a user owns their data, can host &amp; manage it, exposed via common federated standard APIs)</a:t>
            </a:r>
          </a:p>
          <a:p>
            <a:r>
              <a:rPr lang="en-US" dirty="0"/>
              <a:t>1. Place to host code (Gitlab, </a:t>
            </a:r>
            <a:r>
              <a:rPr lang="en-US" dirty="0" err="1"/>
              <a:t>Github</a:t>
            </a:r>
            <a:r>
              <a:rPr lang="en-US" dirty="0"/>
              <a:t>, </a:t>
            </a:r>
            <a:r>
              <a:rPr lang="en-US" dirty="0" err="1"/>
              <a:t>etc</a:t>
            </a:r>
            <a:r>
              <a:rPr lang="en-US" dirty="0"/>
              <a:t>)</a:t>
            </a:r>
          </a:p>
          <a:p>
            <a:r>
              <a:rPr lang="en-US" dirty="0"/>
              <a:t>2. Place to host chat (Matrix, </a:t>
            </a:r>
            <a:r>
              <a:rPr lang="en-US" dirty="0" err="1"/>
              <a:t>etc</a:t>
            </a:r>
            <a:r>
              <a:rPr lang="en-US" dirty="0"/>
              <a:t>)</a:t>
            </a:r>
          </a:p>
          <a:p>
            <a:r>
              <a:rPr lang="en-US" dirty="0"/>
              <a:t>3. Place for announcements, micro-blogs (Mastodon, twitter, </a:t>
            </a:r>
            <a:r>
              <a:rPr lang="en-US" dirty="0" err="1"/>
              <a:t>etc</a:t>
            </a:r>
            <a:r>
              <a:rPr lang="en-US" dirty="0"/>
              <a:t>)</a:t>
            </a:r>
          </a:p>
          <a:p>
            <a:r>
              <a:rPr lang="en-US" dirty="0"/>
              <a:t>4. Place to collect notifications across multiple services (</a:t>
            </a:r>
            <a:r>
              <a:rPr lang="en-US" dirty="0" err="1"/>
              <a:t>Github</a:t>
            </a:r>
            <a:r>
              <a:rPr lang="en-US" dirty="0"/>
              <a:t> updates/following, username tags on GH/matrix/mastodon/</a:t>
            </a:r>
            <a:r>
              <a:rPr lang="en-US" dirty="0" err="1"/>
              <a:t>etc</a:t>
            </a:r>
            <a:r>
              <a:rPr lang="en-US" dirty="0"/>
              <a:t>, replies/DMs on matrix &amp; mastodon, </a:t>
            </a:r>
          </a:p>
          <a:p>
            <a:r>
              <a:rPr lang="en-US" dirty="0"/>
              <a:t>5. Place to collect discussion forums</a:t>
            </a:r>
          </a:p>
          <a:p>
            <a:r>
              <a:rPr lang="en-US" dirty="0"/>
              <a:t>6. Place to show news feeds (RSS feeds, </a:t>
            </a:r>
            <a:r>
              <a:rPr lang="en-US" dirty="0" err="1"/>
              <a:t>etc</a:t>
            </a:r>
            <a:r>
              <a:rPr lang="en-US" dirty="0"/>
              <a:t>)</a:t>
            </a:r>
          </a:p>
          <a:p>
            <a:r>
              <a:rPr lang="en-US" dirty="0"/>
              <a:t>----- Extras: -----</a:t>
            </a:r>
          </a:p>
          <a:p>
            <a:r>
              <a:rPr lang="en-US" dirty="0"/>
              <a:t>7. Place to host and view notes (Obsidian, Evernote, Google keep, </a:t>
            </a:r>
            <a:r>
              <a:rPr lang="en-US" dirty="0" err="1"/>
              <a:t>etc</a:t>
            </a:r>
            <a:r>
              <a:rPr lang="en-US" dirty="0"/>
              <a:t>)</a:t>
            </a:r>
          </a:p>
          <a:p>
            <a:endParaRPr lang="en-US" dirty="0"/>
          </a:p>
          <a:p>
            <a:endParaRPr lang="en-US" dirty="0"/>
          </a:p>
          <a:p>
            <a:r>
              <a:rPr lang="en-US" dirty="0"/>
              <a:t>Potential for novel "combo" features: easily publish tweets/toots on Mastodon and Matrix posts about a GitHub release for your project</a:t>
            </a:r>
          </a:p>
          <a:p>
            <a:pPr lvl="1"/>
            <a:endParaRPr lang="en-US" dirty="0"/>
          </a:p>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31</a:t>
            </a:fld>
            <a:endParaRPr lang="en-US"/>
          </a:p>
        </p:txBody>
      </p:sp>
    </p:spTree>
    <p:extLst>
      <p:ext uri="{BB962C8B-B14F-4D97-AF65-F5344CB8AC3E}">
        <p14:creationId xmlns:p14="http://schemas.microsoft.com/office/powerpoint/2010/main" val="66155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3</a:t>
            </a:fld>
            <a:endParaRPr lang="en-US"/>
          </a:p>
        </p:txBody>
      </p:sp>
    </p:spTree>
    <p:extLst>
      <p:ext uri="{BB962C8B-B14F-4D97-AF65-F5344CB8AC3E}">
        <p14:creationId xmlns:p14="http://schemas.microsoft.com/office/powerpoint/2010/main" val="2271449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multiple services: </a:t>
            </a:r>
            <a:r>
              <a:rPr lang="en-US" dirty="0" err="1"/>
              <a:t>ActivityPub</a:t>
            </a:r>
            <a:r>
              <a:rPr lang="en-US" dirty="0"/>
              <a:t> (Mastodon, </a:t>
            </a:r>
            <a:r>
              <a:rPr lang="en-US" dirty="0" err="1"/>
              <a:t>lemmy</a:t>
            </a:r>
            <a:r>
              <a:rPr lang="en-US" dirty="0"/>
              <a:t>, code/reviews (</a:t>
            </a:r>
            <a:r>
              <a:rPr lang="en-US" dirty="0" err="1"/>
              <a:t>github</a:t>
            </a:r>
            <a:r>
              <a:rPr lang="en-US" dirty="0"/>
              <a:t>)</a:t>
            </a:r>
          </a:p>
          <a:p>
            <a:r>
              <a:rPr lang="en-US" dirty="0"/>
              <a:t>Singular identity management via integration with Open Wallet Foundation</a:t>
            </a:r>
          </a:p>
          <a:p>
            <a:pPr marL="0" indent="0">
              <a:buNone/>
            </a:pPr>
            <a:r>
              <a:rPr lang="en-US" dirty="0"/>
              <a:t>----------------</a:t>
            </a:r>
          </a:p>
          <a:p>
            <a:r>
              <a:rPr lang="en-US" dirty="0"/>
              <a:t>0. Data sovereignty (a user owns their data, can host &amp; manage it, exposed via common federated standard APIs)</a:t>
            </a:r>
          </a:p>
          <a:p>
            <a:r>
              <a:rPr lang="en-US" dirty="0"/>
              <a:t>1. Place to host code (Gitlab, </a:t>
            </a:r>
            <a:r>
              <a:rPr lang="en-US" dirty="0" err="1"/>
              <a:t>Github</a:t>
            </a:r>
            <a:r>
              <a:rPr lang="en-US" dirty="0"/>
              <a:t>, </a:t>
            </a:r>
            <a:r>
              <a:rPr lang="en-US" dirty="0" err="1"/>
              <a:t>etc</a:t>
            </a:r>
            <a:r>
              <a:rPr lang="en-US" dirty="0"/>
              <a:t>)</a:t>
            </a:r>
          </a:p>
          <a:p>
            <a:r>
              <a:rPr lang="en-US" dirty="0"/>
              <a:t>2. Place to host chat (Matrix, </a:t>
            </a:r>
            <a:r>
              <a:rPr lang="en-US" dirty="0" err="1"/>
              <a:t>etc</a:t>
            </a:r>
            <a:r>
              <a:rPr lang="en-US" dirty="0"/>
              <a:t>)</a:t>
            </a:r>
          </a:p>
          <a:p>
            <a:r>
              <a:rPr lang="en-US" dirty="0"/>
              <a:t>3. Place for announcements, micro-blogs (Mastodon, twitter, </a:t>
            </a:r>
            <a:r>
              <a:rPr lang="en-US" dirty="0" err="1"/>
              <a:t>etc</a:t>
            </a:r>
            <a:r>
              <a:rPr lang="en-US" dirty="0"/>
              <a:t>)</a:t>
            </a:r>
          </a:p>
          <a:p>
            <a:r>
              <a:rPr lang="en-US" dirty="0"/>
              <a:t>4. Place to collect notifications across multiple services (</a:t>
            </a:r>
            <a:r>
              <a:rPr lang="en-US" dirty="0" err="1"/>
              <a:t>Github</a:t>
            </a:r>
            <a:r>
              <a:rPr lang="en-US" dirty="0"/>
              <a:t> updates/following, username tags on GH/matrix/mastodon/</a:t>
            </a:r>
            <a:r>
              <a:rPr lang="en-US" dirty="0" err="1"/>
              <a:t>etc</a:t>
            </a:r>
            <a:r>
              <a:rPr lang="en-US" dirty="0"/>
              <a:t>, replies/DMs on matrix &amp; mastodon, </a:t>
            </a:r>
          </a:p>
          <a:p>
            <a:r>
              <a:rPr lang="en-US" dirty="0"/>
              <a:t>5. Place to collect discussion forums</a:t>
            </a:r>
          </a:p>
          <a:p>
            <a:r>
              <a:rPr lang="en-US" dirty="0"/>
              <a:t>6. Place to show news feeds (RSS feeds, </a:t>
            </a:r>
            <a:r>
              <a:rPr lang="en-US" dirty="0" err="1"/>
              <a:t>etc</a:t>
            </a:r>
            <a:r>
              <a:rPr lang="en-US" dirty="0"/>
              <a:t>)</a:t>
            </a:r>
          </a:p>
          <a:p>
            <a:r>
              <a:rPr lang="en-US" dirty="0"/>
              <a:t>----- Extras: -----</a:t>
            </a:r>
          </a:p>
          <a:p>
            <a:r>
              <a:rPr lang="en-US" dirty="0"/>
              <a:t>7. Place to host and view notes (Obsidian, Evernote, Google keep, </a:t>
            </a:r>
            <a:r>
              <a:rPr lang="en-US" dirty="0" err="1"/>
              <a:t>etc</a:t>
            </a:r>
            <a:r>
              <a:rPr lang="en-US" dirty="0"/>
              <a:t>)</a:t>
            </a:r>
          </a:p>
          <a:p>
            <a:r>
              <a:rPr lang="en-US" dirty="0"/>
              <a:t>8. micropayments as a financial "like" (kudos) that can be given for microblogs, release announcements, </a:t>
            </a:r>
            <a:r>
              <a:rPr lang="en-US" dirty="0" err="1"/>
              <a:t>etc</a:t>
            </a:r>
            <a:endParaRPr lang="en-US" dirty="0"/>
          </a:p>
          <a:p>
            <a:pPr lvl="1"/>
            <a:r>
              <a:rPr lang="en-US" dirty="0"/>
              <a:t>Key feature: use an </a:t>
            </a:r>
            <a:r>
              <a:rPr lang="en-US" dirty="0" err="1"/>
              <a:t>OpenWallet</a:t>
            </a:r>
            <a:r>
              <a:rPr lang="en-US" dirty="0"/>
              <a:t> single sign-on for all of those services </a:t>
            </a:r>
            <a:br>
              <a:rPr lang="en-US" dirty="0"/>
            </a:br>
            <a:endParaRPr lang="en-US" dirty="0"/>
          </a:p>
          <a:p>
            <a:r>
              <a:rPr lang="en-US" dirty="0"/>
              <a:t>Potential for novel "combo" features: easily publish tweets/toots on Mastodon and Matrix posts about a GitHub release for your project (then collect financial kudos on any of the three -- see below)</a:t>
            </a:r>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32</a:t>
            </a:fld>
            <a:endParaRPr lang="en-US"/>
          </a:p>
        </p:txBody>
      </p:sp>
    </p:spTree>
    <p:extLst>
      <p:ext uri="{BB962C8B-B14F-4D97-AF65-F5344CB8AC3E}">
        <p14:creationId xmlns:p14="http://schemas.microsoft.com/office/powerpoint/2010/main" val="2947907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Singular identity management via integration with Open Wallet Foundation’s work</a:t>
            </a:r>
          </a:p>
          <a:p>
            <a:pPr marL="171450" indent="-171450">
              <a:buFont typeface="Wingdings" pitchFamily="2" charset="2"/>
              <a:buChar char="n"/>
            </a:pPr>
            <a:r>
              <a:rPr lang="en-US" dirty="0"/>
              <a:t>Robrix can act as a bridge to streamline identity management across many different services, but we will start with Matrix</a:t>
            </a:r>
          </a:p>
          <a:p>
            <a:pPr marL="171450" indent="-171450">
              <a:buFont typeface="Wingdings" pitchFamily="2" charset="2"/>
              <a:buChar char="n"/>
            </a:pPr>
            <a:r>
              <a:rPr lang="en-US" dirty="0"/>
              <a:t>We hope to integrate </a:t>
            </a:r>
            <a:r>
              <a:rPr lang="en-US" dirty="0" err="1"/>
              <a:t>OpenWallet</a:t>
            </a:r>
            <a:r>
              <a:rPr lang="en-US" dirty="0"/>
              <a:t> into the actual Matrix spec in order to provide a working initial implementation, which is required as part of Matrix’s spec proposal and RFC process</a:t>
            </a:r>
          </a:p>
          <a:p>
            <a:pPr marL="628650" lvl="1" indent="-171450">
              <a:buFont typeface="Wingdings" pitchFamily="2" charset="2"/>
              <a:buChar char="n"/>
            </a:pPr>
            <a:r>
              <a:rPr lang="en-US" dirty="0"/>
              <a:t>But at first, Robrix will act as the experimental testing grounds for bootstrapping </a:t>
            </a:r>
            <a:r>
              <a:rPr lang="en-US" dirty="0" err="1"/>
              <a:t>OpenWallet</a:t>
            </a:r>
            <a:r>
              <a:rPr lang="en-US" dirty="0"/>
              <a:t> as an identity provider. </a:t>
            </a:r>
          </a:p>
          <a:p>
            <a:pPr marL="628650" lvl="1" indent="-171450">
              <a:buFont typeface="Wingdings" pitchFamily="2" charset="2"/>
              <a:buChar char="n"/>
            </a:pPr>
            <a:r>
              <a:rPr lang="en-US" dirty="0"/>
              <a:t>If we can integrate this with Matrix’s new MAS architecture (the Matrix Authentication Service), then using a local self-managed wallet to own and provide your identity could be as easy as logging in with SSO like google, apple, </a:t>
            </a:r>
            <a:r>
              <a:rPr lang="en-US" dirty="0" err="1"/>
              <a:t>etc</a:t>
            </a:r>
            <a:endParaRPr lang="en-US" dirty="0"/>
          </a:p>
          <a:p>
            <a:endParaRPr lang="en-US" dirty="0"/>
          </a:p>
          <a:p>
            <a:r>
              <a:rPr lang="en-US" dirty="0"/>
              <a:t>Potential for novel "combo" features: easily publish tweets/toots on Mastodon and Matrix posts about a GitHub release for your project (then collect financial kudos on any of the three -- see below)</a:t>
            </a:r>
          </a:p>
          <a:p>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33</a:t>
            </a:fld>
            <a:endParaRPr lang="en-US"/>
          </a:p>
        </p:txBody>
      </p:sp>
    </p:spTree>
    <p:extLst>
      <p:ext uri="{BB962C8B-B14F-4D97-AF65-F5344CB8AC3E}">
        <p14:creationId xmlns:p14="http://schemas.microsoft.com/office/powerpoint/2010/main" val="2185803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B7B4AED-F6E6-984F-804C-9CFE1FD5EBEF}" type="slidenum">
              <a:rPr lang="en-US" smtClean="0"/>
              <a:t>34</a:t>
            </a:fld>
            <a:endParaRPr lang="en-US"/>
          </a:p>
        </p:txBody>
      </p:sp>
    </p:spTree>
    <p:extLst>
      <p:ext uri="{BB962C8B-B14F-4D97-AF65-F5344CB8AC3E}">
        <p14:creationId xmlns:p14="http://schemas.microsoft.com/office/powerpoint/2010/main" val="2735807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with these additions, Robrix will make it easier and more inviting to use and discover the vast array of federated services out there across the internet.</a:t>
            </a:r>
          </a:p>
        </p:txBody>
      </p:sp>
      <p:sp>
        <p:nvSpPr>
          <p:cNvPr id="4" name="Slide Number Placeholder 3"/>
          <p:cNvSpPr>
            <a:spLocks noGrp="1"/>
          </p:cNvSpPr>
          <p:nvPr>
            <p:ph type="sldNum" sz="quarter" idx="5"/>
          </p:nvPr>
        </p:nvSpPr>
        <p:spPr/>
        <p:txBody>
          <a:bodyPr/>
          <a:lstStyle/>
          <a:p>
            <a:fld id="{3B7B4AED-F6E6-984F-804C-9CFE1FD5EBEF}" type="slidenum">
              <a:rPr lang="en-US" smtClean="0"/>
              <a:t>35</a:t>
            </a:fld>
            <a:endParaRPr lang="en-US"/>
          </a:p>
        </p:txBody>
      </p:sp>
    </p:spTree>
    <p:extLst>
      <p:ext uri="{BB962C8B-B14F-4D97-AF65-F5344CB8AC3E}">
        <p14:creationId xmlns:p14="http://schemas.microsoft.com/office/powerpoint/2010/main" val="2834271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spcBef>
                <a:spcPts val="0"/>
              </a:spcBef>
              <a:spcAft>
                <a:spcPts val="0"/>
              </a:spcAft>
              <a:buFont typeface="Wingdings" pitchFamily="2" charset="2"/>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912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spcBef>
                <a:spcPts val="0"/>
              </a:spcBef>
              <a:spcAft>
                <a:spcPts val="0"/>
              </a:spcAft>
              <a:buFont typeface="Wingdings" pitchFamily="2" charset="2"/>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B4AED-F6E6-984F-804C-9CFE1FD5EB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4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38</a:t>
            </a:fld>
            <a:endParaRPr lang="en-US"/>
          </a:p>
        </p:txBody>
      </p:sp>
    </p:spTree>
    <p:extLst>
      <p:ext uri="{BB962C8B-B14F-4D97-AF65-F5344CB8AC3E}">
        <p14:creationId xmlns:p14="http://schemas.microsoft.com/office/powerpoint/2010/main" val="501246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Robrix is part of a larger project, called Robius, which strives to enable developers to write powerful, immersive multi-platform apps in Rust, with the goal being that Devs can...</a:t>
            </a:r>
          </a:p>
        </p:txBody>
      </p:sp>
      <p:sp>
        <p:nvSpPr>
          <p:cNvPr id="4" name="Slide Number Placeholder 3"/>
          <p:cNvSpPr>
            <a:spLocks noGrp="1"/>
          </p:cNvSpPr>
          <p:nvPr>
            <p:ph type="sldNum" sz="quarter" idx="5"/>
          </p:nvPr>
        </p:nvSpPr>
        <p:spPr/>
        <p:txBody>
          <a:bodyPr/>
          <a:lstStyle/>
          <a:p>
            <a:fld id="{3B7B4AED-F6E6-984F-804C-9CFE1FD5EBEF}" type="slidenum">
              <a:rPr lang="en-US" smtClean="0"/>
              <a:t>4</a:t>
            </a:fld>
            <a:endParaRPr lang="en-US"/>
          </a:p>
        </p:txBody>
      </p:sp>
    </p:spTree>
    <p:extLst>
      <p:ext uri="{BB962C8B-B14F-4D97-AF65-F5344CB8AC3E}">
        <p14:creationId xmlns:p14="http://schemas.microsoft.com/office/powerpoint/2010/main" val="371362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202124"/>
                </a:solidFill>
                <a:effectLst/>
                <a:highlight>
                  <a:srgbClr val="FFFFFF"/>
                </a:highlight>
                <a:latin typeface="Roboto" panose="02000000000000000000" pitchFamily="2" charset="0"/>
              </a:rPr>
              <a:t>There are quite a few projects that experiment with how to build a great GUI using Rust; </a:t>
            </a:r>
            <a:r>
              <a:rPr lang="en-US" sz="2800" b="0" i="0" dirty="0" err="1">
                <a:solidFill>
                  <a:srgbClr val="202124"/>
                </a:solidFill>
                <a:effectLst/>
                <a:highlight>
                  <a:srgbClr val="FFFFFF"/>
                </a:highlight>
                <a:latin typeface="Roboto" panose="02000000000000000000" pitchFamily="2" charset="0"/>
              </a:rPr>
              <a:t>Dioxus</a:t>
            </a:r>
            <a:r>
              <a:rPr lang="en-US" sz="2800" b="0" i="0" dirty="0">
                <a:solidFill>
                  <a:srgbClr val="202124"/>
                </a:solidFill>
                <a:effectLst/>
                <a:highlight>
                  <a:srgbClr val="FFFFFF"/>
                </a:highlight>
                <a:latin typeface="Roboto" panose="02000000000000000000" pitchFamily="2" charset="0"/>
              </a:rPr>
              <a:t>, </a:t>
            </a:r>
            <a:r>
              <a:rPr lang="en-US" sz="2800" b="0" i="0" dirty="0" err="1">
                <a:solidFill>
                  <a:srgbClr val="202124"/>
                </a:solidFill>
                <a:effectLst/>
                <a:highlight>
                  <a:srgbClr val="FFFFFF"/>
                </a:highlight>
                <a:latin typeface="Roboto" panose="02000000000000000000" pitchFamily="2" charset="0"/>
              </a:rPr>
              <a:t>tauri</a:t>
            </a:r>
            <a:r>
              <a:rPr lang="en-US" sz="2800" b="0" i="0" dirty="0">
                <a:solidFill>
                  <a:srgbClr val="202124"/>
                </a:solidFill>
                <a:effectLst/>
                <a:highlight>
                  <a:srgbClr val="FFFFFF"/>
                </a:highlight>
                <a:latin typeface="Roboto" panose="02000000000000000000" pitchFamily="2" charset="0"/>
              </a:rPr>
              <a:t>, </a:t>
            </a:r>
            <a:r>
              <a:rPr lang="en-US" sz="2800" b="0" i="0" dirty="0" err="1">
                <a:solidFill>
                  <a:srgbClr val="202124"/>
                </a:solidFill>
                <a:effectLst/>
                <a:highlight>
                  <a:srgbClr val="FFFFFF"/>
                </a:highlight>
                <a:latin typeface="Roboto" panose="02000000000000000000" pitchFamily="2" charset="0"/>
              </a:rPr>
              <a:t>makepad</a:t>
            </a:r>
            <a:r>
              <a:rPr lang="en-US" sz="2800" b="0" i="0" dirty="0">
                <a:solidFill>
                  <a:srgbClr val="202124"/>
                </a:solidFill>
                <a:effectLst/>
                <a:highlight>
                  <a:srgbClr val="FFFFFF"/>
                </a:highlight>
                <a:latin typeface="Roboto" panose="02000000000000000000" pitchFamily="2" charset="0"/>
              </a:rPr>
              <a:t>, </a:t>
            </a:r>
            <a:r>
              <a:rPr lang="en-US" sz="2800" b="0" i="0" dirty="0" err="1">
                <a:solidFill>
                  <a:srgbClr val="202124"/>
                </a:solidFill>
                <a:effectLst/>
                <a:highlight>
                  <a:srgbClr val="FFFFFF"/>
                </a:highlight>
                <a:latin typeface="Roboto" panose="02000000000000000000" pitchFamily="2" charset="0"/>
              </a:rPr>
              <a:t>Xilem</a:t>
            </a:r>
            <a:r>
              <a:rPr lang="en-US" sz="2800" b="0" i="0" dirty="0">
                <a:solidFill>
                  <a:srgbClr val="202124"/>
                </a:solidFill>
                <a:effectLst/>
                <a:highlight>
                  <a:srgbClr val="FFFFFF"/>
                </a:highlight>
                <a:latin typeface="Roboto" panose="02000000000000000000" pitchFamily="2" charset="0"/>
              </a:rPr>
              <a:t> and the </a:t>
            </a:r>
            <a:r>
              <a:rPr lang="en-US" sz="2800" b="0" i="0" dirty="0" err="1">
                <a:solidFill>
                  <a:srgbClr val="202124"/>
                </a:solidFill>
                <a:effectLst/>
                <a:highlight>
                  <a:srgbClr val="FFFFFF"/>
                </a:highlight>
                <a:latin typeface="Roboto" panose="02000000000000000000" pitchFamily="2" charset="0"/>
              </a:rPr>
              <a:t>linebender</a:t>
            </a:r>
            <a:r>
              <a:rPr lang="en-US" sz="2800" b="0" i="0" dirty="0">
                <a:solidFill>
                  <a:srgbClr val="202124"/>
                </a:solidFill>
                <a:effectLst/>
                <a:highlight>
                  <a:srgbClr val="FFFFFF"/>
                </a:highlight>
                <a:latin typeface="Roboto" panose="02000000000000000000" pitchFamily="2" charset="0"/>
              </a:rPr>
              <a:t> project, etc.</a:t>
            </a:r>
            <a:br>
              <a:rPr lang="en-US" sz="2800" dirty="0"/>
            </a:br>
            <a:br>
              <a:rPr lang="en-US" sz="2800" dirty="0"/>
            </a:br>
            <a:r>
              <a:rPr lang="en-US" sz="2800" b="0" i="0" dirty="0">
                <a:solidFill>
                  <a:srgbClr val="202124"/>
                </a:solidFill>
                <a:effectLst/>
                <a:highlight>
                  <a:srgbClr val="FFFFFF"/>
                </a:highlight>
                <a:latin typeface="Roboto" panose="02000000000000000000" pitchFamily="2" charset="0"/>
              </a:rPr>
              <a:t>But to build a fully-featured app these days, you need an awful lot more than just UI and basic input events.</a:t>
            </a:r>
            <a:br>
              <a:rPr lang="en-US" sz="2800" dirty="0"/>
            </a:br>
            <a:br>
              <a:rPr lang="en-US" sz="2800" dirty="0"/>
            </a:br>
            <a:r>
              <a:rPr lang="en-US" sz="2800" b="0" i="0" dirty="0">
                <a:solidFill>
                  <a:srgbClr val="202124"/>
                </a:solidFill>
                <a:effectLst/>
                <a:highlight>
                  <a:srgbClr val="FFFFFF"/>
                </a:highlight>
                <a:latin typeface="Roboto" panose="02000000000000000000" pitchFamily="2" charset="0"/>
              </a:rPr>
              <a:t>That's what Project Robius is all about: we leave UI design to the experts, and step in to fill the gaps everywhere else in the app dev environment.</a:t>
            </a:r>
            <a:br>
              <a:rPr lang="en-US" sz="2800" dirty="0"/>
            </a:br>
            <a:r>
              <a:rPr lang="en-US" sz="2800" b="0" i="0" dirty="0">
                <a:solidFill>
                  <a:srgbClr val="202124"/>
                </a:solidFill>
                <a:effectLst/>
                <a:highlight>
                  <a:srgbClr val="FFFFFF"/>
                </a:highlight>
                <a:latin typeface="Roboto" panose="02000000000000000000" pitchFamily="2" charset="0"/>
              </a:rPr>
              <a:t>This includes everything from complex build systems, support for platform-specific APIs and OS services (with nice Rust abstractions for each class of functionality), signing/packaging/bundling/distributing apps, and more.</a:t>
            </a:r>
            <a:br>
              <a:rPr lang="en-US" sz="2800" dirty="0"/>
            </a:br>
            <a:br>
              <a:rPr lang="en-US" sz="2800" dirty="0"/>
            </a:br>
            <a:r>
              <a:rPr lang="en-US" sz="2800" b="0" i="0" dirty="0">
                <a:solidFill>
                  <a:srgbClr val="202124"/>
                </a:solidFill>
                <a:effectLst/>
                <a:highlight>
                  <a:srgbClr val="FFFFFF"/>
                </a:highlight>
                <a:latin typeface="Roboto" panose="02000000000000000000" pitchFamily="2" charset="0"/>
              </a:rPr>
              <a:t>Everything is entirely open-source and decentralized. Nothing is owned or controlled by one party, and we welcome contributions from anyone and everyone. </a:t>
            </a:r>
            <a:endParaRPr lang="en-US" sz="2800" dirty="0"/>
          </a:p>
        </p:txBody>
      </p:sp>
      <p:sp>
        <p:nvSpPr>
          <p:cNvPr id="4" name="Slide Number Placeholder 3"/>
          <p:cNvSpPr>
            <a:spLocks noGrp="1"/>
          </p:cNvSpPr>
          <p:nvPr>
            <p:ph type="sldNum" sz="quarter" idx="5"/>
          </p:nvPr>
        </p:nvSpPr>
        <p:spPr/>
        <p:txBody>
          <a:bodyPr/>
          <a:lstStyle/>
          <a:p>
            <a:fld id="{3B7B4AED-F6E6-984F-804C-9CFE1FD5EBEF}" type="slidenum">
              <a:rPr lang="en-US" smtClean="0"/>
              <a:t>5</a:t>
            </a:fld>
            <a:endParaRPr lang="en-US"/>
          </a:p>
        </p:txBody>
      </p:sp>
    </p:spTree>
    <p:extLst>
      <p:ext uri="{BB962C8B-B14F-4D97-AF65-F5344CB8AC3E}">
        <p14:creationId xmlns:p14="http://schemas.microsoft.com/office/powerpoint/2010/main" val="200222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202124"/>
                </a:solidFill>
                <a:effectLst/>
                <a:highlight>
                  <a:srgbClr val="FFFFFF"/>
                </a:highlight>
                <a:latin typeface="Roboto" panose="02000000000000000000" pitchFamily="2" charset="0"/>
              </a:rPr>
              <a:t>There are quite a few projects that experiment with how to build a great GUI using Rust; </a:t>
            </a:r>
            <a:r>
              <a:rPr lang="en-US" sz="2800" b="0" i="0" dirty="0" err="1">
                <a:solidFill>
                  <a:srgbClr val="202124"/>
                </a:solidFill>
                <a:effectLst/>
                <a:highlight>
                  <a:srgbClr val="FFFFFF"/>
                </a:highlight>
                <a:latin typeface="Roboto" panose="02000000000000000000" pitchFamily="2" charset="0"/>
              </a:rPr>
              <a:t>Dioxus</a:t>
            </a:r>
            <a:r>
              <a:rPr lang="en-US" sz="2800" b="0" i="0" dirty="0">
                <a:solidFill>
                  <a:srgbClr val="202124"/>
                </a:solidFill>
                <a:effectLst/>
                <a:highlight>
                  <a:srgbClr val="FFFFFF"/>
                </a:highlight>
                <a:latin typeface="Roboto" panose="02000000000000000000" pitchFamily="2" charset="0"/>
              </a:rPr>
              <a:t>, </a:t>
            </a:r>
            <a:r>
              <a:rPr lang="en-US" sz="2800" b="0" i="0" dirty="0" err="1">
                <a:solidFill>
                  <a:srgbClr val="202124"/>
                </a:solidFill>
                <a:effectLst/>
                <a:highlight>
                  <a:srgbClr val="FFFFFF"/>
                </a:highlight>
                <a:latin typeface="Roboto" panose="02000000000000000000" pitchFamily="2" charset="0"/>
              </a:rPr>
              <a:t>tauri</a:t>
            </a:r>
            <a:r>
              <a:rPr lang="en-US" sz="2800" b="0" i="0" dirty="0">
                <a:solidFill>
                  <a:srgbClr val="202124"/>
                </a:solidFill>
                <a:effectLst/>
                <a:highlight>
                  <a:srgbClr val="FFFFFF"/>
                </a:highlight>
                <a:latin typeface="Roboto" panose="02000000000000000000" pitchFamily="2" charset="0"/>
              </a:rPr>
              <a:t>, </a:t>
            </a:r>
            <a:r>
              <a:rPr lang="en-US" sz="2800" b="0" i="0" dirty="0" err="1">
                <a:solidFill>
                  <a:srgbClr val="202124"/>
                </a:solidFill>
                <a:effectLst/>
                <a:highlight>
                  <a:srgbClr val="FFFFFF"/>
                </a:highlight>
                <a:latin typeface="Roboto" panose="02000000000000000000" pitchFamily="2" charset="0"/>
              </a:rPr>
              <a:t>makepad</a:t>
            </a:r>
            <a:r>
              <a:rPr lang="en-US" sz="2800" b="0" i="0" dirty="0">
                <a:solidFill>
                  <a:srgbClr val="202124"/>
                </a:solidFill>
                <a:effectLst/>
                <a:highlight>
                  <a:srgbClr val="FFFFFF"/>
                </a:highlight>
                <a:latin typeface="Roboto" panose="02000000000000000000" pitchFamily="2" charset="0"/>
              </a:rPr>
              <a:t>, </a:t>
            </a:r>
            <a:r>
              <a:rPr lang="en-US" sz="2800" b="0" i="0" dirty="0" err="1">
                <a:solidFill>
                  <a:srgbClr val="202124"/>
                </a:solidFill>
                <a:effectLst/>
                <a:highlight>
                  <a:srgbClr val="FFFFFF"/>
                </a:highlight>
                <a:latin typeface="Roboto" panose="02000000000000000000" pitchFamily="2" charset="0"/>
              </a:rPr>
              <a:t>Xilem</a:t>
            </a:r>
            <a:r>
              <a:rPr lang="en-US" sz="2800" b="0" i="0" dirty="0">
                <a:solidFill>
                  <a:srgbClr val="202124"/>
                </a:solidFill>
                <a:effectLst/>
                <a:highlight>
                  <a:srgbClr val="FFFFFF"/>
                </a:highlight>
                <a:latin typeface="Roboto" panose="02000000000000000000" pitchFamily="2" charset="0"/>
              </a:rPr>
              <a:t> and the </a:t>
            </a:r>
            <a:r>
              <a:rPr lang="en-US" sz="2800" b="0" i="0" dirty="0" err="1">
                <a:solidFill>
                  <a:srgbClr val="202124"/>
                </a:solidFill>
                <a:effectLst/>
                <a:highlight>
                  <a:srgbClr val="FFFFFF"/>
                </a:highlight>
                <a:latin typeface="Roboto" panose="02000000000000000000" pitchFamily="2" charset="0"/>
              </a:rPr>
              <a:t>linebender</a:t>
            </a:r>
            <a:r>
              <a:rPr lang="en-US" sz="2800" b="0" i="0" dirty="0">
                <a:solidFill>
                  <a:srgbClr val="202124"/>
                </a:solidFill>
                <a:effectLst/>
                <a:highlight>
                  <a:srgbClr val="FFFFFF"/>
                </a:highlight>
                <a:latin typeface="Roboto" panose="02000000000000000000" pitchFamily="2" charset="0"/>
              </a:rPr>
              <a:t> project, etc.</a:t>
            </a:r>
            <a:br>
              <a:rPr lang="en-US" sz="2800" dirty="0"/>
            </a:br>
            <a:br>
              <a:rPr lang="en-US" sz="2800" dirty="0"/>
            </a:br>
            <a:r>
              <a:rPr lang="en-US" sz="2800" b="0" i="0" dirty="0">
                <a:solidFill>
                  <a:srgbClr val="202124"/>
                </a:solidFill>
                <a:effectLst/>
                <a:highlight>
                  <a:srgbClr val="FFFFFF"/>
                </a:highlight>
                <a:latin typeface="Roboto" panose="02000000000000000000" pitchFamily="2" charset="0"/>
              </a:rPr>
              <a:t>But to build a fully-featured app these days, you need an awful lot more than just UI and basic input events.</a:t>
            </a:r>
            <a:br>
              <a:rPr lang="en-US" sz="2800" dirty="0"/>
            </a:br>
            <a:br>
              <a:rPr lang="en-US" sz="2800" dirty="0"/>
            </a:br>
            <a:r>
              <a:rPr lang="en-US" sz="2800" b="0" i="0" dirty="0">
                <a:solidFill>
                  <a:srgbClr val="202124"/>
                </a:solidFill>
                <a:effectLst/>
                <a:highlight>
                  <a:srgbClr val="FFFFFF"/>
                </a:highlight>
                <a:latin typeface="Roboto" panose="02000000000000000000" pitchFamily="2" charset="0"/>
              </a:rPr>
              <a:t>That's what Project Robius is all about: we leave UI design to the experts, and step in to fill the gaps everywhere else in the app dev environment.</a:t>
            </a:r>
            <a:br>
              <a:rPr lang="en-US" sz="2800" dirty="0"/>
            </a:br>
            <a:r>
              <a:rPr lang="en-US" sz="2800" b="0" i="0" dirty="0">
                <a:solidFill>
                  <a:srgbClr val="202124"/>
                </a:solidFill>
                <a:effectLst/>
                <a:highlight>
                  <a:srgbClr val="FFFFFF"/>
                </a:highlight>
                <a:latin typeface="Roboto" panose="02000000000000000000" pitchFamily="2" charset="0"/>
              </a:rPr>
              <a:t>This includes everything from complex build systems, support for platform-specific APIs and OS services (with nice Rust abstractions for each class of functionality), signing/packaging/bundling/distributing apps, and more.</a:t>
            </a:r>
            <a:br>
              <a:rPr lang="en-US" sz="2800" dirty="0"/>
            </a:br>
            <a:br>
              <a:rPr lang="en-US" sz="2800" dirty="0"/>
            </a:br>
            <a:r>
              <a:rPr lang="en-US" sz="2800" b="0" i="0" dirty="0">
                <a:solidFill>
                  <a:srgbClr val="202124"/>
                </a:solidFill>
                <a:effectLst/>
                <a:highlight>
                  <a:srgbClr val="FFFFFF"/>
                </a:highlight>
                <a:latin typeface="Roboto" panose="02000000000000000000" pitchFamily="2" charset="0"/>
              </a:rPr>
              <a:t>Everything is entirely open-source and decentralized. Nothing is owned or controlled by one party, and we welcome contributions from anyone and everyone. </a:t>
            </a:r>
            <a:endParaRPr lang="en-US" sz="2800" dirty="0"/>
          </a:p>
        </p:txBody>
      </p:sp>
      <p:sp>
        <p:nvSpPr>
          <p:cNvPr id="4" name="Slide Number Placeholder 3"/>
          <p:cNvSpPr>
            <a:spLocks noGrp="1"/>
          </p:cNvSpPr>
          <p:nvPr>
            <p:ph type="sldNum" sz="quarter" idx="5"/>
          </p:nvPr>
        </p:nvSpPr>
        <p:spPr/>
        <p:txBody>
          <a:bodyPr/>
          <a:lstStyle/>
          <a:p>
            <a:fld id="{3B7B4AED-F6E6-984F-804C-9CFE1FD5EBEF}" type="slidenum">
              <a:rPr lang="en-US" smtClean="0"/>
              <a:t>6</a:t>
            </a:fld>
            <a:endParaRPr lang="en-US"/>
          </a:p>
        </p:txBody>
      </p:sp>
    </p:spTree>
    <p:extLst>
      <p:ext uri="{BB962C8B-B14F-4D97-AF65-F5344CB8AC3E}">
        <p14:creationId xmlns:p14="http://schemas.microsoft.com/office/powerpoint/2010/main" val="2896064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2CDDB-F15F-1110-7798-B00618437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9D2E0-CD63-A904-15BC-022B050FE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BC71C-FAAE-B178-5B98-98B961BD9CF2}"/>
              </a:ext>
            </a:extLst>
          </p:cNvPr>
          <p:cNvSpPr>
            <a:spLocks noGrp="1"/>
          </p:cNvSpPr>
          <p:nvPr>
            <p:ph type="body" idx="1"/>
          </p:nvPr>
        </p:nvSpPr>
        <p:spPr/>
        <p:txBody>
          <a:bodyPr/>
          <a:lstStyle/>
          <a:p>
            <a:r>
              <a:rPr lang="en-US" sz="2800" b="0" i="0">
                <a:solidFill>
                  <a:srgbClr val="202124"/>
                </a:solidFill>
                <a:effectLst/>
                <a:highlight>
                  <a:srgbClr val="FFFFFF"/>
                </a:highlight>
                <a:latin typeface="Roboto" panose="02000000000000000000" pitchFamily="2" charset="0"/>
              </a:rPr>
              <a:t>There are quite a few projects that experiment with how to build a great GUI using Rust; </a:t>
            </a:r>
            <a:r>
              <a:rPr lang="en-US" sz="2800" b="0" i="0" err="1">
                <a:solidFill>
                  <a:srgbClr val="202124"/>
                </a:solidFill>
                <a:effectLst/>
                <a:highlight>
                  <a:srgbClr val="FFFFFF"/>
                </a:highlight>
                <a:latin typeface="Roboto" panose="02000000000000000000" pitchFamily="2" charset="0"/>
              </a:rPr>
              <a:t>Dioxus</a:t>
            </a:r>
            <a:r>
              <a:rPr lang="en-US" sz="2800" b="0" i="0">
                <a:solidFill>
                  <a:srgbClr val="202124"/>
                </a:solidFill>
                <a:effectLst/>
                <a:highlight>
                  <a:srgbClr val="FFFFFF"/>
                </a:highlight>
                <a:latin typeface="Roboto" panose="02000000000000000000" pitchFamily="2" charset="0"/>
              </a:rPr>
              <a:t>, </a:t>
            </a:r>
            <a:r>
              <a:rPr lang="en-US" sz="2800" b="0" i="0" err="1">
                <a:solidFill>
                  <a:srgbClr val="202124"/>
                </a:solidFill>
                <a:effectLst/>
                <a:highlight>
                  <a:srgbClr val="FFFFFF"/>
                </a:highlight>
                <a:latin typeface="Roboto" panose="02000000000000000000" pitchFamily="2" charset="0"/>
              </a:rPr>
              <a:t>tauri</a:t>
            </a:r>
            <a:r>
              <a:rPr lang="en-US" sz="2800" b="0" i="0">
                <a:solidFill>
                  <a:srgbClr val="202124"/>
                </a:solidFill>
                <a:effectLst/>
                <a:highlight>
                  <a:srgbClr val="FFFFFF"/>
                </a:highlight>
                <a:latin typeface="Roboto" panose="02000000000000000000" pitchFamily="2" charset="0"/>
              </a:rPr>
              <a:t>, </a:t>
            </a:r>
            <a:r>
              <a:rPr lang="en-US" sz="2800" b="0" i="0" err="1">
                <a:solidFill>
                  <a:srgbClr val="202124"/>
                </a:solidFill>
                <a:effectLst/>
                <a:highlight>
                  <a:srgbClr val="FFFFFF"/>
                </a:highlight>
                <a:latin typeface="Roboto" panose="02000000000000000000" pitchFamily="2" charset="0"/>
              </a:rPr>
              <a:t>makepad</a:t>
            </a:r>
            <a:r>
              <a:rPr lang="en-US" sz="2800" b="0" i="0">
                <a:solidFill>
                  <a:srgbClr val="202124"/>
                </a:solidFill>
                <a:effectLst/>
                <a:highlight>
                  <a:srgbClr val="FFFFFF"/>
                </a:highlight>
                <a:latin typeface="Roboto" panose="02000000000000000000" pitchFamily="2" charset="0"/>
              </a:rPr>
              <a:t>, </a:t>
            </a:r>
            <a:r>
              <a:rPr lang="en-US" sz="2800" b="0" i="0" err="1">
                <a:solidFill>
                  <a:srgbClr val="202124"/>
                </a:solidFill>
                <a:effectLst/>
                <a:highlight>
                  <a:srgbClr val="FFFFFF"/>
                </a:highlight>
                <a:latin typeface="Roboto" panose="02000000000000000000" pitchFamily="2" charset="0"/>
              </a:rPr>
              <a:t>Xilem</a:t>
            </a:r>
            <a:r>
              <a:rPr lang="en-US" sz="2800" b="0" i="0">
                <a:solidFill>
                  <a:srgbClr val="202124"/>
                </a:solidFill>
                <a:effectLst/>
                <a:highlight>
                  <a:srgbClr val="FFFFFF"/>
                </a:highlight>
                <a:latin typeface="Roboto" panose="02000000000000000000" pitchFamily="2" charset="0"/>
              </a:rPr>
              <a:t> and the </a:t>
            </a:r>
            <a:r>
              <a:rPr lang="en-US" sz="2800" b="0" i="0" err="1">
                <a:solidFill>
                  <a:srgbClr val="202124"/>
                </a:solidFill>
                <a:effectLst/>
                <a:highlight>
                  <a:srgbClr val="FFFFFF"/>
                </a:highlight>
                <a:latin typeface="Roboto" panose="02000000000000000000" pitchFamily="2" charset="0"/>
              </a:rPr>
              <a:t>linebender</a:t>
            </a:r>
            <a:r>
              <a:rPr lang="en-US" sz="2800" b="0" i="0">
                <a:solidFill>
                  <a:srgbClr val="202124"/>
                </a:solidFill>
                <a:effectLst/>
                <a:highlight>
                  <a:srgbClr val="FFFFFF"/>
                </a:highlight>
                <a:latin typeface="Roboto" panose="02000000000000000000" pitchFamily="2" charset="0"/>
              </a:rPr>
              <a:t> project, etc.</a:t>
            </a:r>
            <a:br>
              <a:rPr lang="en-US" sz="2800"/>
            </a:br>
            <a:br>
              <a:rPr lang="en-US" sz="2800"/>
            </a:br>
            <a:r>
              <a:rPr lang="en-US" sz="2800" b="0" i="0">
                <a:solidFill>
                  <a:srgbClr val="202124"/>
                </a:solidFill>
                <a:effectLst/>
                <a:highlight>
                  <a:srgbClr val="FFFFFF"/>
                </a:highlight>
                <a:latin typeface="Roboto" panose="02000000000000000000" pitchFamily="2" charset="0"/>
              </a:rPr>
              <a:t>But to build a fully-featured app these days, you need an awful lot more than just UI and basic input events.</a:t>
            </a:r>
            <a:br>
              <a:rPr lang="en-US" sz="2800"/>
            </a:br>
            <a:br>
              <a:rPr lang="en-US" sz="2800"/>
            </a:br>
            <a:r>
              <a:rPr lang="en-US" sz="2800" b="0" i="0">
                <a:solidFill>
                  <a:srgbClr val="202124"/>
                </a:solidFill>
                <a:effectLst/>
                <a:highlight>
                  <a:srgbClr val="FFFFFF"/>
                </a:highlight>
                <a:latin typeface="Roboto" panose="02000000000000000000" pitchFamily="2" charset="0"/>
              </a:rPr>
              <a:t>That's what Project </a:t>
            </a:r>
            <a:r>
              <a:rPr lang="en-US" sz="2800" b="0" i="0" err="1">
                <a:solidFill>
                  <a:srgbClr val="202124"/>
                </a:solidFill>
                <a:effectLst/>
                <a:highlight>
                  <a:srgbClr val="FFFFFF"/>
                </a:highlight>
                <a:latin typeface="Roboto" panose="02000000000000000000" pitchFamily="2" charset="0"/>
              </a:rPr>
              <a:t>Robius</a:t>
            </a:r>
            <a:r>
              <a:rPr lang="en-US" sz="2800" b="0" i="0">
                <a:solidFill>
                  <a:srgbClr val="202124"/>
                </a:solidFill>
                <a:effectLst/>
                <a:highlight>
                  <a:srgbClr val="FFFFFF"/>
                </a:highlight>
                <a:latin typeface="Roboto" panose="02000000000000000000" pitchFamily="2" charset="0"/>
              </a:rPr>
              <a:t> is all about: we leave UI design to the experts, and step in to fill the gaps everywhere else in the app dev environment.</a:t>
            </a:r>
            <a:br>
              <a:rPr lang="en-US" sz="2800"/>
            </a:br>
            <a:r>
              <a:rPr lang="en-US" sz="2800" b="0" i="0">
                <a:solidFill>
                  <a:srgbClr val="202124"/>
                </a:solidFill>
                <a:effectLst/>
                <a:highlight>
                  <a:srgbClr val="FFFFFF"/>
                </a:highlight>
                <a:latin typeface="Roboto" panose="02000000000000000000" pitchFamily="2" charset="0"/>
              </a:rPr>
              <a:t>This includes everything from complex build systems, support for platform-specific APIs and OS services (with nice Rust abstractions for each class of functionality), signing/packaging/bundling/distributing apps, and more.</a:t>
            </a:r>
            <a:br>
              <a:rPr lang="en-US" sz="2800"/>
            </a:br>
            <a:br>
              <a:rPr lang="en-US" sz="2800"/>
            </a:br>
            <a:r>
              <a:rPr lang="en-US" sz="2800" b="0" i="0">
                <a:solidFill>
                  <a:srgbClr val="202124"/>
                </a:solidFill>
                <a:effectLst/>
                <a:highlight>
                  <a:srgbClr val="FFFFFF"/>
                </a:highlight>
                <a:latin typeface="Roboto" panose="02000000000000000000" pitchFamily="2" charset="0"/>
              </a:rPr>
              <a:t>Everything is entirely open-source and decentralized. Nothing is owned or controlled by one party, and we welcome contributions from anyone and everyone. </a:t>
            </a:r>
            <a:endParaRPr lang="en-US" sz="2800"/>
          </a:p>
        </p:txBody>
      </p:sp>
      <p:sp>
        <p:nvSpPr>
          <p:cNvPr id="4" name="Slide Number Placeholder 3">
            <a:extLst>
              <a:ext uri="{FF2B5EF4-FFF2-40B4-BE49-F238E27FC236}">
                <a16:creationId xmlns:a16="http://schemas.microsoft.com/office/drawing/2014/main" id="{648833FA-38F1-0C23-6582-3742D0BB9167}"/>
              </a:ext>
            </a:extLst>
          </p:cNvPr>
          <p:cNvSpPr>
            <a:spLocks noGrp="1"/>
          </p:cNvSpPr>
          <p:nvPr>
            <p:ph type="sldNum" sz="quarter" idx="5"/>
          </p:nvPr>
        </p:nvSpPr>
        <p:spPr/>
        <p:txBody>
          <a:bodyPr/>
          <a:lstStyle/>
          <a:p>
            <a:fld id="{3B7B4AED-F6E6-984F-804C-9CFE1FD5EBEF}" type="slidenum">
              <a:rPr lang="en-US" smtClean="0"/>
              <a:t>7</a:t>
            </a:fld>
            <a:endParaRPr lang="en-US"/>
          </a:p>
        </p:txBody>
      </p:sp>
    </p:spTree>
    <p:extLst>
      <p:ext uri="{BB962C8B-B14F-4D97-AF65-F5344CB8AC3E}">
        <p14:creationId xmlns:p14="http://schemas.microsoft.com/office/powerpoint/2010/main" val="401149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a:t>
            </a:r>
            <a:r>
              <a:rPr lang="en-US" dirty="0" err="1"/>
              <a:t>Robius</a:t>
            </a:r>
            <a:r>
              <a:rPr lang="en-US" dirty="0"/>
              <a:t> has quite a few goals and technical requirements, which you can read about in full on our website or </a:t>
            </a:r>
            <a:r>
              <a:rPr lang="en-US" dirty="0" err="1"/>
              <a:t>github</a:t>
            </a:r>
            <a:r>
              <a:rPr lang="en-US" dirty="0"/>
              <a:t> page.</a:t>
            </a:r>
          </a:p>
          <a:p>
            <a:endParaRPr lang="en-US" dirty="0"/>
          </a:p>
          <a:p>
            <a:r>
              <a:rPr lang="en-US" dirty="0"/>
              <a:t>For now, in the interest of time, I’m going to just discuss a select few.</a:t>
            </a:r>
          </a:p>
        </p:txBody>
      </p:sp>
      <p:sp>
        <p:nvSpPr>
          <p:cNvPr id="4" name="Slide Number Placeholder 3"/>
          <p:cNvSpPr>
            <a:spLocks noGrp="1"/>
          </p:cNvSpPr>
          <p:nvPr>
            <p:ph type="sldNum" sz="quarter" idx="5"/>
          </p:nvPr>
        </p:nvSpPr>
        <p:spPr/>
        <p:txBody>
          <a:bodyPr/>
          <a:lstStyle/>
          <a:p>
            <a:fld id="{3B7B4AED-F6E6-984F-804C-9CFE1FD5EBEF}" type="slidenum">
              <a:rPr lang="en-US" smtClean="0"/>
              <a:t>8</a:t>
            </a:fld>
            <a:endParaRPr lang="en-US"/>
          </a:p>
        </p:txBody>
      </p:sp>
    </p:spTree>
    <p:extLst>
      <p:ext uri="{BB962C8B-B14F-4D97-AF65-F5344CB8AC3E}">
        <p14:creationId xmlns:p14="http://schemas.microsoft.com/office/powerpoint/2010/main" val="1379487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primary goal is to establish a complete, working example of </a:t>
            </a:r>
            <a:r>
              <a:rPr lang="en-US" b="1" i="1" dirty="0"/>
              <a:t>everything</a:t>
            </a:r>
            <a:r>
              <a:rPr lang="en-US" dirty="0"/>
              <a:t> beneath the app</a:t>
            </a:r>
          </a:p>
          <a:p>
            <a:r>
              <a:rPr lang="en-US" dirty="0"/>
              <a:t>Which must support major platforms/OS environments </a:t>
            </a:r>
          </a:p>
          <a:p>
            <a:pPr marL="457200" lvl="1" indent="0">
              <a:buNone/>
            </a:pPr>
            <a:endParaRPr lang="en-US" dirty="0"/>
          </a:p>
          <a:p>
            <a:endParaRPr lang="en-US" dirty="0"/>
          </a:p>
          <a:p>
            <a:pPr marL="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UI toolkits – Makepad, </a:t>
            </a:r>
            <a:r>
              <a:rPr lang="en-US" sz="1100" b="0" i="0" u="none" strike="noStrike" dirty="0" err="1">
                <a:solidFill>
                  <a:srgbClr val="000000"/>
                </a:solidFill>
                <a:effectLst/>
                <a:latin typeface="Arial" panose="020B0604020202020204" pitchFamily="34" charset="0"/>
              </a:rPr>
              <a:t>Dioxus</a:t>
            </a:r>
            <a:r>
              <a:rPr lang="en-US" sz="1100" b="0" i="0" u="none" strike="noStrike" dirty="0">
                <a:solidFill>
                  <a:srgbClr val="000000"/>
                </a:solidFill>
                <a:effectLst/>
                <a:latin typeface="Arial" panose="020B0604020202020204" pitchFamily="34" charset="0"/>
              </a:rPr>
              <a:t>, Slint</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Offers a variety of UI development options and styles</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Generally cross-platform, with a focus on GUI design and workloads</a:t>
            </a:r>
          </a:p>
          <a:p>
            <a:pPr marL="285750" lvl="0"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Rust abstractions of platform and OS-specific functionality</a:t>
            </a:r>
          </a:p>
          <a:p>
            <a:pPr marL="1143000" lvl="2"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Focus on non-GUI subsystems</a:t>
            </a:r>
          </a:p>
          <a:p>
            <a:pPr marL="1600200" lvl="3"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Standard subsystems: networking, storage, audio, time</a:t>
            </a:r>
          </a:p>
          <a:p>
            <a:pPr marL="1600200" lvl="3"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UI-adjacent services: notifications, clipboard, drag &amp; drop</a:t>
            </a:r>
          </a:p>
          <a:p>
            <a:pPr marL="1600200" lvl="3"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Mobile-oriented:</a:t>
            </a:r>
          </a:p>
          <a:p>
            <a:pPr marL="2057400" lvl="4"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Sensors/actuator: accelerometer/gyro, ambient light, pressure, temp, vibration, location, buttons, LEDs, biometrics</a:t>
            </a:r>
          </a:p>
          <a:p>
            <a:pPr marL="2057400" lvl="4"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Multimedia: camera, mic, speaker</a:t>
            </a:r>
          </a:p>
          <a:p>
            <a:pPr marL="2057400" lvl="4"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Touch screen, display brightness</a:t>
            </a:r>
          </a:p>
          <a:p>
            <a:pPr marL="2057400" lvl="4"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Connectivity: </a:t>
            </a:r>
            <a:r>
              <a:rPr lang="en-US" sz="1100" b="0" i="0" u="none" strike="noStrike" dirty="0" err="1">
                <a:solidFill>
                  <a:srgbClr val="000000"/>
                </a:solidFill>
                <a:effectLst/>
                <a:latin typeface="Arial" panose="020B0604020202020204" pitchFamily="34" charset="0"/>
              </a:rPr>
              <a:t>WiFi</a:t>
            </a:r>
            <a:r>
              <a:rPr lang="en-US" sz="1100" b="0" i="0" u="none" strike="noStrike" dirty="0">
                <a:solidFill>
                  <a:srgbClr val="000000"/>
                </a:solidFill>
                <a:effectLst/>
                <a:latin typeface="Arial" panose="020B0604020202020204" pitchFamily="34" charset="0"/>
              </a:rPr>
              <a:t> discovery, </a:t>
            </a:r>
            <a:r>
              <a:rPr lang="en-US" sz="1100" b="0" i="0" u="none" strike="noStrike" dirty="0" err="1">
                <a:solidFill>
                  <a:srgbClr val="000000"/>
                </a:solidFill>
                <a:effectLst/>
                <a:latin typeface="Arial" panose="020B0604020202020204" pitchFamily="34" charset="0"/>
              </a:rPr>
              <a:t>bluetooth</a:t>
            </a:r>
            <a:r>
              <a:rPr lang="en-US" sz="1100" b="0" i="0" u="none" strike="noStrike" dirty="0">
                <a:solidFill>
                  <a:srgbClr val="000000"/>
                </a:solidFill>
                <a:effectLst/>
                <a:latin typeface="Arial" panose="020B0604020202020204" pitchFamily="34" charset="0"/>
              </a:rPr>
              <a:t>, NFC, USB, phone modem</a:t>
            </a:r>
          </a:p>
          <a:p>
            <a:pPr marL="2057400" lvl="4"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Power: battery, charging, idle/standby/awake status</a:t>
            </a:r>
          </a:p>
          <a:p>
            <a:pPr marL="2057400" lvl="4"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Permissions management: declaring, requesting, revoking</a:t>
            </a:r>
          </a:p>
          <a:p>
            <a:pPr marL="1143000" lvl="2"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Goal: easy to integrate into a UI app as a dependency</a:t>
            </a:r>
          </a:p>
          <a:p>
            <a:pPr marL="1143000" lvl="2"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Low-/zero-cost abstractions, as close to native as possible</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Future: high-level, off-system mobile services</a:t>
            </a:r>
          </a:p>
          <a:p>
            <a:pPr marL="1143000" lvl="2"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RESTful APIs: mapping, authentication, Google Play services, </a:t>
            </a:r>
            <a:r>
              <a:rPr lang="en-US" sz="1100" b="0" i="0" u="none" strike="noStrike" dirty="0" err="1">
                <a:solidFill>
                  <a:srgbClr val="000000"/>
                </a:solidFill>
                <a:effectLst/>
                <a:latin typeface="Arial" panose="020B0604020202020204" pitchFamily="34" charset="0"/>
              </a:rPr>
              <a:t>etc</a:t>
            </a:r>
            <a:endParaRPr lang="en-US" sz="1100" b="0" i="0" u="none" strike="noStrike" dirty="0">
              <a:solidFill>
                <a:srgbClr val="000000"/>
              </a:solidFill>
              <a:effectLst/>
              <a:latin typeface="Arial" panose="020B0604020202020204" pitchFamily="34" charset="0"/>
            </a:endParaRPr>
          </a:p>
          <a:p>
            <a:pPr marL="1143000" lvl="2" indent="-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Can likely use or start from the foundation of Open Mobile Hub</a:t>
            </a:r>
          </a:p>
          <a:p>
            <a:pPr marL="22860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App dev-focused Concurrency management framework/library</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Speaking from personal experience, it can be quite cumbersome and difficult to integrate and balance together many different execution contexts </a:t>
            </a:r>
          </a:p>
          <a:p>
            <a:pPr marL="1200150" lvl="2"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Async tasks, which many SDKs force upon the user</a:t>
            </a:r>
          </a:p>
          <a:p>
            <a:pPr marL="1200150" lvl="2"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Native OS Threads</a:t>
            </a:r>
          </a:p>
          <a:p>
            <a:pPr marL="1200150" lvl="2"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The almighty main UI thread, which often has significant platform-enforced responsibilities and powers – difficult to handle and properly remember what workloads can only be run on the main UI thread</a:t>
            </a:r>
          </a:p>
          <a:p>
            <a:pPr marL="1200150" lvl="2"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Balancing</a:t>
            </a:r>
          </a:p>
          <a:p>
            <a:pPr marL="1200150" lvl="2"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Communicating between all of these different contexts without </a:t>
            </a:r>
          </a:p>
          <a:p>
            <a:pPr marL="1200150" lvl="2" indent="-285750" rtl="0" fontAlgn="base">
              <a:spcBef>
                <a:spcPts val="0"/>
              </a:spcBef>
              <a:spcAft>
                <a:spcPts val="0"/>
              </a:spcAft>
              <a:buFont typeface="+mj-lt"/>
              <a:buAutoNum type="arabicPeriod"/>
            </a:pPr>
            <a:r>
              <a:rPr lang="en-US" sz="1100" b="0" i="0" u="none" strike="noStrike" dirty="0">
                <a:solidFill>
                  <a:srgbClr val="000000"/>
                </a:solidFill>
                <a:effectLst/>
                <a:latin typeface="Arial" panose="020B0604020202020204" pitchFamily="34" charset="0"/>
              </a:rPr>
              <a:t> thread pools, and CPU/multicore abstractions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B7B4AED-F6E6-984F-804C-9CFE1FD5EBEF}" type="slidenum">
              <a:rPr lang="en-US" smtClean="0"/>
              <a:t>9</a:t>
            </a:fld>
            <a:endParaRPr lang="en-US"/>
          </a:p>
        </p:txBody>
      </p:sp>
    </p:spTree>
    <p:extLst>
      <p:ext uri="{BB962C8B-B14F-4D97-AF65-F5344CB8AC3E}">
        <p14:creationId xmlns:p14="http://schemas.microsoft.com/office/powerpoint/2010/main" val="7194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891A-9DF9-E50D-8F24-A4FDDF8414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D6B44B-00CA-F476-2A37-7970DC50D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E2AA66-5389-4278-A390-EE895581C97E}"/>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3365FDB9-6DD9-E92B-79CC-AED189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A8A72-E911-F672-D4E6-24FDBB050950}"/>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903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C9BF-86B7-6DA6-BB14-8D94E53CFB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F99E84-9663-D660-882F-994114652A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84946-6BB0-25A7-FFB3-DFF4EC3610D9}"/>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87AAA91D-808B-6B47-4E01-926DF183A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5E69B-AA75-F025-5F17-6663AABF9466}"/>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63160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E20FA-4F20-6989-246B-3880330EF9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467D6D-C34B-03D2-8B30-4AF8473351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59614-7C18-357D-78A0-84F33E731E5C}"/>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E1427CB2-8CF9-6929-E082-BD64CED98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2242D-BFDF-21CB-B770-D2DCE22D8532}"/>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62777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dirty="0"/>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r>
              <a:rPr lang="en-US"/>
              <a:t>Robius: App Dev in Rust</a:t>
            </a:r>
            <a:endParaRPr lang="en-US" sz="1400" dirty="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487208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05348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790851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17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r>
              <a:rPr lang="en-US"/>
              <a:t>Robius: App Dev in Rust</a:t>
            </a:r>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49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r>
              <a:rPr lang="en-US"/>
              <a:t>Robius: App Dev in Rust</a:t>
            </a:r>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061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r>
              <a:rPr lang="en-US"/>
              <a:t>Robius: App Dev in Rust</a:t>
            </a:r>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739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99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72A6-6FDB-3FDE-4737-0336CF5979F0}"/>
              </a:ext>
            </a:extLst>
          </p:cNvPr>
          <p:cNvSpPr>
            <a:spLocks noGrp="1"/>
          </p:cNvSpPr>
          <p:nvPr>
            <p:ph type="title"/>
          </p:nvPr>
        </p:nvSpPr>
        <p:spPr>
          <a:xfrm>
            <a:off x="518160" y="151765"/>
            <a:ext cx="1101344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51B34AA-1850-CE85-6421-4127FDCCE6A8}"/>
              </a:ext>
            </a:extLst>
          </p:cNvPr>
          <p:cNvSpPr>
            <a:spLocks noGrp="1"/>
          </p:cNvSpPr>
          <p:nvPr>
            <p:ph idx="1"/>
          </p:nvPr>
        </p:nvSpPr>
        <p:spPr>
          <a:xfrm>
            <a:off x="518160" y="1477328"/>
            <a:ext cx="11013440" cy="48180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072E042-FDF9-B95A-7ADC-17831A1A1817}"/>
              </a:ext>
            </a:extLst>
          </p:cNvPr>
          <p:cNvSpPr>
            <a:spLocks noGrp="1"/>
          </p:cNvSpPr>
          <p:nvPr>
            <p:ph type="dt" sz="half" idx="10"/>
          </p:nvPr>
        </p:nvSpPr>
        <p:spPr>
          <a:xfrm>
            <a:off x="518160" y="6423897"/>
            <a:ext cx="2743200" cy="365125"/>
          </a:xfrm>
        </p:spPr>
        <p:txBody>
          <a:bodyPr/>
          <a:lstStyle/>
          <a:p>
            <a:r>
              <a:rPr lang="en-US"/>
              <a:t>Robius: App Dev in Rust</a:t>
            </a:r>
            <a:endParaRPr lang="en-US" dirty="0"/>
          </a:p>
        </p:txBody>
      </p:sp>
      <p:sp>
        <p:nvSpPr>
          <p:cNvPr id="5" name="Footer Placeholder 4">
            <a:extLst>
              <a:ext uri="{FF2B5EF4-FFF2-40B4-BE49-F238E27FC236}">
                <a16:creationId xmlns:a16="http://schemas.microsoft.com/office/drawing/2014/main" id="{2E778C91-95C7-3AC2-A8D3-B496AAD6D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4ED06-1CD6-8060-DF98-A0D8846FB039}"/>
              </a:ext>
            </a:extLst>
          </p:cNvPr>
          <p:cNvSpPr>
            <a:spLocks noGrp="1"/>
          </p:cNvSpPr>
          <p:nvPr>
            <p:ph type="sldNum" sz="quarter" idx="12"/>
          </p:nvPr>
        </p:nvSpPr>
        <p:spPr>
          <a:xfrm>
            <a:off x="9349077" y="6423262"/>
            <a:ext cx="2743200" cy="365125"/>
          </a:xfrm>
        </p:spPr>
        <p:txBody>
          <a:bodyPr/>
          <a:lstStyle>
            <a:lvl1pPr>
              <a:defRPr sz="1400"/>
            </a:lvl1pPr>
          </a:lstStyle>
          <a:p>
            <a:fld id="{7D62C56D-5E74-2945-931D-C07ECBF0F859}" type="slidenum">
              <a:rPr lang="en-US" smtClean="0"/>
              <a:pPr/>
              <a:t>‹#›</a:t>
            </a:fld>
            <a:endParaRPr lang="en-US" dirty="0"/>
          </a:p>
        </p:txBody>
      </p:sp>
    </p:spTree>
    <p:extLst>
      <p:ext uri="{BB962C8B-B14F-4D97-AF65-F5344CB8AC3E}">
        <p14:creationId xmlns:p14="http://schemas.microsoft.com/office/powerpoint/2010/main" val="1912988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535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783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659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891A-9DF9-E50D-8F24-A4FDDF8414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D6B44B-00CA-F476-2A37-7970DC50D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365FDB9-6DD9-E92B-79CC-AED189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A8A72-E911-F672-D4E6-24FDBB050950}"/>
              </a:ext>
            </a:extLst>
          </p:cNvPr>
          <p:cNvSpPr>
            <a:spLocks noGrp="1"/>
          </p:cNvSpPr>
          <p:nvPr>
            <p:ph type="sldNum" sz="quarter" idx="12"/>
          </p:nvPr>
        </p:nvSpPr>
        <p:spPr/>
        <p:txBody>
          <a:bodyPr/>
          <a:lstStyle/>
          <a:p>
            <a:fld id="{7D62C56D-5E74-2945-931D-C07ECBF0F859}" type="slidenum">
              <a:rPr lang="en-US" smtClean="0"/>
              <a:t>‹#›</a:t>
            </a:fld>
            <a:endParaRPr lang="en-US"/>
          </a:p>
        </p:txBody>
      </p:sp>
      <p:sp>
        <p:nvSpPr>
          <p:cNvPr id="7" name="Date Placeholder 3">
            <a:extLst>
              <a:ext uri="{FF2B5EF4-FFF2-40B4-BE49-F238E27FC236}">
                <a16:creationId xmlns:a16="http://schemas.microsoft.com/office/drawing/2014/main" id="{86EC6AD3-6CE9-3699-0E57-2EE9A83BEAFA}"/>
              </a:ext>
            </a:extLst>
          </p:cNvPr>
          <p:cNvSpPr>
            <a:spLocks noGrp="1"/>
          </p:cNvSpPr>
          <p:nvPr>
            <p:ph type="dt" sz="half" idx="10"/>
          </p:nvPr>
        </p:nvSpPr>
        <p:spPr>
          <a:xfrm>
            <a:off x="790721" y="6353561"/>
            <a:ext cx="2743200" cy="365125"/>
          </a:xfrm>
        </p:spPr>
        <p:txBody>
          <a:bodyPr/>
          <a:lstStyle/>
          <a:p>
            <a:r>
              <a:rPr lang="en-US"/>
              <a:t>Robius: App Dev in Rust</a:t>
            </a:r>
            <a:endParaRPr lang="en-US" dirty="0"/>
          </a:p>
        </p:txBody>
      </p:sp>
      <p:pic>
        <p:nvPicPr>
          <p:cNvPr id="1026" name="Picture 2">
            <a:extLst>
              <a:ext uri="{FF2B5EF4-FFF2-40B4-BE49-F238E27FC236}">
                <a16:creationId xmlns:a16="http://schemas.microsoft.com/office/drawing/2014/main" id="{95EE89FE-A201-E856-27F1-991FDAD94F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38" y="6398961"/>
            <a:ext cx="274325" cy="27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19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72A6-6FDB-3FDE-4737-0336CF5979F0}"/>
              </a:ext>
            </a:extLst>
          </p:cNvPr>
          <p:cNvSpPr>
            <a:spLocks noGrp="1"/>
          </p:cNvSpPr>
          <p:nvPr>
            <p:ph type="title"/>
          </p:nvPr>
        </p:nvSpPr>
        <p:spPr>
          <a:xfrm>
            <a:off x="518160" y="151765"/>
            <a:ext cx="1101344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51B34AA-1850-CE85-6421-4127FDCCE6A8}"/>
              </a:ext>
            </a:extLst>
          </p:cNvPr>
          <p:cNvSpPr>
            <a:spLocks noGrp="1"/>
          </p:cNvSpPr>
          <p:nvPr>
            <p:ph idx="1"/>
          </p:nvPr>
        </p:nvSpPr>
        <p:spPr>
          <a:xfrm>
            <a:off x="518160" y="1477328"/>
            <a:ext cx="11013440" cy="48180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E778C91-95C7-3AC2-A8D3-B496AAD6D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4ED06-1CD6-8060-DF98-A0D8846FB039}"/>
              </a:ext>
            </a:extLst>
          </p:cNvPr>
          <p:cNvSpPr>
            <a:spLocks noGrp="1"/>
          </p:cNvSpPr>
          <p:nvPr>
            <p:ph type="sldNum" sz="quarter" idx="12"/>
          </p:nvPr>
        </p:nvSpPr>
        <p:spPr>
          <a:xfrm>
            <a:off x="9349077" y="6423262"/>
            <a:ext cx="2743200" cy="365125"/>
          </a:xfrm>
        </p:spPr>
        <p:txBody>
          <a:bodyPr/>
          <a:lstStyle>
            <a:lvl1pPr>
              <a:defRPr sz="1400"/>
            </a:lvl1pPr>
          </a:lstStyle>
          <a:p>
            <a:fld id="{7D62C56D-5E74-2945-931D-C07ECBF0F859}" type="slidenum">
              <a:rPr lang="en-US" smtClean="0"/>
              <a:pPr/>
              <a:t>‹#›</a:t>
            </a:fld>
            <a:endParaRPr lang="en-US"/>
          </a:p>
        </p:txBody>
      </p:sp>
      <p:sp>
        <p:nvSpPr>
          <p:cNvPr id="8" name="Date Placeholder 3">
            <a:extLst>
              <a:ext uri="{FF2B5EF4-FFF2-40B4-BE49-F238E27FC236}">
                <a16:creationId xmlns:a16="http://schemas.microsoft.com/office/drawing/2014/main" id="{60114E48-7145-EAAA-3F91-5F789FECF411}"/>
              </a:ext>
            </a:extLst>
          </p:cNvPr>
          <p:cNvSpPr>
            <a:spLocks noGrp="1"/>
          </p:cNvSpPr>
          <p:nvPr>
            <p:ph type="dt" sz="half" idx="10"/>
          </p:nvPr>
        </p:nvSpPr>
        <p:spPr>
          <a:xfrm>
            <a:off x="808890" y="6347558"/>
            <a:ext cx="2514014" cy="365125"/>
          </a:xfrm>
        </p:spPr>
        <p:txBody>
          <a:bodyPr/>
          <a:lstStyle/>
          <a:p>
            <a:r>
              <a:rPr lang="en-US"/>
              <a:t>Robius: App Dev in Rust</a:t>
            </a:r>
            <a:endParaRPr lang="en-US" dirty="0"/>
          </a:p>
        </p:txBody>
      </p:sp>
    </p:spTree>
    <p:extLst>
      <p:ext uri="{BB962C8B-B14F-4D97-AF65-F5344CB8AC3E}">
        <p14:creationId xmlns:p14="http://schemas.microsoft.com/office/powerpoint/2010/main" val="3826410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FA7D-B4F7-C34F-9B36-DC13B3AA88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EFA8DD-C00A-8171-2F56-83887641D4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DA3F89-4293-F863-F269-049ADED7A985}"/>
              </a:ext>
            </a:extLst>
          </p:cNvPr>
          <p:cNvSpPr>
            <a:spLocks noGrp="1"/>
          </p:cNvSpPr>
          <p:nvPr>
            <p:ph type="dt" sz="half" idx="10"/>
          </p:nvPr>
        </p:nvSpPr>
        <p:spPr/>
        <p:txBody>
          <a:bodyPr/>
          <a:lstStyle/>
          <a:p>
            <a:r>
              <a:rPr lang="en-US"/>
              <a:t>Robius: App Dev in Rust</a:t>
            </a:r>
            <a:endParaRPr lang="en-US" dirty="0"/>
          </a:p>
        </p:txBody>
      </p:sp>
      <p:sp>
        <p:nvSpPr>
          <p:cNvPr id="5" name="Footer Placeholder 4">
            <a:extLst>
              <a:ext uri="{FF2B5EF4-FFF2-40B4-BE49-F238E27FC236}">
                <a16:creationId xmlns:a16="http://schemas.microsoft.com/office/drawing/2014/main" id="{D8D2C47F-A7E7-EE96-CD5D-399661DE1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912F2-234D-B7AC-3F0B-0E2690F1FA02}"/>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1807769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1EF-4D8F-9F88-44B2-C631940CA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2CD6C-D65E-2163-5EF5-475B57AC7F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C395DD-CA5E-DA08-9F89-29C7DE52BE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AD9F64-658A-3FD9-E003-7CD8EB555125}"/>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2829BCE7-0C14-36C6-A068-4BE49D5EE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350BD-63D4-32B0-73AA-86FC364D2B5B}"/>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983567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7DDF-C96F-8400-A34F-5C37F267D1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E343ED-6149-EA50-DEB6-34D9514F6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CCC912-AFE5-4F09-601F-E57B5C45A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C34CF-B8A0-CB8A-C505-908568379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CBCB5C-AA1C-7DC0-674C-2F9902E733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ADD-E605-E8D7-0453-260DB78CE54D}"/>
              </a:ext>
            </a:extLst>
          </p:cNvPr>
          <p:cNvSpPr>
            <a:spLocks noGrp="1"/>
          </p:cNvSpPr>
          <p:nvPr>
            <p:ph type="dt" sz="half" idx="10"/>
          </p:nvPr>
        </p:nvSpPr>
        <p:spPr/>
        <p:txBody>
          <a:bodyPr/>
          <a:lstStyle/>
          <a:p>
            <a:r>
              <a:rPr lang="en-US"/>
              <a:t>Robius: App Dev in Rust</a:t>
            </a:r>
          </a:p>
        </p:txBody>
      </p:sp>
      <p:sp>
        <p:nvSpPr>
          <p:cNvPr id="8" name="Footer Placeholder 7">
            <a:extLst>
              <a:ext uri="{FF2B5EF4-FFF2-40B4-BE49-F238E27FC236}">
                <a16:creationId xmlns:a16="http://schemas.microsoft.com/office/drawing/2014/main" id="{E26F1792-7349-293A-84AB-9766B518C8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9AFB9C-EE22-0CD6-B6DE-0C92F7871623}"/>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352767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486C-2912-3F4B-B1C4-6D1CE6D808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3E2054-20AD-CBA0-A27F-467D806C435A}"/>
              </a:ext>
            </a:extLst>
          </p:cNvPr>
          <p:cNvSpPr>
            <a:spLocks noGrp="1"/>
          </p:cNvSpPr>
          <p:nvPr>
            <p:ph type="dt" sz="half" idx="10"/>
          </p:nvPr>
        </p:nvSpPr>
        <p:spPr/>
        <p:txBody>
          <a:bodyPr/>
          <a:lstStyle/>
          <a:p>
            <a:r>
              <a:rPr lang="en-US"/>
              <a:t>Robius: App Dev in Rust</a:t>
            </a:r>
          </a:p>
        </p:txBody>
      </p:sp>
      <p:sp>
        <p:nvSpPr>
          <p:cNvPr id="4" name="Footer Placeholder 3">
            <a:extLst>
              <a:ext uri="{FF2B5EF4-FFF2-40B4-BE49-F238E27FC236}">
                <a16:creationId xmlns:a16="http://schemas.microsoft.com/office/drawing/2014/main" id="{E2CDD525-1523-2450-8D88-6B648711F5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C994AE-9484-BCA8-3E27-8A2278E733DD}"/>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831600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2330B-372A-1259-426C-0EC95B1AAF53}"/>
              </a:ext>
            </a:extLst>
          </p:cNvPr>
          <p:cNvSpPr>
            <a:spLocks noGrp="1"/>
          </p:cNvSpPr>
          <p:nvPr>
            <p:ph type="dt" sz="half" idx="10"/>
          </p:nvPr>
        </p:nvSpPr>
        <p:spPr/>
        <p:txBody>
          <a:bodyPr/>
          <a:lstStyle/>
          <a:p>
            <a:r>
              <a:rPr lang="en-US"/>
              <a:t>Robius: App Dev in Rust</a:t>
            </a:r>
          </a:p>
        </p:txBody>
      </p:sp>
      <p:sp>
        <p:nvSpPr>
          <p:cNvPr id="3" name="Footer Placeholder 2">
            <a:extLst>
              <a:ext uri="{FF2B5EF4-FFF2-40B4-BE49-F238E27FC236}">
                <a16:creationId xmlns:a16="http://schemas.microsoft.com/office/drawing/2014/main" id="{B23474D7-7DF2-C994-C044-E2027109C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5245AF-779F-9032-7579-D55A4AA10741}"/>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11331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FA7D-B4F7-C34F-9B36-DC13B3AA88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EFA8DD-C00A-8171-2F56-83887641D4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DA3F89-4293-F863-F269-049ADED7A985}"/>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D8D2C47F-A7E7-EE96-CD5D-399661DE1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912F2-234D-B7AC-3F0B-0E2690F1FA02}"/>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921727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7C5C-148D-0FAF-D978-0D632F8B2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40C33-49AB-CAB6-90E8-C621C1466E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5E139-441B-2F63-1362-AD8F82CAC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AE105C-89E4-E07D-6806-0EB6822C77AD}"/>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BBBF3C50-2184-E30B-EBF4-BEC5D02E9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67FDE-5741-510B-CC26-08CB84F11490}"/>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916863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996E-8787-DD33-CBA6-F71BF5337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D97D5D-DE95-4706-46D2-85248332C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6EEC56-99DF-3956-AC68-F603FA801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0A88F-0C92-2945-BF2A-0286EBB90576}"/>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4C9D8DD3-12AD-235F-9A2E-1AED05E869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BB455-EF85-1CBA-E133-D192028A3A4F}"/>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798471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C9BF-86B7-6DA6-BB14-8D94E53CFB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F99E84-9663-D660-882F-994114652A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D84946-6BB0-25A7-FFB3-DFF4EC3610D9}"/>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87AAA91D-808B-6B47-4E01-926DF183A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5E69B-AA75-F025-5F17-6663AABF9466}"/>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94640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8E20FA-4F20-6989-246B-3880330EF9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467D6D-C34B-03D2-8B30-4AF8473351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59614-7C18-357D-78A0-84F33E731E5C}"/>
              </a:ext>
            </a:extLst>
          </p:cNvPr>
          <p:cNvSpPr>
            <a:spLocks noGrp="1"/>
          </p:cNvSpPr>
          <p:nvPr>
            <p:ph type="dt" sz="half" idx="10"/>
          </p:nvPr>
        </p:nvSpPr>
        <p:spPr/>
        <p:txBody>
          <a:bodyPr/>
          <a:lstStyle/>
          <a:p>
            <a:r>
              <a:rPr lang="en-US"/>
              <a:t>Robius: App Dev in Rust</a:t>
            </a:r>
          </a:p>
        </p:txBody>
      </p:sp>
      <p:sp>
        <p:nvSpPr>
          <p:cNvPr id="5" name="Footer Placeholder 4">
            <a:extLst>
              <a:ext uri="{FF2B5EF4-FFF2-40B4-BE49-F238E27FC236}">
                <a16:creationId xmlns:a16="http://schemas.microsoft.com/office/drawing/2014/main" id="{E1427CB2-8CF9-6929-E082-BD64CED98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2242D-BFDF-21CB-B770-D2DCE22D8532}"/>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1817933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末尾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39E0CB9-EF1D-6026-0573-A2761273D7D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pic>
        <p:nvPicPr>
          <p:cNvPr id="2" name="图片 1" descr="图片包含 游戏机, 食物&#10;&#10;描述已自动生成">
            <a:extLst>
              <a:ext uri="{FF2B5EF4-FFF2-40B4-BE49-F238E27FC236}">
                <a16:creationId xmlns:a16="http://schemas.microsoft.com/office/drawing/2014/main" id="{A35F6AF9-6DFE-764A-2A81-A9DBEE6870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00885"/>
            <a:ext cx="12192000" cy="6324600"/>
          </a:xfrm>
          <a:prstGeom prst="rect">
            <a:avLst/>
          </a:prstGeom>
        </p:spPr>
      </p:pic>
      <p:pic>
        <p:nvPicPr>
          <p:cNvPr id="7" name="图片 6">
            <a:extLst>
              <a:ext uri="{FF2B5EF4-FFF2-40B4-BE49-F238E27FC236}">
                <a16:creationId xmlns:a16="http://schemas.microsoft.com/office/drawing/2014/main" id="{7868780C-1FC2-81F5-BF64-2E817AB5BED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9357737" y="499930"/>
            <a:ext cx="2315468" cy="275024"/>
          </a:xfrm>
          <a:prstGeom prst="rect">
            <a:avLst/>
          </a:prstGeom>
        </p:spPr>
      </p:pic>
    </p:spTree>
    <p:extLst>
      <p:ext uri="{BB962C8B-B14F-4D97-AF65-F5344CB8AC3E}">
        <p14:creationId xmlns:p14="http://schemas.microsoft.com/office/powerpoint/2010/main" val="2457630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11EF-4D8F-9F88-44B2-C631940CA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2CD6C-D65E-2163-5EF5-475B57AC7F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C395DD-CA5E-DA08-9F89-29C7DE52BE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AD9F64-658A-3FD9-E003-7CD8EB555125}"/>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2829BCE7-0C14-36C6-A068-4BE49D5EE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350BD-63D4-32B0-73AA-86FC364D2B5B}"/>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329398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7DDF-C96F-8400-A34F-5C37F267D1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E343ED-6149-EA50-DEB6-34D9514F6D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CCC912-AFE5-4F09-601F-E57B5C45A5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7C34CF-B8A0-CB8A-C505-908568379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CBCB5C-AA1C-7DC0-674C-2F9902E733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ADD-E605-E8D7-0453-260DB78CE54D}"/>
              </a:ext>
            </a:extLst>
          </p:cNvPr>
          <p:cNvSpPr>
            <a:spLocks noGrp="1"/>
          </p:cNvSpPr>
          <p:nvPr>
            <p:ph type="dt" sz="half" idx="10"/>
          </p:nvPr>
        </p:nvSpPr>
        <p:spPr/>
        <p:txBody>
          <a:bodyPr/>
          <a:lstStyle/>
          <a:p>
            <a:r>
              <a:rPr lang="en-US"/>
              <a:t>Robius: App Dev in Rust</a:t>
            </a:r>
          </a:p>
        </p:txBody>
      </p:sp>
      <p:sp>
        <p:nvSpPr>
          <p:cNvPr id="8" name="Footer Placeholder 7">
            <a:extLst>
              <a:ext uri="{FF2B5EF4-FFF2-40B4-BE49-F238E27FC236}">
                <a16:creationId xmlns:a16="http://schemas.microsoft.com/office/drawing/2014/main" id="{E26F1792-7349-293A-84AB-9766B518C8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9AFB9C-EE22-0CD6-B6DE-0C92F7871623}"/>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3138346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486C-2912-3F4B-B1C4-6D1CE6D808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3E2054-20AD-CBA0-A27F-467D806C435A}"/>
              </a:ext>
            </a:extLst>
          </p:cNvPr>
          <p:cNvSpPr>
            <a:spLocks noGrp="1"/>
          </p:cNvSpPr>
          <p:nvPr>
            <p:ph type="dt" sz="half" idx="10"/>
          </p:nvPr>
        </p:nvSpPr>
        <p:spPr/>
        <p:txBody>
          <a:bodyPr/>
          <a:lstStyle/>
          <a:p>
            <a:r>
              <a:rPr lang="en-US"/>
              <a:t>Robius: App Dev in Rust</a:t>
            </a:r>
          </a:p>
        </p:txBody>
      </p:sp>
      <p:sp>
        <p:nvSpPr>
          <p:cNvPr id="4" name="Footer Placeholder 3">
            <a:extLst>
              <a:ext uri="{FF2B5EF4-FFF2-40B4-BE49-F238E27FC236}">
                <a16:creationId xmlns:a16="http://schemas.microsoft.com/office/drawing/2014/main" id="{E2CDD525-1523-2450-8D88-6B648711F5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C994AE-9484-BCA8-3E27-8A2278E733DD}"/>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58906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2330B-372A-1259-426C-0EC95B1AAF53}"/>
              </a:ext>
            </a:extLst>
          </p:cNvPr>
          <p:cNvSpPr>
            <a:spLocks noGrp="1"/>
          </p:cNvSpPr>
          <p:nvPr>
            <p:ph type="dt" sz="half" idx="10"/>
          </p:nvPr>
        </p:nvSpPr>
        <p:spPr/>
        <p:txBody>
          <a:bodyPr/>
          <a:lstStyle/>
          <a:p>
            <a:r>
              <a:rPr lang="en-US"/>
              <a:t>Robius: App Dev in Rust</a:t>
            </a:r>
          </a:p>
        </p:txBody>
      </p:sp>
      <p:sp>
        <p:nvSpPr>
          <p:cNvPr id="3" name="Footer Placeholder 2">
            <a:extLst>
              <a:ext uri="{FF2B5EF4-FFF2-40B4-BE49-F238E27FC236}">
                <a16:creationId xmlns:a16="http://schemas.microsoft.com/office/drawing/2014/main" id="{B23474D7-7DF2-C994-C044-E2027109C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5245AF-779F-9032-7579-D55A4AA10741}"/>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254053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7C5C-148D-0FAF-D978-0D632F8B2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40C33-49AB-CAB6-90E8-C621C1466E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5E139-441B-2F63-1362-AD8F82CAC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AE105C-89E4-E07D-6806-0EB6822C77AD}"/>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BBBF3C50-2184-E30B-EBF4-BEC5D02E9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67FDE-5741-510B-CC26-08CB84F11490}"/>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163196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4996E-8787-DD33-CBA6-F71BF5337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D97D5D-DE95-4706-46D2-85248332C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6EEC56-99DF-3956-AC68-F603FA801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0A88F-0C92-2945-BF2A-0286EBB90576}"/>
              </a:ext>
            </a:extLst>
          </p:cNvPr>
          <p:cNvSpPr>
            <a:spLocks noGrp="1"/>
          </p:cNvSpPr>
          <p:nvPr>
            <p:ph type="dt" sz="half" idx="10"/>
          </p:nvPr>
        </p:nvSpPr>
        <p:spPr/>
        <p:txBody>
          <a:bodyPr/>
          <a:lstStyle/>
          <a:p>
            <a:r>
              <a:rPr lang="en-US"/>
              <a:t>Robius: App Dev in Rust</a:t>
            </a:r>
          </a:p>
        </p:txBody>
      </p:sp>
      <p:sp>
        <p:nvSpPr>
          <p:cNvPr id="6" name="Footer Placeholder 5">
            <a:extLst>
              <a:ext uri="{FF2B5EF4-FFF2-40B4-BE49-F238E27FC236}">
                <a16:creationId xmlns:a16="http://schemas.microsoft.com/office/drawing/2014/main" id="{4C9D8DD3-12AD-235F-9A2E-1AED05E869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2BB455-EF85-1CBA-E133-D192028A3A4F}"/>
              </a:ext>
            </a:extLst>
          </p:cNvPr>
          <p:cNvSpPr>
            <a:spLocks noGrp="1"/>
          </p:cNvSpPr>
          <p:nvPr>
            <p:ph type="sldNum" sz="quarter" idx="12"/>
          </p:nvPr>
        </p:nvSpPr>
        <p:spPr/>
        <p:txBody>
          <a:bodyPr/>
          <a:lstStyle/>
          <a:p>
            <a:fld id="{7D62C56D-5E74-2945-931D-C07ECBF0F859}" type="slidenum">
              <a:rPr lang="en-US" smtClean="0"/>
              <a:t>‹#›</a:t>
            </a:fld>
            <a:endParaRPr lang="en-US"/>
          </a:p>
        </p:txBody>
      </p:sp>
    </p:spTree>
    <p:extLst>
      <p:ext uri="{BB962C8B-B14F-4D97-AF65-F5344CB8AC3E}">
        <p14:creationId xmlns:p14="http://schemas.microsoft.com/office/powerpoint/2010/main" val="184090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379"/>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19068-8B0A-7D95-637F-1F0563046BB2}"/>
              </a:ext>
            </a:extLst>
          </p:cNvPr>
          <p:cNvSpPr>
            <a:spLocks noGrp="1"/>
          </p:cNvSpPr>
          <p:nvPr>
            <p:ph type="title"/>
          </p:nvPr>
        </p:nvSpPr>
        <p:spPr>
          <a:xfrm>
            <a:off x="518160" y="212725"/>
            <a:ext cx="1101344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389D358-5DE5-306A-1100-4E48E86F001B}"/>
              </a:ext>
            </a:extLst>
          </p:cNvPr>
          <p:cNvSpPr>
            <a:spLocks noGrp="1"/>
          </p:cNvSpPr>
          <p:nvPr>
            <p:ph type="body" idx="1"/>
          </p:nvPr>
        </p:nvSpPr>
        <p:spPr>
          <a:xfrm>
            <a:off x="518160" y="1673224"/>
            <a:ext cx="11013440" cy="497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3F4DCE-A750-5691-5865-650096655021}"/>
              </a:ext>
            </a:extLst>
          </p:cNvPr>
          <p:cNvSpPr>
            <a:spLocks noGrp="1"/>
          </p:cNvSpPr>
          <p:nvPr>
            <p:ph type="dt" sz="half" idx="2"/>
          </p:nvPr>
        </p:nvSpPr>
        <p:spPr>
          <a:xfrm>
            <a:off x="51816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Robius: App Dev in Rust</a:t>
            </a:r>
          </a:p>
        </p:txBody>
      </p:sp>
      <p:sp>
        <p:nvSpPr>
          <p:cNvPr id="5" name="Footer Placeholder 4">
            <a:extLst>
              <a:ext uri="{FF2B5EF4-FFF2-40B4-BE49-F238E27FC236}">
                <a16:creationId xmlns:a16="http://schemas.microsoft.com/office/drawing/2014/main" id="{BF3647BD-D5E4-FC66-7A0B-48E65198B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007B63-1106-846F-F041-5735287E2B63}"/>
              </a:ext>
            </a:extLst>
          </p:cNvPr>
          <p:cNvSpPr>
            <a:spLocks noGrp="1"/>
          </p:cNvSpPr>
          <p:nvPr>
            <p:ph type="sldNum" sz="quarter" idx="4"/>
          </p:nvPr>
        </p:nvSpPr>
        <p:spPr>
          <a:xfrm>
            <a:off x="87884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2C56D-5E74-2945-931D-C07ECBF0F859}" type="slidenum">
              <a:rPr lang="en-US" smtClean="0"/>
              <a:t>‹#›</a:t>
            </a:fld>
            <a:endParaRPr lang="en-US"/>
          </a:p>
        </p:txBody>
      </p:sp>
    </p:spTree>
    <p:extLst>
      <p:ext uri="{BB962C8B-B14F-4D97-AF65-F5344CB8AC3E}">
        <p14:creationId xmlns:p14="http://schemas.microsoft.com/office/powerpoint/2010/main" val="17680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379"/>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r>
              <a:rPr lang="en-US"/>
              <a:t>Robius: App Dev in Rust</a:t>
            </a:r>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3197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60379"/>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19068-8B0A-7D95-637F-1F0563046BB2}"/>
              </a:ext>
            </a:extLst>
          </p:cNvPr>
          <p:cNvSpPr>
            <a:spLocks noGrp="1"/>
          </p:cNvSpPr>
          <p:nvPr>
            <p:ph type="title"/>
          </p:nvPr>
        </p:nvSpPr>
        <p:spPr>
          <a:xfrm>
            <a:off x="518160" y="212725"/>
            <a:ext cx="1101344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389D358-5DE5-306A-1100-4E48E86F001B}"/>
              </a:ext>
            </a:extLst>
          </p:cNvPr>
          <p:cNvSpPr>
            <a:spLocks noGrp="1"/>
          </p:cNvSpPr>
          <p:nvPr>
            <p:ph type="body" idx="1"/>
          </p:nvPr>
        </p:nvSpPr>
        <p:spPr>
          <a:xfrm>
            <a:off x="518160" y="1673224"/>
            <a:ext cx="11013440" cy="49720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3F4DCE-A750-5691-5865-650096655021}"/>
              </a:ext>
            </a:extLst>
          </p:cNvPr>
          <p:cNvSpPr>
            <a:spLocks noGrp="1"/>
          </p:cNvSpPr>
          <p:nvPr>
            <p:ph type="dt" sz="half" idx="2"/>
          </p:nvPr>
        </p:nvSpPr>
        <p:spPr>
          <a:xfrm>
            <a:off x="808890" y="6347558"/>
            <a:ext cx="25140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Robius: App Dev in Rust</a:t>
            </a:r>
            <a:endParaRPr lang="en-US" dirty="0"/>
          </a:p>
        </p:txBody>
      </p:sp>
      <p:sp>
        <p:nvSpPr>
          <p:cNvPr id="5" name="Footer Placeholder 4">
            <a:extLst>
              <a:ext uri="{FF2B5EF4-FFF2-40B4-BE49-F238E27FC236}">
                <a16:creationId xmlns:a16="http://schemas.microsoft.com/office/drawing/2014/main" id="{BF3647BD-D5E4-FC66-7A0B-48E65198B5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007B63-1106-846F-F041-5735287E2B63}"/>
              </a:ext>
            </a:extLst>
          </p:cNvPr>
          <p:cNvSpPr>
            <a:spLocks noGrp="1"/>
          </p:cNvSpPr>
          <p:nvPr>
            <p:ph type="sldNum" sz="quarter" idx="4"/>
          </p:nvPr>
        </p:nvSpPr>
        <p:spPr>
          <a:xfrm>
            <a:off x="87884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2C56D-5E74-2945-931D-C07ECBF0F859}" type="slidenum">
              <a:rPr lang="en-US" smtClean="0"/>
              <a:t>‹#›</a:t>
            </a:fld>
            <a:endParaRPr lang="en-US"/>
          </a:p>
        </p:txBody>
      </p:sp>
    </p:spTree>
    <p:extLst>
      <p:ext uri="{BB962C8B-B14F-4D97-AF65-F5344CB8AC3E}">
        <p14:creationId xmlns:p14="http://schemas.microsoft.com/office/powerpoint/2010/main" val="3474639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p:txStyles>
    <p:title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github.com/project-robius/robri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5.tiff"/><Relationship Id="rId13"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tif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diagramLayout" Target="../diagrams/layout1.xml"/><Relationship Id="rId12"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60.png"/><Relationship Id="rId5" Type="http://schemas.openxmlformats.org/officeDocument/2006/relationships/image" Target="../media/image59.png"/><Relationship Id="rId15" Type="http://schemas.openxmlformats.org/officeDocument/2006/relationships/image" Target="../media/image63.png"/><Relationship Id="rId10" Type="http://schemas.microsoft.com/office/2007/relationships/diagramDrawing" Target="../diagrams/drawing1.xml"/><Relationship Id="rId4" Type="http://schemas.openxmlformats.org/officeDocument/2006/relationships/image" Target="../media/image58.png"/><Relationship Id="rId9" Type="http://schemas.openxmlformats.org/officeDocument/2006/relationships/diagramColors" Target="../diagrams/colors1.xml"/><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diagramLayout" Target="../diagrams/layout2.xml"/><Relationship Id="rId12" Type="http://schemas.openxmlformats.org/officeDocument/2006/relationships/image" Target="../media/image60.png"/><Relationship Id="rId2" Type="http://schemas.openxmlformats.org/officeDocument/2006/relationships/notesSlide" Target="../notesSlides/notesSlide31.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64.png"/><Relationship Id="rId5" Type="http://schemas.openxmlformats.org/officeDocument/2006/relationships/image" Target="../media/image59.png"/><Relationship Id="rId15" Type="http://schemas.openxmlformats.org/officeDocument/2006/relationships/image" Target="../media/image43.png"/><Relationship Id="rId10" Type="http://schemas.microsoft.com/office/2007/relationships/diagramDrawing" Target="../diagrams/drawing2.xml"/><Relationship Id="rId4" Type="http://schemas.openxmlformats.org/officeDocument/2006/relationships/image" Target="../media/image58.png"/><Relationship Id="rId9" Type="http://schemas.openxmlformats.org/officeDocument/2006/relationships/diagramColors" Target="../diagrams/colors2.xml"/><Relationship Id="rId1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robius.rs/blo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g"/><Relationship Id="rId3" Type="http://schemas.openxmlformats.org/officeDocument/2006/relationships/image" Target="../media/image6.jpeg"/><Relationship Id="rId7" Type="http://schemas.openxmlformats.org/officeDocument/2006/relationships/image" Target="../media/image69.jpeg"/><Relationship Id="rId12" Type="http://schemas.openxmlformats.org/officeDocument/2006/relationships/image" Target="../media/image74.jpg"/><Relationship Id="rId2" Type="http://schemas.openxmlformats.org/officeDocument/2006/relationships/notesSlide" Target="../notesSlides/notesSlide35.xml"/><Relationship Id="rId16"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 Id="rId14" Type="http://schemas.openxmlformats.org/officeDocument/2006/relationships/image" Target="../media/image76.jp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4F048CC-17C9-B246-BF2A-29E51AD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enorite"/>
              <a:ea typeface="+mn-ea"/>
              <a:cs typeface="+mn-cs"/>
            </a:endParaRPr>
          </a:p>
        </p:txBody>
      </p:sp>
      <p:pic>
        <p:nvPicPr>
          <p:cNvPr id="4" name="Picture 3">
            <a:extLst>
              <a:ext uri="{FF2B5EF4-FFF2-40B4-BE49-F238E27FC236}">
                <a16:creationId xmlns:a16="http://schemas.microsoft.com/office/drawing/2014/main" id="{313E4CF7-90C6-2A6D-53ED-486E6C7B55A3}"/>
              </a:ext>
            </a:extLst>
          </p:cNvPr>
          <p:cNvPicPr>
            <a:picLocks noChangeAspect="1"/>
          </p:cNvPicPr>
          <p:nvPr/>
        </p:nvPicPr>
        <p:blipFill rotWithShape="1">
          <a:blip r:embed="rId3"/>
          <a:srcRect t="5858"/>
          <a:stretch/>
        </p:blipFill>
        <p:spPr>
          <a:xfrm>
            <a:off x="20" y="10"/>
            <a:ext cx="12191980" cy="6857990"/>
          </a:xfrm>
          <a:prstGeom prst="rect">
            <a:avLst/>
          </a:prstGeom>
        </p:spPr>
      </p:pic>
      <p:sp>
        <p:nvSpPr>
          <p:cNvPr id="20" name="Rectangle">
            <a:extLst>
              <a:ext uri="{FF2B5EF4-FFF2-40B4-BE49-F238E27FC236}">
                <a16:creationId xmlns:a16="http://schemas.microsoft.com/office/drawing/2014/main" id="{C3CDF984-1C69-1F45-B391-9A023DD8F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477047" cy="6858000"/>
          </a:xfrm>
          <a:prstGeom prst="rect">
            <a:avLst/>
          </a:prstGeom>
          <a:solidFill>
            <a:srgbClr val="000000">
              <a:alpha val="75294"/>
            </a:srgbClr>
          </a:soli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3" name="Subtitle 2">
            <a:extLst>
              <a:ext uri="{FF2B5EF4-FFF2-40B4-BE49-F238E27FC236}">
                <a16:creationId xmlns:a16="http://schemas.microsoft.com/office/drawing/2014/main" id="{B789FCFA-DB8A-2DD7-00A0-6C195ACD3017}"/>
              </a:ext>
            </a:extLst>
          </p:cNvPr>
          <p:cNvSpPr>
            <a:spLocks noGrp="1"/>
          </p:cNvSpPr>
          <p:nvPr>
            <p:ph type="subTitle" idx="1"/>
          </p:nvPr>
        </p:nvSpPr>
        <p:spPr>
          <a:xfrm>
            <a:off x="698206" y="3509116"/>
            <a:ext cx="4420993" cy="882904"/>
          </a:xfrm>
        </p:spPr>
        <p:txBody>
          <a:bodyPr>
            <a:noAutofit/>
          </a:bodyPr>
          <a:lstStyle/>
          <a:p>
            <a:pPr>
              <a:lnSpc>
                <a:spcPct val="110000"/>
              </a:lnSpc>
            </a:pPr>
            <a:r>
              <a:rPr lang="en-US" dirty="0"/>
              <a:t>A pure Rust multi-platform app for               chat and beyond</a:t>
            </a:r>
          </a:p>
        </p:txBody>
      </p:sp>
      <p:sp>
        <p:nvSpPr>
          <p:cNvPr id="5" name="Subtitle 2">
            <a:extLst>
              <a:ext uri="{FF2B5EF4-FFF2-40B4-BE49-F238E27FC236}">
                <a16:creationId xmlns:a16="http://schemas.microsoft.com/office/drawing/2014/main" id="{39EA4369-74F0-8FE6-835C-F82853FD63DE}"/>
              </a:ext>
            </a:extLst>
          </p:cNvPr>
          <p:cNvSpPr txBox="1">
            <a:spLocks/>
          </p:cNvSpPr>
          <p:nvPr/>
        </p:nvSpPr>
        <p:spPr>
          <a:xfrm>
            <a:off x="687049" y="5113326"/>
            <a:ext cx="4195643" cy="1438622"/>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System Font Regular"/>
              <a:buNone/>
              <a:defRPr sz="2400" b="0" i="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System Font Regular"/>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System Font Regular"/>
              <a:buNone/>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System Font Regular"/>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System Font Regular"/>
              <a:buNone/>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dirty="0"/>
              <a:t>Kevin Boos</a:t>
            </a:r>
            <a:endParaRPr lang="en-US" sz="3000" dirty="0"/>
          </a:p>
          <a:p>
            <a:r>
              <a:rPr lang="en-US" sz="2500" dirty="0"/>
              <a:t>Project Robius Tech Lead</a:t>
            </a:r>
          </a:p>
          <a:p>
            <a:r>
              <a:rPr lang="en-US" sz="2100" dirty="0"/>
              <a:t>Principal Architect @ Futurewei</a:t>
            </a:r>
          </a:p>
        </p:txBody>
      </p:sp>
      <p:sp>
        <p:nvSpPr>
          <p:cNvPr id="15" name="TextBox 14">
            <a:extLst>
              <a:ext uri="{FF2B5EF4-FFF2-40B4-BE49-F238E27FC236}">
                <a16:creationId xmlns:a16="http://schemas.microsoft.com/office/drawing/2014/main" id="{9A3D23B6-989E-0FBB-FD25-423D4A459377}"/>
              </a:ext>
            </a:extLst>
          </p:cNvPr>
          <p:cNvSpPr txBox="1"/>
          <p:nvPr/>
        </p:nvSpPr>
        <p:spPr>
          <a:xfrm>
            <a:off x="9061466" y="5484887"/>
            <a:ext cx="3056161" cy="962571"/>
          </a:xfrm>
          <a:prstGeom prst="rect">
            <a:avLst/>
          </a:prstGeom>
          <a:noFill/>
          <a:effectLst>
            <a:softEdge rad="517557"/>
          </a:effectLst>
        </p:spPr>
        <p:txBody>
          <a:bodyPr wrap="square" rtlCol="0">
            <a:spAutoFit/>
          </a:bodyPr>
          <a:lstStyle/>
          <a:p>
            <a:pPr>
              <a:lnSpc>
                <a:spcPct val="125000"/>
              </a:lnSpc>
            </a:pPr>
            <a:r>
              <a:rPr lang="en-US" sz="2350" b="1" dirty="0">
                <a:solidFill>
                  <a:schemeClr val="bg1"/>
                </a:solidFill>
                <a:latin typeface="Seaford" pitchFamily="2" charset="0"/>
              </a:rPr>
              <a:t>Matrix </a:t>
            </a:r>
            <a:r>
              <a:rPr lang="en-US" sz="2350" b="1" dirty="0" err="1">
                <a:solidFill>
                  <a:schemeClr val="bg1"/>
                </a:solidFill>
                <a:latin typeface="Seaford" pitchFamily="2" charset="0"/>
              </a:rPr>
              <a:t>devroom</a:t>
            </a:r>
            <a:endParaRPr lang="en-US" sz="2350" b="1" dirty="0">
              <a:solidFill>
                <a:schemeClr val="bg1"/>
              </a:solidFill>
              <a:latin typeface="Seaford" pitchFamily="2" charset="0"/>
            </a:endParaRPr>
          </a:p>
          <a:p>
            <a:pPr>
              <a:lnSpc>
                <a:spcPct val="125000"/>
              </a:lnSpc>
            </a:pPr>
            <a:r>
              <a:rPr lang="en-US" sz="2350" b="1" dirty="0">
                <a:solidFill>
                  <a:schemeClr val="bg1"/>
                </a:solidFill>
                <a:latin typeface="Seaford" pitchFamily="2" charset="0"/>
              </a:rPr>
              <a:t>February 2</a:t>
            </a:r>
            <a:r>
              <a:rPr lang="en-US" sz="2350" b="1" baseline="30000" dirty="0">
                <a:solidFill>
                  <a:schemeClr val="bg1"/>
                </a:solidFill>
                <a:latin typeface="Seaford" pitchFamily="2" charset="0"/>
              </a:rPr>
              <a:t>nd</a:t>
            </a:r>
            <a:r>
              <a:rPr lang="en-US" sz="2350" b="1" dirty="0">
                <a:solidFill>
                  <a:schemeClr val="bg1"/>
                </a:solidFill>
                <a:latin typeface="Seaford" pitchFamily="2" charset="0"/>
              </a:rPr>
              <a:t>, 2025</a:t>
            </a:r>
          </a:p>
        </p:txBody>
      </p:sp>
      <p:pic>
        <p:nvPicPr>
          <p:cNvPr id="8" name="Picture 2">
            <a:extLst>
              <a:ext uri="{FF2B5EF4-FFF2-40B4-BE49-F238E27FC236}">
                <a16:creationId xmlns:a16="http://schemas.microsoft.com/office/drawing/2014/main" id="{620A37A9-D6E6-F16B-CBC6-0D54C1DE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8325" y="4760120"/>
            <a:ext cx="3276136" cy="694398"/>
          </a:xfrm>
          <a:prstGeom prst="rect">
            <a:avLst/>
          </a:prstGeom>
          <a:noFill/>
          <a:extLst>
            <a:ext uri="{909E8E84-426E-40DD-AFC4-6F175D3DCCD1}">
              <a14:hiddenFill xmlns:a14="http://schemas.microsoft.com/office/drawing/2010/main">
                <a:solidFill>
                  <a:srgbClr val="FFFFFF"/>
                </a:solidFill>
              </a14:hiddenFill>
            </a:ext>
          </a:extLst>
        </p:spPr>
      </p:pic>
      <p:sp>
        <p:nvSpPr>
          <p:cNvPr id="11" name="标题 1">
            <a:extLst>
              <a:ext uri="{FF2B5EF4-FFF2-40B4-BE49-F238E27FC236}">
                <a16:creationId xmlns:a16="http://schemas.microsoft.com/office/drawing/2014/main" id="{36B663C3-5DC5-D828-3908-DAAFEB6B9956}"/>
              </a:ext>
            </a:extLst>
          </p:cNvPr>
          <p:cNvSpPr txBox="1">
            <a:spLocks/>
          </p:cNvSpPr>
          <p:nvPr/>
        </p:nvSpPr>
        <p:spPr>
          <a:xfrm>
            <a:off x="1194632" y="1993883"/>
            <a:ext cx="4583486" cy="1019103"/>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100000"/>
              </a:lnSpc>
              <a:spcBef>
                <a:spcPct val="0"/>
              </a:spcBef>
              <a:buNone/>
              <a:defRPr sz="8000" kern="1200" spc="-150">
                <a:solidFill>
                  <a:schemeClr val="tx1"/>
                </a:solidFill>
                <a:latin typeface="+mj-lt"/>
                <a:ea typeface="+mj-ea"/>
                <a:cs typeface="+mj-cs"/>
              </a:defRPr>
            </a:lvl1pPr>
          </a:lstStyle>
          <a:p>
            <a:r>
              <a:rPr lang="en-US" altLang="zh-CN" spc="100" dirty="0"/>
              <a:t>     Robrix</a:t>
            </a:r>
            <a:endParaRPr lang="zh-CN" altLang="en-US" spc="100" dirty="0"/>
          </a:p>
        </p:txBody>
      </p:sp>
      <p:pic>
        <p:nvPicPr>
          <p:cNvPr id="13" name="Picture 12" descr="Robrix logo: a colorful cube with the middle edges partially missing.">
            <a:extLst>
              <a:ext uri="{FF2B5EF4-FFF2-40B4-BE49-F238E27FC236}">
                <a16:creationId xmlns:a16="http://schemas.microsoft.com/office/drawing/2014/main" id="{EC999CFF-33D8-195E-898E-A0950E0C5A38}"/>
              </a:ext>
            </a:extLst>
          </p:cNvPr>
          <p:cNvPicPr>
            <a:picLocks noChangeAspect="1"/>
          </p:cNvPicPr>
          <p:nvPr/>
        </p:nvPicPr>
        <p:blipFill>
          <a:blip r:embed="rId5">
            <a:extLst>
              <a:ext uri="{BEBA8EAE-BF5A-486C-A8C5-ECC9F3942E4B}">
                <a14:imgProps xmlns:a14="http://schemas.microsoft.com/office/drawing/2010/main">
                  <a14:imgLayer r:embed="rId6">
                    <a14:imgEffect>
                      <a14:artisticMarker/>
                    </a14:imgEffect>
                  </a14:imgLayer>
                </a14:imgProps>
              </a:ext>
            </a:extLst>
          </a:blip>
          <a:stretch>
            <a:fillRect/>
          </a:stretch>
        </p:blipFill>
        <p:spPr>
          <a:xfrm>
            <a:off x="634391" y="1658961"/>
            <a:ext cx="1489737" cy="1489737"/>
          </a:xfrm>
          <a:prstGeom prst="rect">
            <a:avLst/>
          </a:prstGeom>
        </p:spPr>
      </p:pic>
      <p:pic>
        <p:nvPicPr>
          <p:cNvPr id="37" name="Picture 36">
            <a:extLst>
              <a:ext uri="{FF2B5EF4-FFF2-40B4-BE49-F238E27FC236}">
                <a16:creationId xmlns:a16="http://schemas.microsoft.com/office/drawing/2014/main" id="{16AC4419-3690-FED2-9BB3-AE686E3C47BF}"/>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trans="0"/>
                    </a14:imgEffect>
                  </a14:imgLayer>
                </a14:imgProps>
              </a:ext>
            </a:extLst>
          </a:blip>
          <a:srcRect/>
          <a:stretch/>
        </p:blipFill>
        <p:spPr>
          <a:xfrm>
            <a:off x="1270172" y="3967676"/>
            <a:ext cx="987513" cy="420463"/>
          </a:xfrm>
          <a:prstGeom prst="rect">
            <a:avLst/>
          </a:prstGeom>
        </p:spPr>
      </p:pic>
    </p:spTree>
    <p:extLst>
      <p:ext uri="{BB962C8B-B14F-4D97-AF65-F5344CB8AC3E}">
        <p14:creationId xmlns:p14="http://schemas.microsoft.com/office/powerpoint/2010/main" val="6415024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9D352D-A990-4C58-36A9-C925AE82564E}"/>
              </a:ext>
            </a:extLst>
          </p:cNvPr>
          <p:cNvSpPr>
            <a:spLocks noGrp="1"/>
          </p:cNvSpPr>
          <p:nvPr>
            <p:ph idx="1"/>
          </p:nvPr>
        </p:nvSpPr>
        <p:spPr>
          <a:xfrm>
            <a:off x="88490" y="691306"/>
            <a:ext cx="2963764" cy="5731955"/>
          </a:xfrm>
        </p:spPr>
        <p:txBody>
          <a:bodyPr>
            <a:normAutofit/>
          </a:bodyPr>
          <a:lstStyle/>
          <a:p>
            <a:pPr marL="0" indent="0">
              <a:buNone/>
            </a:pPr>
            <a:endParaRPr lang="en-US" sz="2400" dirty="0"/>
          </a:p>
          <a:p>
            <a:pPr marL="0" indent="0">
              <a:buNone/>
            </a:pPr>
            <a:r>
              <a:rPr lang="en-US" sz="3200" b="1" dirty="0"/>
              <a:t>    Robrix App  </a:t>
            </a:r>
            <a:br>
              <a:rPr lang="en-US" sz="3200" b="1" dirty="0"/>
            </a:br>
            <a:r>
              <a:rPr lang="en-US" sz="3200" b="1" dirty="0"/>
              <a:t>   Architecture</a:t>
            </a:r>
          </a:p>
          <a:p>
            <a:pPr marL="0" indent="0" algn="ctr">
              <a:buNone/>
            </a:pPr>
            <a:r>
              <a:rPr lang="en-US" sz="2000" dirty="0"/>
              <a:t>(Matrix parts)</a:t>
            </a:r>
            <a:endParaRPr lang="en-US" sz="2000" b="1" dirty="0"/>
          </a:p>
          <a:p>
            <a:pPr marL="0" indent="0">
              <a:buNone/>
            </a:pPr>
            <a:endParaRPr lang="en-US" sz="2400" dirty="0"/>
          </a:p>
          <a:p>
            <a:pPr marL="174625" indent="-174625"/>
            <a:r>
              <a:rPr lang="en-US" sz="1900" dirty="0" err="1"/>
              <a:t>Robrix’s</a:t>
            </a:r>
            <a:r>
              <a:rPr lang="en-US" sz="1900" dirty="0"/>
              <a:t> needs </a:t>
            </a:r>
            <a:r>
              <a:rPr lang="en-US" sz="1900" b="1" dirty="0"/>
              <a:t>guide</a:t>
            </a:r>
            <a:r>
              <a:rPr lang="en-US" sz="1900" dirty="0"/>
              <a:t> </a:t>
            </a:r>
            <a:br>
              <a:rPr lang="en-US" sz="1900" dirty="0"/>
            </a:br>
            <a:r>
              <a:rPr lang="en-US" sz="1900" dirty="0"/>
              <a:t>Robius development and   </a:t>
            </a:r>
            <a:br>
              <a:rPr lang="en-US" sz="1900" dirty="0"/>
            </a:br>
            <a:r>
              <a:rPr lang="en-US" sz="1900" dirty="0"/>
              <a:t>implementation priority</a:t>
            </a:r>
          </a:p>
          <a:p>
            <a:pPr marL="174625" indent="-174625"/>
            <a:r>
              <a:rPr lang="en-US" sz="1900" dirty="0"/>
              <a:t>Writing/using Robrix forces us to </a:t>
            </a:r>
            <a:r>
              <a:rPr lang="en-US" sz="1900" b="1" dirty="0"/>
              <a:t>dogfood</a:t>
            </a:r>
            <a:r>
              <a:rPr lang="en-US" sz="1900" dirty="0"/>
              <a:t> Robius components</a:t>
            </a:r>
          </a:p>
          <a:p>
            <a:pPr marL="381000" lvl="1" indent="-177800"/>
            <a:r>
              <a:rPr lang="en-US" sz="1600" dirty="0"/>
              <a:t>and Makepad, of course, which needed many new features to support Robrix</a:t>
            </a:r>
          </a:p>
        </p:txBody>
      </p:sp>
      <p:sp>
        <p:nvSpPr>
          <p:cNvPr id="5" name="Slide Number Placeholder 4">
            <a:extLst>
              <a:ext uri="{FF2B5EF4-FFF2-40B4-BE49-F238E27FC236}">
                <a16:creationId xmlns:a16="http://schemas.microsoft.com/office/drawing/2014/main" id="{20F06D4D-2FF8-EA65-EC98-8288E3D16598}"/>
              </a:ext>
            </a:extLst>
          </p:cNvPr>
          <p:cNvSpPr>
            <a:spLocks noGrp="1"/>
          </p:cNvSpPr>
          <p:nvPr>
            <p:ph type="sldNum" sz="quarter" idx="12"/>
          </p:nvPr>
        </p:nvSpPr>
        <p:spPr/>
        <p:txBody>
          <a:bodyPr/>
          <a:lstStyle/>
          <a:p>
            <a:fld id="{7D62C56D-5E74-2945-931D-C07ECBF0F859}" type="slidenum">
              <a:rPr lang="en-US" smtClean="0"/>
              <a:t>10</a:t>
            </a:fld>
            <a:endParaRPr lang="en-US"/>
          </a:p>
        </p:txBody>
      </p:sp>
      <p:grpSp>
        <p:nvGrpSpPr>
          <p:cNvPr id="6" name="Group 5">
            <a:extLst>
              <a:ext uri="{FF2B5EF4-FFF2-40B4-BE49-F238E27FC236}">
                <a16:creationId xmlns:a16="http://schemas.microsoft.com/office/drawing/2014/main" id="{3A281A30-F2C6-C2EE-8E41-DE0DED70A31D}"/>
              </a:ext>
            </a:extLst>
          </p:cNvPr>
          <p:cNvGrpSpPr/>
          <p:nvPr/>
        </p:nvGrpSpPr>
        <p:grpSpPr>
          <a:xfrm>
            <a:off x="3116316" y="33764"/>
            <a:ext cx="8941304" cy="6748517"/>
            <a:chOff x="3116316" y="33764"/>
            <a:chExt cx="8941304" cy="6748517"/>
          </a:xfrm>
        </p:grpSpPr>
        <p:cxnSp>
          <p:nvCxnSpPr>
            <p:cNvPr id="61" name="Straight Arrow Connector 60">
              <a:extLst>
                <a:ext uri="{FF2B5EF4-FFF2-40B4-BE49-F238E27FC236}">
                  <a16:creationId xmlns:a16="http://schemas.microsoft.com/office/drawing/2014/main" id="{646A8025-388C-67A3-B520-34E4D77496A9}"/>
                </a:ext>
              </a:extLst>
            </p:cNvPr>
            <p:cNvCxnSpPr>
              <a:cxnSpLocks/>
            </p:cNvCxnSpPr>
            <p:nvPr/>
          </p:nvCxnSpPr>
          <p:spPr>
            <a:xfrm>
              <a:off x="5281920" y="3973419"/>
              <a:ext cx="235368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 name="Google Shape;70;p13">
              <a:extLst>
                <a:ext uri="{FF2B5EF4-FFF2-40B4-BE49-F238E27FC236}">
                  <a16:creationId xmlns:a16="http://schemas.microsoft.com/office/drawing/2014/main" id="{72DBCE07-18FD-5E55-0857-828CC7308067}"/>
                </a:ext>
              </a:extLst>
            </p:cNvPr>
            <p:cNvCxnSpPr>
              <a:cxnSpLocks/>
              <a:endCxn id="15" idx="3"/>
            </p:cNvCxnSpPr>
            <p:nvPr/>
          </p:nvCxnSpPr>
          <p:spPr>
            <a:xfrm flipH="1">
              <a:off x="7323870" y="4835567"/>
              <a:ext cx="1089663" cy="1014"/>
            </a:xfrm>
            <a:prstGeom prst="straightConnector1">
              <a:avLst/>
            </a:prstGeom>
            <a:noFill/>
            <a:ln w="19050" cap="flat" cmpd="sng">
              <a:solidFill>
                <a:srgbClr val="000000"/>
              </a:solidFill>
              <a:prstDash val="solid"/>
              <a:round/>
              <a:headEnd type="none" w="med" len="med"/>
              <a:tailEnd type="triangle" w="med" len="med"/>
            </a:ln>
          </p:spPr>
        </p:cxnSp>
        <p:sp>
          <p:nvSpPr>
            <p:cNvPr id="62" name="Google Shape;55;p13">
              <a:extLst>
                <a:ext uri="{FF2B5EF4-FFF2-40B4-BE49-F238E27FC236}">
                  <a16:creationId xmlns:a16="http://schemas.microsoft.com/office/drawing/2014/main" id="{09F293A0-D89C-D575-0E68-562D19D48D1A}"/>
                </a:ext>
              </a:extLst>
            </p:cNvPr>
            <p:cNvSpPr/>
            <p:nvPr/>
          </p:nvSpPr>
          <p:spPr>
            <a:xfrm>
              <a:off x="5540242" y="4064196"/>
              <a:ext cx="1776300" cy="1969461"/>
            </a:xfrm>
            <a:prstGeom prst="roundRect">
              <a:avLst>
                <a:gd name="adj" fmla="val 16667"/>
              </a:avLst>
            </a:prstGeom>
            <a:solidFill>
              <a:srgbClr val="F4CCCC"/>
            </a:solidFill>
            <a:ln>
              <a:noFill/>
            </a:ln>
          </p:spPr>
          <p:txBody>
            <a:bodyPr spcFirstLastPara="1" wrap="square" lIns="91425" tIns="0" rIns="91425" bIns="0" anchor="ctr" anchorCtr="0">
              <a:noAutofit/>
            </a:bodyPr>
            <a:lstStyle/>
            <a:p>
              <a:pPr marL="0" lvl="0" indent="0" algn="ctr" rtl="0">
                <a:spcBef>
                  <a:spcPts val="0"/>
                </a:spcBef>
                <a:spcAft>
                  <a:spcPts val="0"/>
                </a:spcAft>
                <a:buNone/>
              </a:pPr>
              <a:r>
                <a:rPr lang="en" b="1">
                  <a:solidFill>
                    <a:srgbClr val="F5CCCD"/>
                  </a:solidFill>
                </a:rPr>
                <a:t>Concurrent Runtime</a:t>
              </a:r>
              <a:endParaRPr b="1">
                <a:solidFill>
                  <a:srgbClr val="F5CCCD"/>
                </a:solidFill>
              </a:endParaRPr>
            </a:p>
            <a:p>
              <a:pPr marL="0" lvl="0" indent="0" algn="ctr" rtl="0">
                <a:spcBef>
                  <a:spcPts val="1000"/>
                </a:spcBef>
                <a:spcAft>
                  <a:spcPts val="0"/>
                </a:spcAft>
                <a:buNone/>
              </a:pPr>
              <a:r>
                <a:rPr lang="en" sz="1600" i="1">
                  <a:solidFill>
                    <a:srgbClr val="F5CCCD"/>
                  </a:solidFill>
                </a:rPr>
                <a:t>async executor,</a:t>
              </a:r>
              <a:br>
                <a:rPr lang="en" sz="1600" i="1">
                  <a:solidFill>
                    <a:srgbClr val="F5CCCD"/>
                  </a:solidFill>
                </a:rPr>
              </a:br>
              <a:r>
                <a:rPr lang="en" sz="1600" i="1">
                  <a:solidFill>
                    <a:srgbClr val="F5CCCD"/>
                  </a:solidFill>
                </a:rPr>
                <a:t>multithreading,</a:t>
              </a:r>
              <a:br>
                <a:rPr lang="en" sz="1600" i="1">
                  <a:solidFill>
                    <a:srgbClr val="F5CCCD"/>
                  </a:solidFill>
                </a:rPr>
              </a:br>
              <a:r>
                <a:rPr lang="en" sz="1600" i="1">
                  <a:solidFill>
                    <a:srgbClr val="F5CCCD"/>
                  </a:solidFill>
                </a:rPr>
                <a:t>thread pools</a:t>
              </a:r>
              <a:endParaRPr sz="1600" i="1">
                <a:solidFill>
                  <a:srgbClr val="F5CCCD"/>
                </a:solidFill>
              </a:endParaRPr>
            </a:p>
          </p:txBody>
        </p:sp>
        <p:sp>
          <p:nvSpPr>
            <p:cNvPr id="15" name="Google Shape;55;p13">
              <a:extLst>
                <a:ext uri="{FF2B5EF4-FFF2-40B4-BE49-F238E27FC236}">
                  <a16:creationId xmlns:a16="http://schemas.microsoft.com/office/drawing/2014/main" id="{733662D7-BEC0-6AAB-C666-EB43E43A6844}"/>
                </a:ext>
              </a:extLst>
            </p:cNvPr>
            <p:cNvSpPr/>
            <p:nvPr/>
          </p:nvSpPr>
          <p:spPr>
            <a:xfrm>
              <a:off x="5547570" y="3632758"/>
              <a:ext cx="1776300" cy="2407646"/>
            </a:xfrm>
            <a:prstGeom prst="roundRect">
              <a:avLst>
                <a:gd name="adj" fmla="val 16667"/>
              </a:avLst>
            </a:prstGeom>
            <a:solidFill>
              <a:srgbClr val="F4CCCC"/>
            </a:solidFill>
            <a:ln>
              <a:noFill/>
            </a:ln>
          </p:spPr>
          <p:txBody>
            <a:bodyPr spcFirstLastPara="1" wrap="square" lIns="91425" tIns="0" rIns="91425" bIns="0" anchor="t" anchorCtr="0">
              <a:noAutofit/>
            </a:bodyPr>
            <a:lstStyle/>
            <a:p>
              <a:pPr marL="0" lvl="0" indent="0" algn="ctr" rtl="0">
                <a:spcBef>
                  <a:spcPts val="0"/>
                </a:spcBef>
                <a:spcAft>
                  <a:spcPts val="0"/>
                </a:spcAft>
                <a:buNone/>
              </a:pPr>
              <a:r>
                <a:rPr lang="en" b="1" dirty="0"/>
                <a:t>Concurrency </a:t>
              </a:r>
              <a:r>
                <a:rPr lang="en" b="1" dirty="0" err="1"/>
                <a:t>Mgmt</a:t>
              </a:r>
              <a:r>
                <a:rPr lang="en" b="1" dirty="0"/>
                <a:t> library</a:t>
              </a:r>
            </a:p>
          </p:txBody>
        </p:sp>
        <p:sp>
          <p:nvSpPr>
            <p:cNvPr id="38" name="Google Shape;56;p13">
              <a:extLst>
                <a:ext uri="{FF2B5EF4-FFF2-40B4-BE49-F238E27FC236}">
                  <a16:creationId xmlns:a16="http://schemas.microsoft.com/office/drawing/2014/main" id="{81DA8FC2-76A6-E543-3514-116B8387859B}"/>
                </a:ext>
              </a:extLst>
            </p:cNvPr>
            <p:cNvSpPr/>
            <p:nvPr/>
          </p:nvSpPr>
          <p:spPr>
            <a:xfrm>
              <a:off x="3116316" y="33764"/>
              <a:ext cx="8936100" cy="3337848"/>
            </a:xfrm>
            <a:prstGeom prst="roundRect">
              <a:avLst>
                <a:gd name="adj" fmla="val 16667"/>
              </a:avLst>
            </a:prstGeom>
            <a:solidFill>
              <a:srgbClr val="CFE2F3"/>
            </a:solidFill>
            <a:ln>
              <a:noFill/>
            </a:ln>
          </p:spPr>
          <p:txBody>
            <a:bodyPr spcFirstLastPara="1" wrap="square" lIns="91425" tIns="0" rIns="91425" bIns="0" anchor="t" anchorCtr="1">
              <a:noAutofit/>
            </a:bodyPr>
            <a:lstStyle/>
            <a:p>
              <a:pPr marL="0" lvl="0" indent="0" algn="ctr" rtl="0">
                <a:spcBef>
                  <a:spcPts val="0"/>
                </a:spcBef>
                <a:spcAft>
                  <a:spcPts val="0"/>
                </a:spcAft>
                <a:buNone/>
              </a:pPr>
              <a:r>
                <a:rPr lang="en" b="1">
                  <a:solidFill>
                    <a:srgbClr val="D0E2F3"/>
                  </a:solidFill>
                </a:rPr>
                <a:t>Application</a:t>
              </a:r>
              <a:endParaRPr b="1">
                <a:solidFill>
                  <a:srgbClr val="D0E2F3"/>
                </a:solidFill>
              </a:endParaRPr>
            </a:p>
          </p:txBody>
        </p:sp>
        <p:sp>
          <p:nvSpPr>
            <p:cNvPr id="8" name="Google Shape;57;p13">
              <a:extLst>
                <a:ext uri="{FF2B5EF4-FFF2-40B4-BE49-F238E27FC236}">
                  <a16:creationId xmlns:a16="http://schemas.microsoft.com/office/drawing/2014/main" id="{532AEF43-E9D1-4FF2-EE4C-C4CE165DAABC}"/>
                </a:ext>
              </a:extLst>
            </p:cNvPr>
            <p:cNvSpPr/>
            <p:nvPr/>
          </p:nvSpPr>
          <p:spPr>
            <a:xfrm>
              <a:off x="9317297" y="573729"/>
              <a:ext cx="2426700" cy="2575603"/>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0" rIns="91425" bIns="0" anchor="t" anchorCtr="0">
              <a:noAutofit/>
            </a:bodyPr>
            <a:lstStyle/>
            <a:p>
              <a:pPr marL="0" lvl="0" indent="0" algn="ctr" rtl="0">
                <a:spcBef>
                  <a:spcPts val="0"/>
                </a:spcBef>
                <a:spcAft>
                  <a:spcPts val="0"/>
                </a:spcAft>
                <a:buNone/>
              </a:pPr>
              <a:r>
                <a:rPr lang="en" sz="1200" dirty="0"/>
                <a:t>Business logic (SDK use &amp; more)</a:t>
              </a:r>
              <a:endParaRPr sz="1200" dirty="0"/>
            </a:p>
          </p:txBody>
        </p:sp>
        <p:sp>
          <p:nvSpPr>
            <p:cNvPr id="9" name="Google Shape;58;p13">
              <a:extLst>
                <a:ext uri="{FF2B5EF4-FFF2-40B4-BE49-F238E27FC236}">
                  <a16:creationId xmlns:a16="http://schemas.microsoft.com/office/drawing/2014/main" id="{590A234B-FD39-3FD9-745D-C34E7E9A6124}"/>
                </a:ext>
              </a:extLst>
            </p:cNvPr>
            <p:cNvSpPr/>
            <p:nvPr/>
          </p:nvSpPr>
          <p:spPr>
            <a:xfrm>
              <a:off x="3121520" y="6294803"/>
              <a:ext cx="8936100" cy="487478"/>
            </a:xfrm>
            <a:prstGeom prst="roundRect">
              <a:avLst>
                <a:gd name="adj" fmla="val 16667"/>
              </a:avLst>
            </a:prstGeom>
            <a:solidFill>
              <a:srgbClr val="B6D7A8"/>
            </a:solidFill>
            <a:ln>
              <a:noFill/>
            </a:ln>
          </p:spPr>
          <p:txBody>
            <a:bodyPr spcFirstLastPara="1" wrap="square" lIns="91425" tIns="0" rIns="91425" bIns="0" anchor="ctr" anchorCtr="0">
              <a:noAutofit/>
            </a:bodyPr>
            <a:lstStyle/>
            <a:p>
              <a:pPr marL="0" lvl="0" indent="0" algn="ctr" rtl="0">
                <a:spcBef>
                  <a:spcPts val="0"/>
                </a:spcBef>
                <a:spcAft>
                  <a:spcPts val="0"/>
                </a:spcAft>
                <a:buNone/>
              </a:pPr>
              <a:r>
                <a:rPr lang="en-US" b="1"/>
                <a:t>Platform/OS Native Layers</a:t>
              </a:r>
              <a:endParaRPr lang="en-US"/>
            </a:p>
          </p:txBody>
        </p:sp>
        <p:sp>
          <p:nvSpPr>
            <p:cNvPr id="10" name="Google Shape;59;p13">
              <a:extLst>
                <a:ext uri="{FF2B5EF4-FFF2-40B4-BE49-F238E27FC236}">
                  <a16:creationId xmlns:a16="http://schemas.microsoft.com/office/drawing/2014/main" id="{7899B1A0-8FEB-768F-C169-79ED28548A8B}"/>
                </a:ext>
              </a:extLst>
            </p:cNvPr>
            <p:cNvSpPr/>
            <p:nvPr/>
          </p:nvSpPr>
          <p:spPr>
            <a:xfrm>
              <a:off x="3160320" y="3588155"/>
              <a:ext cx="2121600" cy="2452248"/>
            </a:xfrm>
            <a:prstGeom prst="roundRect">
              <a:avLst>
                <a:gd name="adj" fmla="val 16667"/>
              </a:avLst>
            </a:prstGeom>
            <a:solidFill>
              <a:srgbClr val="FCE5CD"/>
            </a:solidFill>
            <a:ln>
              <a:noFill/>
            </a:ln>
          </p:spPr>
          <p:txBody>
            <a:bodyPr spcFirstLastPara="1" wrap="square" lIns="0" tIns="0" rIns="0" bIns="0" anchor="t" anchorCtr="0">
              <a:noAutofit/>
            </a:bodyPr>
            <a:lstStyle/>
            <a:p>
              <a:pPr marL="0" lvl="0" indent="0" algn="ctr" rtl="0">
                <a:spcBef>
                  <a:spcPts val="0"/>
                </a:spcBef>
                <a:spcAft>
                  <a:spcPts val="0"/>
                </a:spcAft>
                <a:buNone/>
              </a:pPr>
              <a:r>
                <a:rPr lang="en" b="1" dirty="0"/>
                <a:t>UI toolkit</a:t>
              </a:r>
              <a:br>
                <a:rPr lang="en" dirty="0"/>
              </a:br>
              <a:r>
                <a:rPr lang="en" dirty="0"/>
                <a:t>(Makepad)</a:t>
              </a:r>
              <a:endParaRPr dirty="0"/>
            </a:p>
          </p:txBody>
        </p:sp>
        <p:sp>
          <p:nvSpPr>
            <p:cNvPr id="11" name="Google Shape;60;p13">
              <a:extLst>
                <a:ext uri="{FF2B5EF4-FFF2-40B4-BE49-F238E27FC236}">
                  <a16:creationId xmlns:a16="http://schemas.microsoft.com/office/drawing/2014/main" id="{54E96CC4-AEE8-9C74-1BEC-D26DA62BD26A}"/>
                </a:ext>
              </a:extLst>
            </p:cNvPr>
            <p:cNvSpPr/>
            <p:nvPr/>
          </p:nvSpPr>
          <p:spPr>
            <a:xfrm>
              <a:off x="7589520" y="3771406"/>
              <a:ext cx="4404000" cy="2268998"/>
            </a:xfrm>
            <a:prstGeom prst="roundRect">
              <a:avLst>
                <a:gd name="adj" fmla="val 16667"/>
              </a:avLst>
            </a:prstGeom>
            <a:solidFill>
              <a:srgbClr val="D9D2E9"/>
            </a:solidFill>
            <a:ln>
              <a:noFill/>
            </a:ln>
          </p:spPr>
          <p:txBody>
            <a:bodyPr spcFirstLastPara="1" wrap="square" lIns="0" tIns="0" rIns="91440" bIns="0" anchor="t" anchorCtr="0">
              <a:noAutofit/>
            </a:bodyPr>
            <a:lstStyle/>
            <a:p>
              <a:pPr marL="0" lvl="0" indent="0" algn="ctr" rtl="0">
                <a:spcBef>
                  <a:spcPts val="0"/>
                </a:spcBef>
                <a:spcAft>
                  <a:spcPts val="0"/>
                </a:spcAft>
                <a:buNone/>
              </a:pPr>
              <a:r>
                <a:rPr lang="en-US" b="1"/>
                <a:t>Platform Abstractions</a:t>
              </a:r>
            </a:p>
          </p:txBody>
        </p:sp>
        <p:sp>
          <p:nvSpPr>
            <p:cNvPr id="12" name="Google Shape;61;p13">
              <a:extLst>
                <a:ext uri="{FF2B5EF4-FFF2-40B4-BE49-F238E27FC236}">
                  <a16:creationId xmlns:a16="http://schemas.microsoft.com/office/drawing/2014/main" id="{8066028C-FD63-D153-7147-521BD2F17B5D}"/>
                </a:ext>
              </a:extLst>
            </p:cNvPr>
            <p:cNvSpPr/>
            <p:nvPr/>
          </p:nvSpPr>
          <p:spPr>
            <a:xfrm>
              <a:off x="7866720" y="427875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dirty="0"/>
                <a:t>Networking</a:t>
              </a:r>
              <a:endParaRPr sz="1050" dirty="0"/>
            </a:p>
          </p:txBody>
        </p:sp>
        <p:sp>
          <p:nvSpPr>
            <p:cNvPr id="13" name="Google Shape;62;p13">
              <a:extLst>
                <a:ext uri="{FF2B5EF4-FFF2-40B4-BE49-F238E27FC236}">
                  <a16:creationId xmlns:a16="http://schemas.microsoft.com/office/drawing/2014/main" id="{54412B51-0069-C5C2-3912-50BD2F3E94D8}"/>
                </a:ext>
              </a:extLst>
            </p:cNvPr>
            <p:cNvSpPr/>
            <p:nvPr/>
          </p:nvSpPr>
          <p:spPr>
            <a:xfrm>
              <a:off x="8859628" y="427875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dirty="0"/>
                <a:t>Location</a:t>
              </a:r>
              <a:endParaRPr sz="1050" dirty="0"/>
            </a:p>
          </p:txBody>
        </p:sp>
        <p:sp>
          <p:nvSpPr>
            <p:cNvPr id="16" name="Google Shape;64;p13">
              <a:extLst>
                <a:ext uri="{FF2B5EF4-FFF2-40B4-BE49-F238E27FC236}">
                  <a16:creationId xmlns:a16="http://schemas.microsoft.com/office/drawing/2014/main" id="{32E69DB5-9DDA-0E43-E74F-AD156CFD1045}"/>
                </a:ext>
              </a:extLst>
            </p:cNvPr>
            <p:cNvSpPr/>
            <p:nvPr/>
          </p:nvSpPr>
          <p:spPr>
            <a:xfrm rot="10800000" flipH="1">
              <a:off x="8000070" y="5645214"/>
              <a:ext cx="3582900" cy="303000"/>
            </a:xfrm>
            <a:prstGeom prst="trapezoid">
              <a:avLst>
                <a:gd name="adj" fmla="val 46081"/>
              </a:avLst>
            </a:prstGeom>
            <a:solidFill>
              <a:srgbClr val="674EA7"/>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a:solidFill>
                  <a:srgbClr val="FFFFFF"/>
                </a:solidFill>
              </a:endParaRPr>
            </a:p>
          </p:txBody>
        </p:sp>
        <p:sp>
          <p:nvSpPr>
            <p:cNvPr id="17" name="Google Shape;65;p13">
              <a:extLst>
                <a:ext uri="{FF2B5EF4-FFF2-40B4-BE49-F238E27FC236}">
                  <a16:creationId xmlns:a16="http://schemas.microsoft.com/office/drawing/2014/main" id="{A78A98E7-1DE7-931D-7BA2-9A3BDE844BEF}"/>
                </a:ext>
              </a:extLst>
            </p:cNvPr>
            <p:cNvSpPr/>
            <p:nvPr/>
          </p:nvSpPr>
          <p:spPr>
            <a:xfrm>
              <a:off x="5961498" y="574378"/>
              <a:ext cx="2858389" cy="2574954"/>
            </a:xfrm>
            <a:prstGeom prst="roundRect">
              <a:avLst>
                <a:gd name="adj" fmla="val 16667"/>
              </a:avLst>
            </a:prstGeom>
            <a:noFill/>
            <a:ln w="9525" cap="flat" cmpd="sng">
              <a:solidFill>
                <a:srgbClr val="000000"/>
              </a:solidFill>
              <a:prstDash val="dash"/>
              <a:round/>
              <a:headEnd type="none" w="sm" len="sm"/>
              <a:tailEnd type="none" w="sm" len="sm"/>
            </a:ln>
          </p:spPr>
          <p:txBody>
            <a:bodyPr spcFirstLastPara="1" wrap="square" lIns="91425" tIns="0" rIns="91425" bIns="0" anchor="t" anchorCtr="0">
              <a:noAutofit/>
            </a:bodyPr>
            <a:lstStyle/>
            <a:p>
              <a:pPr marL="0" lvl="0" indent="0" algn="ctr" rtl="0">
                <a:spcBef>
                  <a:spcPts val="0"/>
                </a:spcBef>
                <a:spcAft>
                  <a:spcPts val="0"/>
                </a:spcAft>
                <a:buNone/>
              </a:pPr>
              <a:r>
                <a:rPr lang="en" sz="1200"/>
                <a:t>Application logic</a:t>
              </a:r>
              <a:endParaRPr sz="1200"/>
            </a:p>
          </p:txBody>
        </p:sp>
        <p:cxnSp>
          <p:nvCxnSpPr>
            <p:cNvPr id="18" name="Google Shape;66;p13">
              <a:extLst>
                <a:ext uri="{FF2B5EF4-FFF2-40B4-BE49-F238E27FC236}">
                  <a16:creationId xmlns:a16="http://schemas.microsoft.com/office/drawing/2014/main" id="{A0702312-E762-B5E0-6C35-5BA8C40BD70A}"/>
                </a:ext>
              </a:extLst>
            </p:cNvPr>
            <p:cNvCxnSpPr>
              <a:cxnSpLocks/>
              <a:endCxn id="15" idx="0"/>
            </p:cNvCxnSpPr>
            <p:nvPr/>
          </p:nvCxnSpPr>
          <p:spPr>
            <a:xfrm>
              <a:off x="6435720" y="3149331"/>
              <a:ext cx="0" cy="483427"/>
            </a:xfrm>
            <a:prstGeom prst="straightConnector1">
              <a:avLst/>
            </a:prstGeom>
            <a:noFill/>
            <a:ln w="19050" cap="flat" cmpd="sng">
              <a:solidFill>
                <a:srgbClr val="000000"/>
              </a:solidFill>
              <a:prstDash val="solid"/>
              <a:round/>
              <a:headEnd type="none" w="med" len="med"/>
              <a:tailEnd type="triangle" w="med" len="med"/>
            </a:ln>
          </p:spPr>
        </p:cxnSp>
        <p:cxnSp>
          <p:nvCxnSpPr>
            <p:cNvPr id="19" name="Google Shape;67;p13">
              <a:extLst>
                <a:ext uri="{FF2B5EF4-FFF2-40B4-BE49-F238E27FC236}">
                  <a16:creationId xmlns:a16="http://schemas.microsoft.com/office/drawing/2014/main" id="{73EDBD29-AC4D-DA25-6650-97B9C0380D99}"/>
                </a:ext>
              </a:extLst>
            </p:cNvPr>
            <p:cNvCxnSpPr>
              <a:cxnSpLocks/>
              <a:stCxn id="17" idx="2"/>
              <a:endCxn id="11" idx="0"/>
            </p:cNvCxnSpPr>
            <p:nvPr/>
          </p:nvCxnSpPr>
          <p:spPr>
            <a:xfrm rot="16200000" flipH="1">
              <a:off x="8280069" y="2259955"/>
              <a:ext cx="622074" cy="2400827"/>
            </a:xfrm>
            <a:prstGeom prst="bentConnector3">
              <a:avLst>
                <a:gd name="adj1" fmla="val 65046"/>
              </a:avLst>
            </a:prstGeom>
            <a:noFill/>
            <a:ln w="19050" cap="flat" cmpd="sng">
              <a:solidFill>
                <a:srgbClr val="000000"/>
              </a:solidFill>
              <a:prstDash val="solid"/>
              <a:round/>
              <a:headEnd type="none" w="med" len="med"/>
              <a:tailEnd type="triangle" w="med" len="med"/>
            </a:ln>
          </p:spPr>
        </p:cxnSp>
        <p:cxnSp>
          <p:nvCxnSpPr>
            <p:cNvPr id="20" name="Google Shape;68;p13">
              <a:extLst>
                <a:ext uri="{FF2B5EF4-FFF2-40B4-BE49-F238E27FC236}">
                  <a16:creationId xmlns:a16="http://schemas.microsoft.com/office/drawing/2014/main" id="{469C9BBB-766E-1B4F-8051-57DDD4FC3072}"/>
                </a:ext>
              </a:extLst>
            </p:cNvPr>
            <p:cNvCxnSpPr>
              <a:cxnSpLocks/>
              <a:stCxn id="8" idx="2"/>
              <a:endCxn id="11" idx="0"/>
            </p:cNvCxnSpPr>
            <p:nvPr/>
          </p:nvCxnSpPr>
          <p:spPr>
            <a:xfrm rot="5400000">
              <a:off x="9850047" y="3090806"/>
              <a:ext cx="622074" cy="739127"/>
            </a:xfrm>
            <a:prstGeom prst="bentConnector3">
              <a:avLst>
                <a:gd name="adj1" fmla="val 65046"/>
              </a:avLst>
            </a:prstGeom>
            <a:noFill/>
            <a:ln w="19050" cap="flat" cmpd="sng">
              <a:solidFill>
                <a:srgbClr val="000000"/>
              </a:solidFill>
              <a:prstDash val="solid"/>
              <a:round/>
              <a:headEnd type="none" w="med" len="med"/>
              <a:tailEnd type="triangle" w="med" len="med"/>
            </a:ln>
          </p:spPr>
        </p:cxnSp>
        <p:cxnSp>
          <p:nvCxnSpPr>
            <p:cNvPr id="21" name="Google Shape;69;p13">
              <a:extLst>
                <a:ext uri="{FF2B5EF4-FFF2-40B4-BE49-F238E27FC236}">
                  <a16:creationId xmlns:a16="http://schemas.microsoft.com/office/drawing/2014/main" id="{EA248527-C5B1-CD75-DEC3-2271AB078510}"/>
                </a:ext>
              </a:extLst>
            </p:cNvPr>
            <p:cNvCxnSpPr>
              <a:cxnSpLocks/>
              <a:stCxn id="10" idx="2"/>
            </p:cNvCxnSpPr>
            <p:nvPr/>
          </p:nvCxnSpPr>
          <p:spPr>
            <a:xfrm>
              <a:off x="4221120" y="6040403"/>
              <a:ext cx="0" cy="248701"/>
            </a:xfrm>
            <a:prstGeom prst="straightConnector1">
              <a:avLst/>
            </a:prstGeom>
            <a:noFill/>
            <a:ln w="19050" cap="flat" cmpd="sng">
              <a:solidFill>
                <a:srgbClr val="000000"/>
              </a:solidFill>
              <a:prstDash val="solid"/>
              <a:round/>
              <a:headEnd type="none" w="med" len="med"/>
              <a:tailEnd type="triangle" w="med" len="med"/>
            </a:ln>
          </p:spPr>
        </p:cxnSp>
        <p:cxnSp>
          <p:nvCxnSpPr>
            <p:cNvPr id="22" name="Google Shape;70;p13">
              <a:extLst>
                <a:ext uri="{FF2B5EF4-FFF2-40B4-BE49-F238E27FC236}">
                  <a16:creationId xmlns:a16="http://schemas.microsoft.com/office/drawing/2014/main" id="{64A69237-2BEE-E799-55B4-4D047463FB13}"/>
                </a:ext>
              </a:extLst>
            </p:cNvPr>
            <p:cNvCxnSpPr>
              <a:cxnSpLocks/>
              <a:stCxn id="15" idx="2"/>
            </p:cNvCxnSpPr>
            <p:nvPr/>
          </p:nvCxnSpPr>
          <p:spPr>
            <a:xfrm>
              <a:off x="6435720" y="6040404"/>
              <a:ext cx="0" cy="253100"/>
            </a:xfrm>
            <a:prstGeom prst="straightConnector1">
              <a:avLst/>
            </a:prstGeom>
            <a:noFill/>
            <a:ln w="19050" cap="flat" cmpd="sng">
              <a:solidFill>
                <a:srgbClr val="000000"/>
              </a:solidFill>
              <a:prstDash val="solid"/>
              <a:round/>
              <a:headEnd type="none" w="med" len="med"/>
              <a:tailEnd type="triangle" w="med" len="med"/>
            </a:ln>
          </p:spPr>
        </p:cxnSp>
        <p:cxnSp>
          <p:nvCxnSpPr>
            <p:cNvPr id="23" name="Google Shape;71;p13">
              <a:extLst>
                <a:ext uri="{FF2B5EF4-FFF2-40B4-BE49-F238E27FC236}">
                  <a16:creationId xmlns:a16="http://schemas.microsoft.com/office/drawing/2014/main" id="{9038ED91-4B94-C83E-6932-A7880689A52C}"/>
                </a:ext>
              </a:extLst>
            </p:cNvPr>
            <p:cNvCxnSpPr>
              <a:cxnSpLocks/>
              <a:stCxn id="11" idx="2"/>
            </p:cNvCxnSpPr>
            <p:nvPr/>
          </p:nvCxnSpPr>
          <p:spPr>
            <a:xfrm>
              <a:off x="9791520" y="6040404"/>
              <a:ext cx="0" cy="248700"/>
            </a:xfrm>
            <a:prstGeom prst="straightConnector1">
              <a:avLst/>
            </a:prstGeom>
            <a:noFill/>
            <a:ln w="19050" cap="flat" cmpd="sng">
              <a:solidFill>
                <a:srgbClr val="000000"/>
              </a:solidFill>
              <a:prstDash val="solid"/>
              <a:round/>
              <a:headEnd type="none" w="med" len="med"/>
              <a:tailEnd type="triangle" w="med" len="med"/>
            </a:ln>
          </p:spPr>
        </p:cxnSp>
        <p:cxnSp>
          <p:nvCxnSpPr>
            <p:cNvPr id="24" name="Google Shape;72;p13">
              <a:extLst>
                <a:ext uri="{FF2B5EF4-FFF2-40B4-BE49-F238E27FC236}">
                  <a16:creationId xmlns:a16="http://schemas.microsoft.com/office/drawing/2014/main" id="{1EB33FDA-248A-0602-FD47-6FD6406C7F4B}"/>
                </a:ext>
              </a:extLst>
            </p:cNvPr>
            <p:cNvCxnSpPr>
              <a:cxnSpLocks/>
              <a:stCxn id="17" idx="1"/>
            </p:cNvCxnSpPr>
            <p:nvPr/>
          </p:nvCxnSpPr>
          <p:spPr>
            <a:xfrm flipH="1">
              <a:off x="5469291" y="1861855"/>
              <a:ext cx="492207" cy="0"/>
            </a:xfrm>
            <a:prstGeom prst="straightConnector1">
              <a:avLst/>
            </a:prstGeom>
            <a:noFill/>
            <a:ln w="19050" cap="flat" cmpd="sng">
              <a:solidFill>
                <a:srgbClr val="000000"/>
              </a:solidFill>
              <a:prstDash val="solid"/>
              <a:round/>
              <a:headEnd type="triangle" w="med" len="med"/>
              <a:tailEnd type="triangle" w="med" len="med"/>
            </a:ln>
          </p:spPr>
        </p:cxnSp>
        <p:cxnSp>
          <p:nvCxnSpPr>
            <p:cNvPr id="25" name="Google Shape;74;p13">
              <a:extLst>
                <a:ext uri="{FF2B5EF4-FFF2-40B4-BE49-F238E27FC236}">
                  <a16:creationId xmlns:a16="http://schemas.microsoft.com/office/drawing/2014/main" id="{E89E1EA6-9EC2-FB42-C503-9780D44C7EF6}"/>
                </a:ext>
              </a:extLst>
            </p:cNvPr>
            <p:cNvCxnSpPr>
              <a:cxnSpLocks/>
              <a:stCxn id="17" idx="3"/>
              <a:endCxn id="8" idx="1"/>
            </p:cNvCxnSpPr>
            <p:nvPr/>
          </p:nvCxnSpPr>
          <p:spPr>
            <a:xfrm flipV="1">
              <a:off x="8819887" y="1861531"/>
              <a:ext cx="497410" cy="324"/>
            </a:xfrm>
            <a:prstGeom prst="straightConnector1">
              <a:avLst/>
            </a:prstGeom>
            <a:noFill/>
            <a:ln w="19050" cap="flat" cmpd="sng">
              <a:solidFill>
                <a:srgbClr val="000000"/>
              </a:solidFill>
              <a:prstDash val="solid"/>
              <a:round/>
              <a:headEnd type="triangle" w="med" len="med"/>
              <a:tailEnd type="triangle" w="med" len="med"/>
            </a:ln>
          </p:spPr>
        </p:cxnSp>
        <p:sp>
          <p:nvSpPr>
            <p:cNvPr id="28" name="Google Shape;76;p13">
              <a:extLst>
                <a:ext uri="{FF2B5EF4-FFF2-40B4-BE49-F238E27FC236}">
                  <a16:creationId xmlns:a16="http://schemas.microsoft.com/office/drawing/2014/main" id="{C2F66054-E3AC-D235-C1D7-5EE9618A28FA}"/>
                </a:ext>
              </a:extLst>
            </p:cNvPr>
            <p:cNvSpPr/>
            <p:nvPr/>
          </p:nvSpPr>
          <p:spPr>
            <a:xfrm>
              <a:off x="3383863" y="694643"/>
              <a:ext cx="680208"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dirty="0"/>
                <a:t>Rooms list</a:t>
              </a:r>
              <a:endParaRPr sz="1200" dirty="0"/>
            </a:p>
          </p:txBody>
        </p:sp>
        <p:cxnSp>
          <p:nvCxnSpPr>
            <p:cNvPr id="30" name="Google Shape;78;p13">
              <a:extLst>
                <a:ext uri="{FF2B5EF4-FFF2-40B4-BE49-F238E27FC236}">
                  <a16:creationId xmlns:a16="http://schemas.microsoft.com/office/drawing/2014/main" id="{6FD92F41-C12F-2A94-DD2A-D7B312A71C24}"/>
                </a:ext>
              </a:extLst>
            </p:cNvPr>
            <p:cNvCxnSpPr>
              <a:cxnSpLocks/>
              <a:endCxn id="10" idx="0"/>
            </p:cNvCxnSpPr>
            <p:nvPr/>
          </p:nvCxnSpPr>
          <p:spPr>
            <a:xfrm>
              <a:off x="4221120" y="3149331"/>
              <a:ext cx="0" cy="438824"/>
            </a:xfrm>
            <a:prstGeom prst="straightConnector1">
              <a:avLst/>
            </a:prstGeom>
            <a:noFill/>
            <a:ln w="19050" cap="flat" cmpd="sng">
              <a:solidFill>
                <a:srgbClr val="000000"/>
              </a:solidFill>
              <a:prstDash val="solid"/>
              <a:round/>
              <a:headEnd type="none" w="med" len="med"/>
              <a:tailEnd type="triangle" w="med" len="med"/>
            </a:ln>
          </p:spPr>
        </p:cxnSp>
        <p:sp>
          <p:nvSpPr>
            <p:cNvPr id="31" name="Google Shape;79;p13">
              <a:extLst>
                <a:ext uri="{FF2B5EF4-FFF2-40B4-BE49-F238E27FC236}">
                  <a16:creationId xmlns:a16="http://schemas.microsoft.com/office/drawing/2014/main" id="{E4C90267-9F3C-3D41-DBEC-D077116D45AC}"/>
                </a:ext>
              </a:extLst>
            </p:cNvPr>
            <p:cNvSpPr/>
            <p:nvPr/>
          </p:nvSpPr>
          <p:spPr>
            <a:xfrm>
              <a:off x="3694465" y="4445867"/>
              <a:ext cx="10533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a:t>Widgets</a:t>
              </a:r>
              <a:endParaRPr sz="1400"/>
            </a:p>
          </p:txBody>
        </p:sp>
        <p:sp>
          <p:nvSpPr>
            <p:cNvPr id="33" name="Google Shape;81;p13">
              <a:extLst>
                <a:ext uri="{FF2B5EF4-FFF2-40B4-BE49-F238E27FC236}">
                  <a16:creationId xmlns:a16="http://schemas.microsoft.com/office/drawing/2014/main" id="{3AEEBD61-DFB2-58EF-2C45-DBAEF7D08344}"/>
                </a:ext>
              </a:extLst>
            </p:cNvPr>
            <p:cNvSpPr/>
            <p:nvPr/>
          </p:nvSpPr>
          <p:spPr>
            <a:xfrm>
              <a:off x="3378215" y="4970954"/>
              <a:ext cx="8472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dirty="0"/>
                <a:t>Animation</a:t>
              </a:r>
              <a:endParaRPr sz="1400" dirty="0"/>
            </a:p>
          </p:txBody>
        </p:sp>
        <p:sp>
          <p:nvSpPr>
            <p:cNvPr id="36" name="Google Shape;84;p13">
              <a:extLst>
                <a:ext uri="{FF2B5EF4-FFF2-40B4-BE49-F238E27FC236}">
                  <a16:creationId xmlns:a16="http://schemas.microsoft.com/office/drawing/2014/main" id="{FC72D6C7-812E-D397-ED9B-7E384E38FC73}"/>
                </a:ext>
              </a:extLst>
            </p:cNvPr>
            <p:cNvSpPr/>
            <p:nvPr/>
          </p:nvSpPr>
          <p:spPr>
            <a:xfrm>
              <a:off x="4275670" y="5496029"/>
              <a:ext cx="7467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dirty="0"/>
                <a:t>Drawing</a:t>
              </a:r>
              <a:endParaRPr sz="1200" dirty="0"/>
            </a:p>
          </p:txBody>
        </p:sp>
        <p:sp>
          <p:nvSpPr>
            <p:cNvPr id="37" name="Google Shape;85;p13">
              <a:extLst>
                <a:ext uri="{FF2B5EF4-FFF2-40B4-BE49-F238E27FC236}">
                  <a16:creationId xmlns:a16="http://schemas.microsoft.com/office/drawing/2014/main" id="{9E53C93B-3FC6-0186-2299-D7B7473507B5}"/>
                </a:ext>
              </a:extLst>
            </p:cNvPr>
            <p:cNvSpPr/>
            <p:nvPr/>
          </p:nvSpPr>
          <p:spPr>
            <a:xfrm>
              <a:off x="10845444" y="427875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a:t>Multimedia</a:t>
              </a:r>
              <a:endParaRPr sz="900"/>
            </a:p>
          </p:txBody>
        </p:sp>
        <p:sp>
          <p:nvSpPr>
            <p:cNvPr id="39" name="Google Shape;87;p13">
              <a:extLst>
                <a:ext uri="{FF2B5EF4-FFF2-40B4-BE49-F238E27FC236}">
                  <a16:creationId xmlns:a16="http://schemas.microsoft.com/office/drawing/2014/main" id="{B9155B1C-8F91-D505-4A02-E9C7E47F1CC2}"/>
                </a:ext>
              </a:extLst>
            </p:cNvPr>
            <p:cNvSpPr/>
            <p:nvPr/>
          </p:nvSpPr>
          <p:spPr>
            <a:xfrm>
              <a:off x="8857340" y="5157519"/>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a:t>Permissions</a:t>
              </a:r>
              <a:endParaRPr sz="1050"/>
            </a:p>
          </p:txBody>
        </p:sp>
        <p:sp>
          <p:nvSpPr>
            <p:cNvPr id="40" name="Google Shape;88;p13">
              <a:extLst>
                <a:ext uri="{FF2B5EF4-FFF2-40B4-BE49-F238E27FC236}">
                  <a16:creationId xmlns:a16="http://schemas.microsoft.com/office/drawing/2014/main" id="{855D1140-259D-AAD3-F6AC-80D0F5635EBC}"/>
                </a:ext>
              </a:extLst>
            </p:cNvPr>
            <p:cNvSpPr/>
            <p:nvPr/>
          </p:nvSpPr>
          <p:spPr>
            <a:xfrm>
              <a:off x="9842882" y="471991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a:t>Connectivity</a:t>
              </a:r>
              <a:endParaRPr sz="1050"/>
            </a:p>
          </p:txBody>
        </p:sp>
        <p:sp>
          <p:nvSpPr>
            <p:cNvPr id="41" name="Google Shape;89;p13">
              <a:extLst>
                <a:ext uri="{FF2B5EF4-FFF2-40B4-BE49-F238E27FC236}">
                  <a16:creationId xmlns:a16="http://schemas.microsoft.com/office/drawing/2014/main" id="{81559F65-4B66-E196-AE56-6DAA2D471BBD}"/>
                </a:ext>
              </a:extLst>
            </p:cNvPr>
            <p:cNvSpPr/>
            <p:nvPr/>
          </p:nvSpPr>
          <p:spPr>
            <a:xfrm>
              <a:off x="9847698" y="427875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dirty="0"/>
                <a:t>Storage/Cache</a:t>
              </a:r>
              <a:endParaRPr sz="1050" dirty="0"/>
            </a:p>
          </p:txBody>
        </p:sp>
        <p:sp>
          <p:nvSpPr>
            <p:cNvPr id="42" name="Google Shape;90;p13">
              <a:extLst>
                <a:ext uri="{FF2B5EF4-FFF2-40B4-BE49-F238E27FC236}">
                  <a16:creationId xmlns:a16="http://schemas.microsoft.com/office/drawing/2014/main" id="{A261ED89-9681-6FD9-71A5-92DBAA12890D}"/>
                </a:ext>
              </a:extLst>
            </p:cNvPr>
            <p:cNvSpPr/>
            <p:nvPr/>
          </p:nvSpPr>
          <p:spPr>
            <a:xfrm>
              <a:off x="7869270" y="471991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dirty="0"/>
                <a:t>Input Events</a:t>
              </a:r>
              <a:endParaRPr sz="1050" dirty="0"/>
            </a:p>
          </p:txBody>
        </p:sp>
        <p:sp>
          <p:nvSpPr>
            <p:cNvPr id="43" name="Google Shape;91;p13">
              <a:extLst>
                <a:ext uri="{FF2B5EF4-FFF2-40B4-BE49-F238E27FC236}">
                  <a16:creationId xmlns:a16="http://schemas.microsoft.com/office/drawing/2014/main" id="{6E766E2D-C508-9916-F19E-ECC9C9B40954}"/>
                </a:ext>
              </a:extLst>
            </p:cNvPr>
            <p:cNvSpPr/>
            <p:nvPr/>
          </p:nvSpPr>
          <p:spPr>
            <a:xfrm>
              <a:off x="8857340" y="471991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dirty="0"/>
                <a:t>Keychain</a:t>
              </a:r>
              <a:endParaRPr sz="1050" dirty="0"/>
            </a:p>
          </p:txBody>
        </p:sp>
        <p:sp>
          <p:nvSpPr>
            <p:cNvPr id="45" name="Google Shape;93;p13">
              <a:extLst>
                <a:ext uri="{FF2B5EF4-FFF2-40B4-BE49-F238E27FC236}">
                  <a16:creationId xmlns:a16="http://schemas.microsoft.com/office/drawing/2014/main" id="{44C76139-E4B4-8182-2487-DBAE595CF38F}"/>
                </a:ext>
              </a:extLst>
            </p:cNvPr>
            <p:cNvSpPr/>
            <p:nvPr/>
          </p:nvSpPr>
          <p:spPr>
            <a:xfrm>
              <a:off x="10833481" y="4719911"/>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a:t>Notifications</a:t>
              </a:r>
              <a:endParaRPr sz="1050"/>
            </a:p>
          </p:txBody>
        </p:sp>
        <p:sp>
          <p:nvSpPr>
            <p:cNvPr id="46" name="Google Shape;94;p13">
              <a:extLst>
                <a:ext uri="{FF2B5EF4-FFF2-40B4-BE49-F238E27FC236}">
                  <a16:creationId xmlns:a16="http://schemas.microsoft.com/office/drawing/2014/main" id="{FF7E52EF-224F-D59B-599A-87EA02CCE87E}"/>
                </a:ext>
              </a:extLst>
            </p:cNvPr>
            <p:cNvSpPr/>
            <p:nvPr/>
          </p:nvSpPr>
          <p:spPr>
            <a:xfrm>
              <a:off x="10833481" y="5149089"/>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a:t>Clipboard</a:t>
              </a:r>
              <a:endParaRPr sz="1050"/>
            </a:p>
          </p:txBody>
        </p:sp>
        <p:sp>
          <p:nvSpPr>
            <p:cNvPr id="47" name="Google Shape;95;p13">
              <a:extLst>
                <a:ext uri="{FF2B5EF4-FFF2-40B4-BE49-F238E27FC236}">
                  <a16:creationId xmlns:a16="http://schemas.microsoft.com/office/drawing/2014/main" id="{8588C807-CE44-98C7-4D89-7E35E6169F7F}"/>
                </a:ext>
              </a:extLst>
            </p:cNvPr>
            <p:cNvSpPr/>
            <p:nvPr/>
          </p:nvSpPr>
          <p:spPr>
            <a:xfrm>
              <a:off x="9845411" y="5149089"/>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050" dirty="0"/>
                <a:t>Dialogs</a:t>
              </a:r>
              <a:endParaRPr sz="1050" dirty="0"/>
            </a:p>
          </p:txBody>
        </p:sp>
        <p:sp>
          <p:nvSpPr>
            <p:cNvPr id="50" name="Google Shape;98;p13">
              <a:extLst>
                <a:ext uri="{FF2B5EF4-FFF2-40B4-BE49-F238E27FC236}">
                  <a16:creationId xmlns:a16="http://schemas.microsoft.com/office/drawing/2014/main" id="{F1B79977-0578-FC1D-1F72-3F5EBC383366}"/>
                </a:ext>
              </a:extLst>
            </p:cNvPr>
            <p:cNvSpPr txBox="1"/>
            <p:nvPr/>
          </p:nvSpPr>
          <p:spPr>
            <a:xfrm>
              <a:off x="7866720" y="5659543"/>
              <a:ext cx="3849600" cy="400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a:solidFill>
                    <a:srgbClr val="FFFFFF"/>
                  </a:solidFill>
                </a:rPr>
                <a:t>FFI layer (Rust → native language)</a:t>
              </a:r>
              <a:endParaRPr sz="1600">
                <a:solidFill>
                  <a:srgbClr val="FFFFFF"/>
                </a:solidFill>
              </a:endParaRPr>
            </a:p>
          </p:txBody>
        </p:sp>
        <p:sp>
          <p:nvSpPr>
            <p:cNvPr id="52" name="Google Shape;76;p13">
              <a:extLst>
                <a:ext uri="{FF2B5EF4-FFF2-40B4-BE49-F238E27FC236}">
                  <a16:creationId xmlns:a16="http://schemas.microsoft.com/office/drawing/2014/main" id="{3B093327-5852-A9DE-9B50-77EEDB6FC5EB}"/>
                </a:ext>
              </a:extLst>
            </p:cNvPr>
            <p:cNvSpPr/>
            <p:nvPr/>
          </p:nvSpPr>
          <p:spPr>
            <a:xfrm>
              <a:off x="4154690" y="691307"/>
              <a:ext cx="534858"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dirty="0"/>
                <a:t>Room view</a:t>
              </a:r>
              <a:endParaRPr sz="1200" dirty="0"/>
            </a:p>
          </p:txBody>
        </p:sp>
        <p:sp>
          <p:nvSpPr>
            <p:cNvPr id="55" name="Google Shape;76;p13">
              <a:extLst>
                <a:ext uri="{FF2B5EF4-FFF2-40B4-BE49-F238E27FC236}">
                  <a16:creationId xmlns:a16="http://schemas.microsoft.com/office/drawing/2014/main" id="{9D65EB25-3286-B8F4-B552-4B4F9A25B4C0}"/>
                </a:ext>
              </a:extLst>
            </p:cNvPr>
            <p:cNvSpPr/>
            <p:nvPr/>
          </p:nvSpPr>
          <p:spPr>
            <a:xfrm>
              <a:off x="4771590" y="691307"/>
              <a:ext cx="614010"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Rooms browser</a:t>
              </a:r>
            </a:p>
          </p:txBody>
        </p:sp>
        <p:sp>
          <p:nvSpPr>
            <p:cNvPr id="56" name="Google Shape;76;p13">
              <a:extLst>
                <a:ext uri="{FF2B5EF4-FFF2-40B4-BE49-F238E27FC236}">
                  <a16:creationId xmlns:a16="http://schemas.microsoft.com/office/drawing/2014/main" id="{999E2E71-E450-B7DD-BE5D-8165E5D91458}"/>
                </a:ext>
              </a:extLst>
            </p:cNvPr>
            <p:cNvSpPr/>
            <p:nvPr/>
          </p:nvSpPr>
          <p:spPr>
            <a:xfrm>
              <a:off x="5703909" y="4361794"/>
              <a:ext cx="719862" cy="663428"/>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thread token:</a:t>
              </a:r>
              <a:br>
                <a:rPr lang="en-US" sz="1200" dirty="0"/>
              </a:br>
              <a:r>
                <a:rPr lang="en-US" sz="1200" dirty="0">
                  <a:latin typeface="PT Mono" panose="02060509020205020204" pitchFamily="49" charset="77"/>
                </a:rPr>
                <a:t>&amp;mut</a:t>
              </a:r>
              <a:r>
                <a:rPr lang="en-US" sz="700" dirty="0">
                  <a:latin typeface="PT Mono" panose="02060509020205020204" pitchFamily="49" charset="77"/>
                </a:rPr>
                <a:t> </a:t>
              </a:r>
              <a:r>
                <a:rPr lang="en-US" sz="1200" dirty="0" err="1">
                  <a:latin typeface="PT Mono" panose="02060509020205020204" pitchFamily="49" charset="77"/>
                </a:rPr>
                <a:t>Cx</a:t>
              </a:r>
              <a:endParaRPr sz="1200" dirty="0">
                <a:latin typeface="PT Mono" panose="02060509020205020204" pitchFamily="49" charset="77"/>
              </a:endParaRPr>
            </a:p>
          </p:txBody>
        </p:sp>
        <p:sp>
          <p:nvSpPr>
            <p:cNvPr id="57" name="Google Shape;76;p13">
              <a:extLst>
                <a:ext uri="{FF2B5EF4-FFF2-40B4-BE49-F238E27FC236}">
                  <a16:creationId xmlns:a16="http://schemas.microsoft.com/office/drawing/2014/main" id="{26761174-A7B3-E591-1528-E0BFC3B53CB9}"/>
                </a:ext>
              </a:extLst>
            </p:cNvPr>
            <p:cNvSpPr/>
            <p:nvPr/>
          </p:nvSpPr>
          <p:spPr>
            <a:xfrm>
              <a:off x="6533476" y="4454754"/>
              <a:ext cx="636759" cy="528778"/>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async task pool</a:t>
              </a:r>
            </a:p>
          </p:txBody>
        </p:sp>
        <p:sp>
          <p:nvSpPr>
            <p:cNvPr id="89" name="Google Shape;76;p13">
              <a:extLst>
                <a:ext uri="{FF2B5EF4-FFF2-40B4-BE49-F238E27FC236}">
                  <a16:creationId xmlns:a16="http://schemas.microsoft.com/office/drawing/2014/main" id="{DC6F9749-1004-3147-D2E3-2E9C235E2CA9}"/>
                </a:ext>
              </a:extLst>
            </p:cNvPr>
            <p:cNvSpPr/>
            <p:nvPr/>
          </p:nvSpPr>
          <p:spPr>
            <a:xfrm>
              <a:off x="5676087" y="5552855"/>
              <a:ext cx="1542352" cy="278586"/>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thread-local caches</a:t>
              </a:r>
              <a:endParaRPr sz="1200" dirty="0"/>
            </a:p>
          </p:txBody>
        </p:sp>
        <p:sp>
          <p:nvSpPr>
            <p:cNvPr id="97" name="Google Shape;76;p13">
              <a:extLst>
                <a:ext uri="{FF2B5EF4-FFF2-40B4-BE49-F238E27FC236}">
                  <a16:creationId xmlns:a16="http://schemas.microsoft.com/office/drawing/2014/main" id="{EF428505-AE1B-2356-072D-BA32DC16C859}"/>
                </a:ext>
              </a:extLst>
            </p:cNvPr>
            <p:cNvSpPr/>
            <p:nvPr/>
          </p:nvSpPr>
          <p:spPr>
            <a:xfrm>
              <a:off x="6879050" y="1002152"/>
              <a:ext cx="492306"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dirty="0"/>
                <a:t>Show </a:t>
              </a:r>
              <a:r>
                <a:rPr lang="en" sz="1200" dirty="0" err="1"/>
                <a:t>notifs</a:t>
              </a:r>
              <a:r>
                <a:rPr lang="en" sz="1200" dirty="0"/>
                <a:t>.</a:t>
              </a:r>
              <a:endParaRPr sz="1200" dirty="0"/>
            </a:p>
          </p:txBody>
        </p:sp>
        <p:sp>
          <p:nvSpPr>
            <p:cNvPr id="99" name="Google Shape;76;p13">
              <a:extLst>
                <a:ext uri="{FF2B5EF4-FFF2-40B4-BE49-F238E27FC236}">
                  <a16:creationId xmlns:a16="http://schemas.microsoft.com/office/drawing/2014/main" id="{4AED9232-C869-1FBC-B85D-EAF7666D9EAD}"/>
                </a:ext>
              </a:extLst>
            </p:cNvPr>
            <p:cNvSpPr/>
            <p:nvPr/>
          </p:nvSpPr>
          <p:spPr>
            <a:xfrm>
              <a:off x="7457331" y="995677"/>
              <a:ext cx="678407"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Local msg search</a:t>
              </a:r>
              <a:endParaRPr sz="1200" dirty="0"/>
            </a:p>
          </p:txBody>
        </p:sp>
        <p:sp>
          <p:nvSpPr>
            <p:cNvPr id="100" name="Google Shape;76;p13">
              <a:extLst>
                <a:ext uri="{FF2B5EF4-FFF2-40B4-BE49-F238E27FC236}">
                  <a16:creationId xmlns:a16="http://schemas.microsoft.com/office/drawing/2014/main" id="{DB86557E-6DCB-B9B9-D014-6A6FA0F56EC3}"/>
                </a:ext>
              </a:extLst>
            </p:cNvPr>
            <p:cNvSpPr/>
            <p:nvPr/>
          </p:nvSpPr>
          <p:spPr>
            <a:xfrm>
              <a:off x="6095527" y="989829"/>
              <a:ext cx="692904"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Persistent settings</a:t>
              </a:r>
            </a:p>
          </p:txBody>
        </p:sp>
        <p:sp>
          <p:nvSpPr>
            <p:cNvPr id="101" name="Google Shape;76;p13">
              <a:extLst>
                <a:ext uri="{FF2B5EF4-FFF2-40B4-BE49-F238E27FC236}">
                  <a16:creationId xmlns:a16="http://schemas.microsoft.com/office/drawing/2014/main" id="{97AA2EEE-A352-612C-0DB3-C5F124F1F115}"/>
                </a:ext>
              </a:extLst>
            </p:cNvPr>
            <p:cNvSpPr/>
            <p:nvPr/>
          </p:nvSpPr>
          <p:spPr>
            <a:xfrm>
              <a:off x="8226357" y="996348"/>
              <a:ext cx="491675"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Jump to event</a:t>
              </a:r>
              <a:endParaRPr sz="1200" dirty="0"/>
            </a:p>
          </p:txBody>
        </p:sp>
        <p:sp>
          <p:nvSpPr>
            <p:cNvPr id="102" name="Google Shape;76;p13">
              <a:extLst>
                <a:ext uri="{FF2B5EF4-FFF2-40B4-BE49-F238E27FC236}">
                  <a16:creationId xmlns:a16="http://schemas.microsoft.com/office/drawing/2014/main" id="{5C992CC5-D1E7-8332-0C7D-890D120D26A7}"/>
                </a:ext>
              </a:extLst>
            </p:cNvPr>
            <p:cNvSpPr/>
            <p:nvPr/>
          </p:nvSpPr>
          <p:spPr>
            <a:xfrm>
              <a:off x="10435207" y="1033670"/>
              <a:ext cx="718963" cy="46515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message send/</a:t>
              </a:r>
              <a:r>
                <a:rPr lang="en-US" sz="1200" dirty="0" err="1"/>
                <a:t>recv</a:t>
              </a:r>
              <a:endParaRPr sz="1200" dirty="0"/>
            </a:p>
          </p:txBody>
        </p:sp>
        <p:sp>
          <p:nvSpPr>
            <p:cNvPr id="103" name="Google Shape;76;p13">
              <a:extLst>
                <a:ext uri="{FF2B5EF4-FFF2-40B4-BE49-F238E27FC236}">
                  <a16:creationId xmlns:a16="http://schemas.microsoft.com/office/drawing/2014/main" id="{5236BB9C-924E-B235-D086-554CFE7D1B86}"/>
                </a:ext>
              </a:extLst>
            </p:cNvPr>
            <p:cNvSpPr/>
            <p:nvPr/>
          </p:nvSpPr>
          <p:spPr>
            <a:xfrm>
              <a:off x="9460801" y="976127"/>
              <a:ext cx="399124"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Event query</a:t>
              </a:r>
              <a:endParaRPr sz="1200" dirty="0"/>
            </a:p>
          </p:txBody>
        </p:sp>
        <p:sp>
          <p:nvSpPr>
            <p:cNvPr id="105" name="Google Shape;76;p13">
              <a:extLst>
                <a:ext uri="{FF2B5EF4-FFF2-40B4-BE49-F238E27FC236}">
                  <a16:creationId xmlns:a16="http://schemas.microsoft.com/office/drawing/2014/main" id="{489988A5-DA70-B7AC-BCDA-12D7972609A1}"/>
                </a:ext>
              </a:extLst>
            </p:cNvPr>
            <p:cNvSpPr/>
            <p:nvPr/>
          </p:nvSpPr>
          <p:spPr>
            <a:xfrm>
              <a:off x="3391215" y="1205887"/>
              <a:ext cx="609244"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a:t>Settings, Themes</a:t>
              </a:r>
            </a:p>
          </p:txBody>
        </p:sp>
        <p:sp>
          <p:nvSpPr>
            <p:cNvPr id="106" name="Google Shape;76;p13">
              <a:extLst>
                <a:ext uri="{FF2B5EF4-FFF2-40B4-BE49-F238E27FC236}">
                  <a16:creationId xmlns:a16="http://schemas.microsoft.com/office/drawing/2014/main" id="{F14A2348-CB07-AD66-37E6-7640CDB7C854}"/>
                </a:ext>
              </a:extLst>
            </p:cNvPr>
            <p:cNvSpPr/>
            <p:nvPr/>
          </p:nvSpPr>
          <p:spPr>
            <a:xfrm>
              <a:off x="4075538" y="1208731"/>
              <a:ext cx="525549"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In-app </a:t>
              </a:r>
              <a:r>
                <a:rPr lang="en-US" sz="1200" dirty="0" err="1"/>
                <a:t>notifs</a:t>
              </a:r>
              <a:r>
                <a:rPr lang="en-US" sz="1200" dirty="0"/>
                <a:t>.</a:t>
              </a:r>
            </a:p>
          </p:txBody>
        </p:sp>
        <p:sp>
          <p:nvSpPr>
            <p:cNvPr id="107" name="Google Shape;76;p13">
              <a:extLst>
                <a:ext uri="{FF2B5EF4-FFF2-40B4-BE49-F238E27FC236}">
                  <a16:creationId xmlns:a16="http://schemas.microsoft.com/office/drawing/2014/main" id="{07D5A1DE-00A4-4EB8-6B1A-1E4F0D9D2263}"/>
                </a:ext>
              </a:extLst>
            </p:cNvPr>
            <p:cNvSpPr/>
            <p:nvPr/>
          </p:nvSpPr>
          <p:spPr>
            <a:xfrm>
              <a:off x="4676166" y="1205887"/>
              <a:ext cx="707051"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Context menus</a:t>
              </a:r>
              <a:endParaRPr sz="1200" dirty="0"/>
            </a:p>
          </p:txBody>
        </p:sp>
        <p:sp>
          <p:nvSpPr>
            <p:cNvPr id="108" name="Google Shape;76;p13">
              <a:extLst>
                <a:ext uri="{FF2B5EF4-FFF2-40B4-BE49-F238E27FC236}">
                  <a16:creationId xmlns:a16="http://schemas.microsoft.com/office/drawing/2014/main" id="{860D58EB-E99E-95AB-6EB2-4BF03FB6C580}"/>
                </a:ext>
              </a:extLst>
            </p:cNvPr>
            <p:cNvSpPr/>
            <p:nvPr/>
          </p:nvSpPr>
          <p:spPr>
            <a:xfrm>
              <a:off x="3378215" y="1717131"/>
              <a:ext cx="609244"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Member info</a:t>
              </a:r>
            </a:p>
          </p:txBody>
        </p:sp>
        <p:sp>
          <p:nvSpPr>
            <p:cNvPr id="109" name="Google Shape;76;p13">
              <a:extLst>
                <a:ext uri="{FF2B5EF4-FFF2-40B4-BE49-F238E27FC236}">
                  <a16:creationId xmlns:a16="http://schemas.microsoft.com/office/drawing/2014/main" id="{17A35E03-E682-F7DE-6971-323222FCEAC3}"/>
                </a:ext>
              </a:extLst>
            </p:cNvPr>
            <p:cNvSpPr/>
            <p:nvPr/>
          </p:nvSpPr>
          <p:spPr>
            <a:xfrm>
              <a:off x="4075538" y="1711673"/>
              <a:ext cx="609244"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Image viewer</a:t>
              </a:r>
            </a:p>
          </p:txBody>
        </p:sp>
        <p:sp>
          <p:nvSpPr>
            <p:cNvPr id="110" name="Google Shape;76;p13">
              <a:extLst>
                <a:ext uri="{FF2B5EF4-FFF2-40B4-BE49-F238E27FC236}">
                  <a16:creationId xmlns:a16="http://schemas.microsoft.com/office/drawing/2014/main" id="{1199975B-1710-31F4-1227-25D9B8B707D0}"/>
                </a:ext>
              </a:extLst>
            </p:cNvPr>
            <p:cNvSpPr/>
            <p:nvPr/>
          </p:nvSpPr>
          <p:spPr>
            <a:xfrm>
              <a:off x="9535886" y="1685601"/>
              <a:ext cx="929395" cy="527487"/>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Login, session management</a:t>
              </a:r>
              <a:endParaRPr sz="1200" dirty="0"/>
            </a:p>
          </p:txBody>
        </p:sp>
        <p:sp>
          <p:nvSpPr>
            <p:cNvPr id="111" name="Google Shape;76;p13">
              <a:extLst>
                <a:ext uri="{FF2B5EF4-FFF2-40B4-BE49-F238E27FC236}">
                  <a16:creationId xmlns:a16="http://schemas.microsoft.com/office/drawing/2014/main" id="{8F2BBEAB-739B-2BB8-2C94-4E1AF5830036}"/>
                </a:ext>
              </a:extLst>
            </p:cNvPr>
            <p:cNvSpPr/>
            <p:nvPr/>
          </p:nvSpPr>
          <p:spPr>
            <a:xfrm>
              <a:off x="10627035" y="2199707"/>
              <a:ext cx="929395"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Multimedia streaming, calling</a:t>
              </a:r>
              <a:endParaRPr sz="1200" dirty="0"/>
            </a:p>
          </p:txBody>
        </p:sp>
        <p:sp>
          <p:nvSpPr>
            <p:cNvPr id="112" name="Google Shape;76;p13">
              <a:extLst>
                <a:ext uri="{FF2B5EF4-FFF2-40B4-BE49-F238E27FC236}">
                  <a16:creationId xmlns:a16="http://schemas.microsoft.com/office/drawing/2014/main" id="{70BCD789-2E80-7443-B537-A4A94BACC583}"/>
                </a:ext>
              </a:extLst>
            </p:cNvPr>
            <p:cNvSpPr/>
            <p:nvPr/>
          </p:nvSpPr>
          <p:spPr>
            <a:xfrm>
              <a:off x="7062399" y="1684236"/>
              <a:ext cx="491675"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dirty="0"/>
                <a:t>Quick replies</a:t>
              </a:r>
              <a:endParaRPr sz="1200" dirty="0"/>
            </a:p>
          </p:txBody>
        </p:sp>
        <p:sp>
          <p:nvSpPr>
            <p:cNvPr id="113" name="Google Shape;76;p13">
              <a:extLst>
                <a:ext uri="{FF2B5EF4-FFF2-40B4-BE49-F238E27FC236}">
                  <a16:creationId xmlns:a16="http://schemas.microsoft.com/office/drawing/2014/main" id="{AEE39731-501C-CCC0-704A-844F9637A570}"/>
                </a:ext>
              </a:extLst>
            </p:cNvPr>
            <p:cNvSpPr/>
            <p:nvPr/>
          </p:nvSpPr>
          <p:spPr>
            <a:xfrm>
              <a:off x="6200970" y="1684236"/>
              <a:ext cx="775355"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Create or delete room</a:t>
              </a:r>
              <a:endParaRPr sz="1200" dirty="0"/>
            </a:p>
          </p:txBody>
        </p:sp>
        <p:sp>
          <p:nvSpPr>
            <p:cNvPr id="114" name="Google Shape;76;p13">
              <a:extLst>
                <a:ext uri="{FF2B5EF4-FFF2-40B4-BE49-F238E27FC236}">
                  <a16:creationId xmlns:a16="http://schemas.microsoft.com/office/drawing/2014/main" id="{9B4FA52B-F37C-B720-EC23-E01E358F2ADE}"/>
                </a:ext>
              </a:extLst>
            </p:cNvPr>
            <p:cNvSpPr/>
            <p:nvPr/>
          </p:nvSpPr>
          <p:spPr>
            <a:xfrm>
              <a:off x="4773973" y="1717131"/>
              <a:ext cx="609244"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Video display</a:t>
              </a:r>
            </a:p>
          </p:txBody>
        </p:sp>
        <p:sp>
          <p:nvSpPr>
            <p:cNvPr id="115" name="Google Shape;76;p13">
              <a:extLst>
                <a:ext uri="{FF2B5EF4-FFF2-40B4-BE49-F238E27FC236}">
                  <a16:creationId xmlns:a16="http://schemas.microsoft.com/office/drawing/2014/main" id="{90EC8E81-F8E5-75A7-C12B-E3A4874C6C15}"/>
                </a:ext>
              </a:extLst>
            </p:cNvPr>
            <p:cNvSpPr/>
            <p:nvPr/>
          </p:nvSpPr>
          <p:spPr>
            <a:xfrm>
              <a:off x="10587084" y="1660592"/>
              <a:ext cx="995886" cy="430738"/>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Account management</a:t>
              </a:r>
              <a:endParaRPr sz="1200" dirty="0"/>
            </a:p>
          </p:txBody>
        </p:sp>
        <p:sp>
          <p:nvSpPr>
            <p:cNvPr id="116" name="Google Shape;76;p13">
              <a:extLst>
                <a:ext uri="{FF2B5EF4-FFF2-40B4-BE49-F238E27FC236}">
                  <a16:creationId xmlns:a16="http://schemas.microsoft.com/office/drawing/2014/main" id="{6D3E2A90-8B68-711C-6C44-955CF9B54874}"/>
                </a:ext>
              </a:extLst>
            </p:cNvPr>
            <p:cNvSpPr/>
            <p:nvPr/>
          </p:nvSpPr>
          <p:spPr>
            <a:xfrm>
              <a:off x="6289404" y="2371902"/>
              <a:ext cx="1020317" cy="276051"/>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Input reaction</a:t>
              </a:r>
              <a:endParaRPr sz="1200" dirty="0"/>
            </a:p>
          </p:txBody>
        </p:sp>
        <p:sp>
          <p:nvSpPr>
            <p:cNvPr id="117" name="Google Shape;76;p13">
              <a:extLst>
                <a:ext uri="{FF2B5EF4-FFF2-40B4-BE49-F238E27FC236}">
                  <a16:creationId xmlns:a16="http://schemas.microsoft.com/office/drawing/2014/main" id="{9E9D022A-860F-B2BD-D1C2-1907554E4BD1}"/>
                </a:ext>
              </a:extLst>
            </p:cNvPr>
            <p:cNvSpPr/>
            <p:nvPr/>
          </p:nvSpPr>
          <p:spPr>
            <a:xfrm>
              <a:off x="9535886" y="2320784"/>
              <a:ext cx="995886" cy="3121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Authentication</a:t>
              </a:r>
              <a:endParaRPr sz="1200" dirty="0"/>
            </a:p>
          </p:txBody>
        </p:sp>
        <p:sp>
          <p:nvSpPr>
            <p:cNvPr id="118" name="Google Shape;76;p13">
              <a:extLst>
                <a:ext uri="{FF2B5EF4-FFF2-40B4-BE49-F238E27FC236}">
                  <a16:creationId xmlns:a16="http://schemas.microsoft.com/office/drawing/2014/main" id="{2CF06EC3-971B-73B7-F40F-BBBDD272B8C7}"/>
                </a:ext>
              </a:extLst>
            </p:cNvPr>
            <p:cNvSpPr/>
            <p:nvPr/>
          </p:nvSpPr>
          <p:spPr>
            <a:xfrm>
              <a:off x="7418707" y="2371511"/>
              <a:ext cx="1156155" cy="276051"/>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File/media dialog</a:t>
              </a:r>
            </a:p>
          </p:txBody>
        </p:sp>
        <p:sp>
          <p:nvSpPr>
            <p:cNvPr id="119" name="Google Shape;76;p13">
              <a:extLst>
                <a:ext uri="{FF2B5EF4-FFF2-40B4-BE49-F238E27FC236}">
                  <a16:creationId xmlns:a16="http://schemas.microsoft.com/office/drawing/2014/main" id="{AE70143B-AF5A-3C74-AFDA-3BE6CCDAE577}"/>
                </a:ext>
              </a:extLst>
            </p:cNvPr>
            <p:cNvSpPr/>
            <p:nvPr/>
          </p:nvSpPr>
          <p:spPr>
            <a:xfrm>
              <a:off x="7635600" y="1684236"/>
              <a:ext cx="911286"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200" dirty="0"/>
                <a:t>Access camera, mic, speaker</a:t>
              </a:r>
              <a:endParaRPr sz="1200" dirty="0"/>
            </a:p>
          </p:txBody>
        </p:sp>
        <p:sp>
          <p:nvSpPr>
            <p:cNvPr id="120" name="Google Shape;76;p13">
              <a:extLst>
                <a:ext uri="{FF2B5EF4-FFF2-40B4-BE49-F238E27FC236}">
                  <a16:creationId xmlns:a16="http://schemas.microsoft.com/office/drawing/2014/main" id="{6C5DE93B-10AE-E50B-6A7D-BFBD38ABB086}"/>
                </a:ext>
              </a:extLst>
            </p:cNvPr>
            <p:cNvSpPr/>
            <p:nvPr/>
          </p:nvSpPr>
          <p:spPr>
            <a:xfrm>
              <a:off x="3380599" y="2223524"/>
              <a:ext cx="746454" cy="582738"/>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100" dirty="0"/>
                <a:t>Reactions, read receipts</a:t>
              </a:r>
              <a:endParaRPr sz="1100" dirty="0"/>
            </a:p>
          </p:txBody>
        </p:sp>
        <p:sp>
          <p:nvSpPr>
            <p:cNvPr id="121" name="Google Shape;76;p13">
              <a:extLst>
                <a:ext uri="{FF2B5EF4-FFF2-40B4-BE49-F238E27FC236}">
                  <a16:creationId xmlns:a16="http://schemas.microsoft.com/office/drawing/2014/main" id="{6AC40721-2B8A-71FC-C134-56679EFBFE0A}"/>
                </a:ext>
              </a:extLst>
            </p:cNvPr>
            <p:cNvSpPr/>
            <p:nvPr/>
          </p:nvSpPr>
          <p:spPr>
            <a:xfrm>
              <a:off x="4206652" y="2218066"/>
              <a:ext cx="480513"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a:t>Search</a:t>
              </a:r>
              <a:endParaRPr sz="1200"/>
            </a:p>
          </p:txBody>
        </p:sp>
        <p:sp>
          <p:nvSpPr>
            <p:cNvPr id="122" name="Google Shape;76;p13">
              <a:extLst>
                <a:ext uri="{FF2B5EF4-FFF2-40B4-BE49-F238E27FC236}">
                  <a16:creationId xmlns:a16="http://schemas.microsoft.com/office/drawing/2014/main" id="{149C32E7-D50F-CCED-F00A-28B4D4227A39}"/>
                </a:ext>
              </a:extLst>
            </p:cNvPr>
            <p:cNvSpPr/>
            <p:nvPr/>
          </p:nvSpPr>
          <p:spPr>
            <a:xfrm>
              <a:off x="4776357" y="2223524"/>
              <a:ext cx="609244" cy="43594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Rich text format</a:t>
              </a:r>
              <a:endParaRPr sz="1200" dirty="0"/>
            </a:p>
          </p:txBody>
        </p:sp>
        <p:sp>
          <p:nvSpPr>
            <p:cNvPr id="124" name="Google Shape;76;p13">
              <a:extLst>
                <a:ext uri="{FF2B5EF4-FFF2-40B4-BE49-F238E27FC236}">
                  <a16:creationId xmlns:a16="http://schemas.microsoft.com/office/drawing/2014/main" id="{237B2595-8B02-89CC-92BB-A589752C8236}"/>
                </a:ext>
              </a:extLst>
            </p:cNvPr>
            <p:cNvSpPr/>
            <p:nvPr/>
          </p:nvSpPr>
          <p:spPr>
            <a:xfrm>
              <a:off x="9946853" y="976127"/>
              <a:ext cx="399124"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a:t>Join/</a:t>
              </a:r>
              <a:br>
                <a:rPr lang="en-US" sz="1200"/>
              </a:br>
              <a:r>
                <a:rPr lang="en-US" sz="1200"/>
                <a:t>leave room</a:t>
              </a:r>
              <a:endParaRPr sz="1200"/>
            </a:p>
          </p:txBody>
        </p:sp>
        <p:sp>
          <p:nvSpPr>
            <p:cNvPr id="125" name="Google Shape;76;p13">
              <a:extLst>
                <a:ext uri="{FF2B5EF4-FFF2-40B4-BE49-F238E27FC236}">
                  <a16:creationId xmlns:a16="http://schemas.microsoft.com/office/drawing/2014/main" id="{76AB729C-8DF3-5E22-AA77-33B2416CC5B7}"/>
                </a:ext>
              </a:extLst>
            </p:cNvPr>
            <p:cNvSpPr/>
            <p:nvPr/>
          </p:nvSpPr>
          <p:spPr>
            <a:xfrm>
              <a:off x="4216400" y="2745624"/>
              <a:ext cx="1016000" cy="272069"/>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Threaded view</a:t>
              </a:r>
              <a:endParaRPr sz="1200" dirty="0"/>
            </a:p>
          </p:txBody>
        </p:sp>
        <p:sp>
          <p:nvSpPr>
            <p:cNvPr id="127" name="Google Shape;76;p13">
              <a:extLst>
                <a:ext uri="{FF2B5EF4-FFF2-40B4-BE49-F238E27FC236}">
                  <a16:creationId xmlns:a16="http://schemas.microsoft.com/office/drawing/2014/main" id="{0277CF5B-9616-AB11-2160-338A50196E74}"/>
                </a:ext>
              </a:extLst>
            </p:cNvPr>
            <p:cNvSpPr/>
            <p:nvPr/>
          </p:nvSpPr>
          <p:spPr>
            <a:xfrm>
              <a:off x="11224564" y="972427"/>
              <a:ext cx="450829" cy="580236"/>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algn="ctr"/>
              <a:r>
                <a:rPr lang="en-US" sz="1100" dirty="0"/>
                <a:t>Read receipt</a:t>
              </a:r>
            </a:p>
          </p:txBody>
        </p:sp>
        <p:sp>
          <p:nvSpPr>
            <p:cNvPr id="154" name="TextBox 153">
              <a:extLst>
                <a:ext uri="{FF2B5EF4-FFF2-40B4-BE49-F238E27FC236}">
                  <a16:creationId xmlns:a16="http://schemas.microsoft.com/office/drawing/2014/main" id="{50C3939D-E233-FF78-78E9-28BAA9E1A790}"/>
                </a:ext>
              </a:extLst>
            </p:cNvPr>
            <p:cNvSpPr txBox="1"/>
            <p:nvPr/>
          </p:nvSpPr>
          <p:spPr>
            <a:xfrm>
              <a:off x="6755246" y="49461"/>
              <a:ext cx="1974873" cy="369332"/>
            </a:xfrm>
            <a:prstGeom prst="rect">
              <a:avLst/>
            </a:prstGeom>
            <a:noFill/>
          </p:spPr>
          <p:txBody>
            <a:bodyPr wrap="square">
              <a:spAutoFit/>
            </a:bodyPr>
            <a:lstStyle/>
            <a:p>
              <a:pPr marL="0" lvl="0" indent="0" algn="ctr" rtl="0">
                <a:spcBef>
                  <a:spcPts val="0"/>
                </a:spcBef>
                <a:spcAft>
                  <a:spcPts val="0"/>
                </a:spcAft>
                <a:buNone/>
              </a:pPr>
              <a:r>
                <a:rPr lang="en-US" b="1"/>
                <a:t>Application</a:t>
              </a:r>
            </a:p>
          </p:txBody>
        </p:sp>
        <p:sp>
          <p:nvSpPr>
            <p:cNvPr id="44" name="Google Shape;73;p13">
              <a:extLst>
                <a:ext uri="{FF2B5EF4-FFF2-40B4-BE49-F238E27FC236}">
                  <a16:creationId xmlns:a16="http://schemas.microsoft.com/office/drawing/2014/main" id="{562408E7-F5B5-D360-2ADD-AA4B05904FC5}"/>
                </a:ext>
              </a:extLst>
            </p:cNvPr>
            <p:cNvSpPr/>
            <p:nvPr/>
          </p:nvSpPr>
          <p:spPr>
            <a:xfrm>
              <a:off x="3261359" y="226141"/>
              <a:ext cx="2202725" cy="2916436"/>
            </a:xfrm>
            <a:prstGeom prst="roundRect">
              <a:avLst>
                <a:gd name="adj" fmla="val 16667"/>
              </a:avLst>
            </a:prstGeom>
            <a:noFill/>
            <a:ln w="9525" cap="flat" cmpd="sng">
              <a:solidFill>
                <a:srgbClr val="66666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extBox 47">
              <a:extLst>
                <a:ext uri="{FF2B5EF4-FFF2-40B4-BE49-F238E27FC236}">
                  <a16:creationId xmlns:a16="http://schemas.microsoft.com/office/drawing/2014/main" id="{BADDE3B3-B2E5-8921-56E0-96CC7B4EEBEB}"/>
                </a:ext>
              </a:extLst>
            </p:cNvPr>
            <p:cNvSpPr txBox="1"/>
            <p:nvPr/>
          </p:nvSpPr>
          <p:spPr>
            <a:xfrm>
              <a:off x="3350233" y="249400"/>
              <a:ext cx="1974873" cy="369332"/>
            </a:xfrm>
            <a:prstGeom prst="rect">
              <a:avLst/>
            </a:prstGeom>
            <a:noFill/>
          </p:spPr>
          <p:txBody>
            <a:bodyPr wrap="square">
              <a:spAutoFit/>
            </a:bodyPr>
            <a:lstStyle/>
            <a:p>
              <a:pPr marL="0" lvl="0" indent="0" algn="ctr" rtl="0">
                <a:spcBef>
                  <a:spcPts val="0"/>
                </a:spcBef>
                <a:spcAft>
                  <a:spcPts val="0"/>
                </a:spcAft>
                <a:buNone/>
              </a:pPr>
              <a:r>
                <a:rPr lang="en-US"/>
                <a:t>UI / UX</a:t>
              </a:r>
            </a:p>
          </p:txBody>
        </p:sp>
        <p:sp>
          <p:nvSpPr>
            <p:cNvPr id="29" name="Google Shape;76;p13">
              <a:extLst>
                <a:ext uri="{FF2B5EF4-FFF2-40B4-BE49-F238E27FC236}">
                  <a16:creationId xmlns:a16="http://schemas.microsoft.com/office/drawing/2014/main" id="{1EC72DDB-627F-D9A8-1939-2EAAE944DB04}"/>
                </a:ext>
              </a:extLst>
            </p:cNvPr>
            <p:cNvSpPr/>
            <p:nvPr/>
          </p:nvSpPr>
          <p:spPr>
            <a:xfrm>
              <a:off x="6629557" y="2739373"/>
              <a:ext cx="1677058" cy="276051"/>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UI</a:t>
              </a:r>
              <a:r>
                <a:rPr lang="en-US" sz="1200" dirty="0">
                  <a:sym typeface="Wingdings" pitchFamily="2" charset="2"/>
                </a:rPr>
                <a:t> ↔ SDK comm/sync</a:t>
              </a:r>
              <a:endParaRPr lang="en-US" sz="1200" dirty="0"/>
            </a:p>
          </p:txBody>
        </p:sp>
      </p:grpSp>
      <p:sp>
        <p:nvSpPr>
          <p:cNvPr id="26" name="Google Shape;90;p13">
            <a:extLst>
              <a:ext uri="{FF2B5EF4-FFF2-40B4-BE49-F238E27FC236}">
                <a16:creationId xmlns:a16="http://schemas.microsoft.com/office/drawing/2014/main" id="{5136548C-D1CF-79B5-5319-CBCAEEB8FA5E}"/>
              </a:ext>
            </a:extLst>
          </p:cNvPr>
          <p:cNvSpPr/>
          <p:nvPr/>
        </p:nvSpPr>
        <p:spPr>
          <a:xfrm>
            <a:off x="7866720" y="5157519"/>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000" dirty="0"/>
              <a:t>Authentication</a:t>
            </a:r>
            <a:endParaRPr sz="1000" dirty="0"/>
          </a:p>
        </p:txBody>
      </p:sp>
      <p:sp>
        <p:nvSpPr>
          <p:cNvPr id="53" name="Google Shape;76;p13">
            <a:extLst>
              <a:ext uri="{FF2B5EF4-FFF2-40B4-BE49-F238E27FC236}">
                <a16:creationId xmlns:a16="http://schemas.microsoft.com/office/drawing/2014/main" id="{B3028401-8BFE-9E46-49F3-50FA039C4D0F}"/>
              </a:ext>
            </a:extLst>
          </p:cNvPr>
          <p:cNvSpPr/>
          <p:nvPr/>
        </p:nvSpPr>
        <p:spPr>
          <a:xfrm>
            <a:off x="5602698" y="5157519"/>
            <a:ext cx="1647936" cy="278586"/>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channels, </a:t>
            </a:r>
            <a:r>
              <a:rPr lang="en-US" sz="1200" dirty="0" err="1"/>
              <a:t>segqueues</a:t>
            </a:r>
            <a:r>
              <a:rPr lang="en-US" sz="1200" dirty="0"/>
              <a:t>, </a:t>
            </a:r>
            <a:r>
              <a:rPr lang="en-US" sz="1200" dirty="0" err="1"/>
              <a:t>etc</a:t>
            </a:r>
            <a:r>
              <a:rPr lang="en-US" sz="1200" dirty="0"/>
              <a:t> </a:t>
            </a:r>
            <a:endParaRPr sz="1200" dirty="0"/>
          </a:p>
        </p:txBody>
      </p:sp>
      <p:sp>
        <p:nvSpPr>
          <p:cNvPr id="3" name="Google Shape;80;p13">
            <a:extLst>
              <a:ext uri="{FF2B5EF4-FFF2-40B4-BE49-F238E27FC236}">
                <a16:creationId xmlns:a16="http://schemas.microsoft.com/office/drawing/2014/main" id="{4450B09A-E997-244E-A51B-6679E0D61F94}"/>
              </a:ext>
            </a:extLst>
          </p:cNvPr>
          <p:cNvSpPr/>
          <p:nvPr/>
        </p:nvSpPr>
        <p:spPr>
          <a:xfrm>
            <a:off x="3507794" y="5497298"/>
            <a:ext cx="642567"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dirty="0"/>
              <a:t>Events</a:t>
            </a:r>
            <a:endParaRPr sz="1400" dirty="0"/>
          </a:p>
        </p:txBody>
      </p:sp>
      <p:sp>
        <p:nvSpPr>
          <p:cNvPr id="27" name="Google Shape;83;p13">
            <a:extLst>
              <a:ext uri="{FF2B5EF4-FFF2-40B4-BE49-F238E27FC236}">
                <a16:creationId xmlns:a16="http://schemas.microsoft.com/office/drawing/2014/main" id="{8CA39B21-E5FB-2C3E-6F86-5E608F1405F0}"/>
              </a:ext>
            </a:extLst>
          </p:cNvPr>
          <p:cNvSpPr/>
          <p:nvPr/>
        </p:nvSpPr>
        <p:spPr>
          <a:xfrm>
            <a:off x="4359671" y="4972211"/>
            <a:ext cx="7467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dirty="0"/>
              <a:t>Actions</a:t>
            </a:r>
            <a:endParaRPr sz="1400" dirty="0"/>
          </a:p>
        </p:txBody>
      </p:sp>
      <p:sp>
        <p:nvSpPr>
          <p:cNvPr id="34" name="Google Shape;76;p13">
            <a:extLst>
              <a:ext uri="{FF2B5EF4-FFF2-40B4-BE49-F238E27FC236}">
                <a16:creationId xmlns:a16="http://schemas.microsoft.com/office/drawing/2014/main" id="{6B5D059A-A2AB-77B7-5A2F-EFD0507A9D33}"/>
              </a:ext>
            </a:extLst>
          </p:cNvPr>
          <p:cNvSpPr/>
          <p:nvPr/>
        </p:nvSpPr>
        <p:spPr>
          <a:xfrm>
            <a:off x="9735918" y="2741374"/>
            <a:ext cx="748224" cy="28376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and more!</a:t>
            </a:r>
            <a:endParaRPr sz="1200" dirty="0"/>
          </a:p>
        </p:txBody>
      </p:sp>
    </p:spTree>
    <p:extLst>
      <p:ext uri="{BB962C8B-B14F-4D97-AF65-F5344CB8AC3E}">
        <p14:creationId xmlns:p14="http://schemas.microsoft.com/office/powerpoint/2010/main" val="32608982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BA522844-90F6-3328-0E3E-9C83AF7A77E8}"/>
              </a:ext>
            </a:extLst>
          </p:cNvPr>
          <p:cNvSpPr>
            <a:spLocks noGrp="1"/>
          </p:cNvSpPr>
          <p:nvPr>
            <p:ph idx="1"/>
          </p:nvPr>
        </p:nvSpPr>
        <p:spPr>
          <a:xfrm>
            <a:off x="1472083" y="1380616"/>
            <a:ext cx="10287859" cy="4976221"/>
          </a:xfrm>
        </p:spPr>
        <p:txBody>
          <a:bodyPr>
            <a:normAutofit fontScale="92500" lnSpcReduction="20000"/>
          </a:bodyPr>
          <a:lstStyle/>
          <a:p>
            <a:pPr marL="0" indent="0">
              <a:buNone/>
            </a:pPr>
            <a:r>
              <a:rPr lang="en-US" b="1" dirty="0">
                <a:solidFill>
                  <a:srgbClr val="1D4999"/>
                </a:solidFill>
              </a:rPr>
              <a:t>Stage 1:</a:t>
            </a:r>
            <a:r>
              <a:rPr lang="en-US" dirty="0"/>
              <a:t>  publish app with fundamental Matrix client features</a:t>
            </a:r>
          </a:p>
          <a:p>
            <a:r>
              <a:rPr lang="en-US" sz="2400" dirty="0"/>
              <a:t>Basic messaging, login, app persistence, E2EE support</a:t>
            </a:r>
          </a:p>
          <a:p>
            <a:r>
              <a:rPr lang="en-US" sz="2400" dirty="0"/>
              <a:t>Flesh out sufficient App Dev ecosystem and UI toolkit for major platforms</a:t>
            </a:r>
            <a:br>
              <a:rPr lang="en-US" sz="2700" dirty="0"/>
            </a:br>
            <a:endParaRPr lang="en-US" dirty="0"/>
          </a:p>
          <a:p>
            <a:pPr marL="0" indent="0">
              <a:buNone/>
            </a:pPr>
            <a:r>
              <a:rPr lang="en-US" b="1" dirty="0">
                <a:solidFill>
                  <a:srgbClr val="1D4999"/>
                </a:solidFill>
              </a:rPr>
              <a:t>Stage 2:</a:t>
            </a:r>
            <a:r>
              <a:rPr lang="en-US" dirty="0">
                <a:solidFill>
                  <a:srgbClr val="1D4999"/>
                </a:solidFill>
              </a:rPr>
              <a:t>  </a:t>
            </a:r>
            <a:r>
              <a:rPr lang="en-US" dirty="0"/>
              <a:t>Matrix client for “power” users,  plus AI integration</a:t>
            </a:r>
          </a:p>
          <a:p>
            <a:r>
              <a:rPr lang="en-US" sz="2400" dirty="0"/>
              <a:t>Feature parity with existing major clients (incl. administrative features)</a:t>
            </a:r>
          </a:p>
          <a:p>
            <a:r>
              <a:rPr lang="en-US" sz="2400" dirty="0"/>
              <a:t>Responsive UI design with productive (IDE-like) multi-room view</a:t>
            </a:r>
          </a:p>
          <a:p>
            <a:r>
              <a:rPr lang="en-US" sz="2400" dirty="0"/>
              <a:t>Local LLM runtime for AI chat bots &amp; conversation summaries</a:t>
            </a:r>
          </a:p>
          <a:p>
            <a:pPr lvl="1"/>
            <a:r>
              <a:rPr lang="en-US" sz="2100" dirty="0"/>
              <a:t>Key point:  does not jeopardize E2EE or data sovereignty</a:t>
            </a:r>
            <a:br>
              <a:rPr lang="en-US" dirty="0"/>
            </a:br>
            <a:endParaRPr lang="en-US" dirty="0"/>
          </a:p>
          <a:p>
            <a:pPr marL="0" indent="0">
              <a:buNone/>
            </a:pPr>
            <a:r>
              <a:rPr lang="en-US" b="1" dirty="0">
                <a:solidFill>
                  <a:srgbClr val="1D4999"/>
                </a:solidFill>
              </a:rPr>
              <a:t>Stage 3:</a:t>
            </a:r>
            <a:r>
              <a:rPr lang="en-US" dirty="0"/>
              <a:t>  central “hub” for federated &amp; open-source services</a:t>
            </a:r>
          </a:p>
          <a:p>
            <a:pPr>
              <a:lnSpc>
                <a:spcPct val="100000"/>
              </a:lnSpc>
            </a:pPr>
            <a:r>
              <a:rPr lang="en-US" sz="2400" dirty="0"/>
              <a:t>Collect multiple services: chat, discussion forums, code + issues + PRs, </a:t>
            </a:r>
            <a:br>
              <a:rPr lang="en-US" sz="2400" dirty="0"/>
            </a:br>
            <a:r>
              <a:rPr lang="en-US" sz="2400" dirty="0"/>
              <a:t>announcements/microblogs, feed of notifications/activity/news</a:t>
            </a:r>
          </a:p>
          <a:p>
            <a:r>
              <a:rPr lang="en-US" sz="2400" dirty="0"/>
              <a:t>Identity management via </a:t>
            </a:r>
            <a:r>
              <a:rPr lang="en-US" sz="2400" dirty="0" err="1"/>
              <a:t>OpenWallet</a:t>
            </a:r>
            <a:endParaRPr lang="en-US" sz="2400" dirty="0"/>
          </a:p>
        </p:txBody>
      </p:sp>
      <p:sp>
        <p:nvSpPr>
          <p:cNvPr id="5" name="Slide Number Placeholder 4">
            <a:extLst>
              <a:ext uri="{FF2B5EF4-FFF2-40B4-BE49-F238E27FC236}">
                <a16:creationId xmlns:a16="http://schemas.microsoft.com/office/drawing/2014/main" id="{048BCD19-49D6-4674-167F-12C9B166F48C}"/>
              </a:ext>
            </a:extLst>
          </p:cNvPr>
          <p:cNvSpPr>
            <a:spLocks noGrp="1"/>
          </p:cNvSpPr>
          <p:nvPr>
            <p:ph type="sldNum" sz="quarter" idx="12"/>
          </p:nvPr>
        </p:nvSpPr>
        <p:spPr/>
        <p:txBody>
          <a:bodyPr/>
          <a:lstStyle/>
          <a:p>
            <a:fld id="{7D62C56D-5E74-2945-931D-C07ECBF0F859}" type="slidenum">
              <a:rPr lang="en-US" smtClean="0"/>
              <a:pPr/>
              <a:t>11</a:t>
            </a:fld>
            <a:endParaRPr lang="en-US"/>
          </a:p>
        </p:txBody>
      </p:sp>
      <p:cxnSp>
        <p:nvCxnSpPr>
          <p:cNvPr id="4" name="Straight Arrow Connector 3">
            <a:extLst>
              <a:ext uri="{FF2B5EF4-FFF2-40B4-BE49-F238E27FC236}">
                <a16:creationId xmlns:a16="http://schemas.microsoft.com/office/drawing/2014/main" id="{2ABDD406-5E7A-874B-41E5-ABD142CB8B4F}"/>
              </a:ext>
            </a:extLst>
          </p:cNvPr>
          <p:cNvCxnSpPr>
            <a:cxnSpLocks/>
          </p:cNvCxnSpPr>
          <p:nvPr/>
        </p:nvCxnSpPr>
        <p:spPr>
          <a:xfrm>
            <a:off x="931812" y="717834"/>
            <a:ext cx="0" cy="5473348"/>
          </a:xfrm>
          <a:prstGeom prst="straightConnector1">
            <a:avLst/>
          </a:prstGeom>
          <a:ln w="952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98300D69-3F53-2FA3-FE05-25F79FCA7944}"/>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rcRect/>
          <a:stretch/>
        </p:blipFill>
        <p:spPr>
          <a:xfrm>
            <a:off x="612926" y="2666016"/>
            <a:ext cx="636694" cy="636694"/>
          </a:xfrm>
          <a:prstGeom prst="rect">
            <a:avLst/>
          </a:prstGeom>
        </p:spPr>
      </p:pic>
      <p:pic>
        <p:nvPicPr>
          <p:cNvPr id="13" name="Graphic 12" descr="Online Network with solid fill">
            <a:extLst>
              <a:ext uri="{FF2B5EF4-FFF2-40B4-BE49-F238E27FC236}">
                <a16:creationId xmlns:a16="http://schemas.microsoft.com/office/drawing/2014/main" id="{EE40C1D5-6F30-5CA2-31A2-DF0C9C3E8660}"/>
              </a:ext>
            </a:extLst>
          </p:cNvPr>
          <p:cNvPicPr>
            <a:picLocks noChangeAspect="1"/>
          </p:cNvPicPr>
          <p:nvPr/>
        </p:nvPicPr>
        <p:blipFill>
          <a:blip r:embed="rId5">
            <a:duotone>
              <a:schemeClr val="accent1">
                <a:shade val="45000"/>
                <a:satMod val="135000"/>
              </a:schemeClr>
              <a:prstClr val="white"/>
            </a:duotone>
            <a:extLst>
              <a:ext uri="{96DAC541-7B7A-43D3-8B79-37D633B846F1}">
                <asvg:svgBlip xmlns:asvg="http://schemas.microsoft.com/office/drawing/2016/SVG/main" r:embed="rId6"/>
              </a:ext>
            </a:extLst>
          </a:blip>
          <a:stretch>
            <a:fillRect/>
          </a:stretch>
        </p:blipFill>
        <p:spPr>
          <a:xfrm>
            <a:off x="-588884" y="1849371"/>
            <a:ext cx="352541" cy="352541"/>
          </a:xfrm>
          <a:prstGeom prst="rect">
            <a:avLst/>
          </a:prstGeom>
        </p:spPr>
      </p:pic>
      <p:pic>
        <p:nvPicPr>
          <p:cNvPr id="15" name="Picture 14">
            <a:extLst>
              <a:ext uri="{FF2B5EF4-FFF2-40B4-BE49-F238E27FC236}">
                <a16:creationId xmlns:a16="http://schemas.microsoft.com/office/drawing/2014/main" id="{F0EB1E48-2F6D-F517-FFE5-60E3BDC37312}"/>
              </a:ext>
            </a:extLst>
          </p:cNvPr>
          <p:cNvPicPr>
            <a:picLocks noChangeAspect="1"/>
          </p:cNvPicPr>
          <p:nvPr/>
        </p:nvPicPr>
        <p:blipFill>
          <a:blip r:embed="rId7">
            <a:duotone>
              <a:schemeClr val="accent1">
                <a:shade val="45000"/>
                <a:satMod val="135000"/>
              </a:schemeClr>
              <a:prstClr val="white"/>
            </a:duotone>
          </a:blip>
          <a:stretch>
            <a:fillRect/>
          </a:stretch>
        </p:blipFill>
        <p:spPr>
          <a:xfrm>
            <a:off x="625357" y="4689398"/>
            <a:ext cx="608056" cy="608056"/>
          </a:xfrm>
          <a:prstGeom prst="rect">
            <a:avLst/>
          </a:prstGeom>
        </p:spPr>
      </p:pic>
      <p:sp>
        <p:nvSpPr>
          <p:cNvPr id="18" name="Title 1">
            <a:extLst>
              <a:ext uri="{FF2B5EF4-FFF2-40B4-BE49-F238E27FC236}">
                <a16:creationId xmlns:a16="http://schemas.microsoft.com/office/drawing/2014/main" id="{D5155CBE-397D-5F03-60E5-227E94ECAD23}"/>
              </a:ext>
            </a:extLst>
          </p:cNvPr>
          <p:cNvSpPr txBox="1">
            <a:spLocks/>
          </p:cNvSpPr>
          <p:nvPr/>
        </p:nvSpPr>
        <p:spPr>
          <a:xfrm>
            <a:off x="1371759" y="55053"/>
            <a:ext cx="920986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r>
              <a:rPr lang="en-US" dirty="0"/>
              <a:t>Overall Roadmap</a:t>
            </a:r>
          </a:p>
        </p:txBody>
      </p:sp>
      <p:sp>
        <p:nvSpPr>
          <p:cNvPr id="26" name="Rectangle 25" descr="Group brainstorm with solid fill">
            <a:extLst>
              <a:ext uri="{FF2B5EF4-FFF2-40B4-BE49-F238E27FC236}">
                <a16:creationId xmlns:a16="http://schemas.microsoft.com/office/drawing/2014/main" id="{4EB880DF-FAB8-D885-3B4F-32A0D246C51B}"/>
              </a:ext>
            </a:extLst>
          </p:cNvPr>
          <p:cNvSpPr/>
          <p:nvPr/>
        </p:nvSpPr>
        <p:spPr>
          <a:xfrm>
            <a:off x="574764" y="1186777"/>
            <a:ext cx="704049" cy="704049"/>
          </a:xfrm>
          <a:prstGeom prst="rect">
            <a:avLst/>
          </a:prstGeom>
          <a:blipFill rotWithShape="1">
            <a:blip r:embed="rId8">
              <a:lum bright="-11000"/>
              <a:extLst>
                <a:ext uri="{96DAC541-7B7A-43D3-8B79-37D633B846F1}">
                  <asvg:svgBlip xmlns:asvg="http://schemas.microsoft.com/office/drawing/2016/SVG/main" r:embed="rId9"/>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27" name="Group 26">
            <a:extLst>
              <a:ext uri="{FF2B5EF4-FFF2-40B4-BE49-F238E27FC236}">
                <a16:creationId xmlns:a16="http://schemas.microsoft.com/office/drawing/2014/main" id="{13BC5AB9-58F0-82B1-20B2-1F4C5A0937DA}"/>
              </a:ext>
            </a:extLst>
          </p:cNvPr>
          <p:cNvGrpSpPr/>
          <p:nvPr/>
        </p:nvGrpSpPr>
        <p:grpSpPr>
          <a:xfrm>
            <a:off x="-628216" y="2369056"/>
            <a:ext cx="431203" cy="415371"/>
            <a:chOff x="613137" y="2487881"/>
            <a:chExt cx="812044" cy="782230"/>
          </a:xfrm>
        </p:grpSpPr>
        <p:pic>
          <p:nvPicPr>
            <p:cNvPr id="28" name="Picture 2">
              <a:extLst>
                <a:ext uri="{FF2B5EF4-FFF2-40B4-BE49-F238E27FC236}">
                  <a16:creationId xmlns:a16="http://schemas.microsoft.com/office/drawing/2014/main" id="{2538C47E-D3CF-7163-0B35-A8FB945C982B}"/>
                </a:ext>
              </a:extLst>
            </p:cNvPr>
            <p:cNvPicPr>
              <a:picLocks noChangeAspect="1" noChangeArrowheads="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890154" y="2487881"/>
              <a:ext cx="267831" cy="3136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B349A9B5-1040-88CF-CE64-F0C9A1BFC65F}"/>
                </a:ext>
              </a:extLst>
            </p:cNvPr>
            <p:cNvPicPr>
              <a:picLocks noChangeAspect="1" noChangeArrowheads="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751393" y="2720329"/>
              <a:ext cx="267831" cy="3136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882D3C44-589F-5942-28D4-34E168A87EDA}"/>
                </a:ext>
              </a:extLst>
            </p:cNvPr>
            <p:cNvPicPr>
              <a:picLocks noChangeAspect="1" noChangeArrowheads="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1022243" y="2720329"/>
              <a:ext cx="267831" cy="3136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DF094E02-AF0D-7E12-23DD-82D3CBD857E8}"/>
                </a:ext>
              </a:extLst>
            </p:cNvPr>
            <p:cNvPicPr>
              <a:picLocks noChangeAspect="1" noChangeArrowheads="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886584" y="2956480"/>
              <a:ext cx="267831" cy="3136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AF8BF7CC-5D6E-ED5C-F60A-819C6DACE294}"/>
                </a:ext>
              </a:extLst>
            </p:cNvPr>
            <p:cNvPicPr>
              <a:picLocks noChangeAspect="1" noChangeArrowheads="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1157350" y="2956480"/>
              <a:ext cx="267831" cy="3136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CC91FE43-3BD5-C76A-EA5D-C325E5B2EA4C}"/>
                </a:ext>
              </a:extLst>
            </p:cNvPr>
            <p:cNvPicPr>
              <a:picLocks noChangeAspect="1" noChangeArrowheads="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flipH="1">
              <a:off x="613137" y="2956480"/>
              <a:ext cx="267831" cy="31363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Rectangle 36">
            <a:extLst>
              <a:ext uri="{FF2B5EF4-FFF2-40B4-BE49-F238E27FC236}">
                <a16:creationId xmlns:a16="http://schemas.microsoft.com/office/drawing/2014/main" id="{D60F2778-D597-61D5-6DE0-79656BC3FA0A}"/>
              </a:ext>
            </a:extLst>
          </p:cNvPr>
          <p:cNvSpPr/>
          <p:nvPr/>
        </p:nvSpPr>
        <p:spPr>
          <a:xfrm>
            <a:off x="885321" y="670468"/>
            <a:ext cx="105508" cy="1055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040DD6-7B85-2DA8-06AC-90333AE6B6ED}"/>
              </a:ext>
            </a:extLst>
          </p:cNvPr>
          <p:cNvSpPr txBox="1"/>
          <p:nvPr/>
        </p:nvSpPr>
        <p:spPr>
          <a:xfrm>
            <a:off x="10652740" y="4630934"/>
            <a:ext cx="1041142" cy="584775"/>
          </a:xfrm>
          <a:prstGeom prst="rect">
            <a:avLst/>
          </a:prstGeom>
          <a:noFill/>
        </p:spPr>
        <p:txBody>
          <a:bodyPr wrap="square" rtlCol="0">
            <a:spAutoFit/>
          </a:bodyPr>
          <a:lstStyle/>
          <a:p>
            <a:pPr algn="r"/>
            <a:r>
              <a:rPr lang="en-US" sz="3200" b="1" dirty="0">
                <a:solidFill>
                  <a:srgbClr val="1D4999"/>
                </a:solidFill>
              </a:rPr>
              <a:t>&gt; Q4</a:t>
            </a:r>
          </a:p>
        </p:txBody>
      </p:sp>
      <p:sp>
        <p:nvSpPr>
          <p:cNvPr id="7" name="TextBox 6">
            <a:extLst>
              <a:ext uri="{FF2B5EF4-FFF2-40B4-BE49-F238E27FC236}">
                <a16:creationId xmlns:a16="http://schemas.microsoft.com/office/drawing/2014/main" id="{01AA5905-C5D5-9663-0E15-E8A1E60F5327}"/>
              </a:ext>
            </a:extLst>
          </p:cNvPr>
          <p:cNvSpPr txBox="1"/>
          <p:nvPr/>
        </p:nvSpPr>
        <p:spPr>
          <a:xfrm>
            <a:off x="10652740" y="2623518"/>
            <a:ext cx="1041142" cy="584775"/>
          </a:xfrm>
          <a:prstGeom prst="rect">
            <a:avLst/>
          </a:prstGeom>
          <a:noFill/>
        </p:spPr>
        <p:txBody>
          <a:bodyPr wrap="square" rtlCol="0">
            <a:spAutoFit/>
          </a:bodyPr>
          <a:lstStyle/>
          <a:p>
            <a:pPr algn="r"/>
            <a:r>
              <a:rPr lang="en-US" sz="3200" b="1" dirty="0">
                <a:solidFill>
                  <a:srgbClr val="1D4999"/>
                </a:solidFill>
              </a:rPr>
              <a:t>Q3</a:t>
            </a:r>
          </a:p>
        </p:txBody>
      </p:sp>
      <p:sp>
        <p:nvSpPr>
          <p:cNvPr id="8" name="TextBox 7">
            <a:extLst>
              <a:ext uri="{FF2B5EF4-FFF2-40B4-BE49-F238E27FC236}">
                <a16:creationId xmlns:a16="http://schemas.microsoft.com/office/drawing/2014/main" id="{C49E8AFA-7948-B34C-8741-A2E9655F85E2}"/>
              </a:ext>
            </a:extLst>
          </p:cNvPr>
          <p:cNvSpPr txBox="1"/>
          <p:nvPr/>
        </p:nvSpPr>
        <p:spPr>
          <a:xfrm>
            <a:off x="10652740" y="1241774"/>
            <a:ext cx="1041142" cy="584775"/>
          </a:xfrm>
          <a:prstGeom prst="rect">
            <a:avLst/>
          </a:prstGeom>
          <a:noFill/>
        </p:spPr>
        <p:txBody>
          <a:bodyPr wrap="square" rtlCol="0">
            <a:spAutoFit/>
          </a:bodyPr>
          <a:lstStyle/>
          <a:p>
            <a:pPr algn="r"/>
            <a:r>
              <a:rPr lang="en-US" sz="3200" b="1" dirty="0">
                <a:solidFill>
                  <a:srgbClr val="1D4999"/>
                </a:solidFill>
              </a:rPr>
              <a:t>Q1</a:t>
            </a:r>
          </a:p>
        </p:txBody>
      </p:sp>
    </p:spTree>
    <p:extLst>
      <p:ext uri="{BB962C8B-B14F-4D97-AF65-F5344CB8AC3E}">
        <p14:creationId xmlns:p14="http://schemas.microsoft.com/office/powerpoint/2010/main" val="212461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600"/>
                                        <p:tgtEl>
                                          <p:spTgt spid="2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fade">
                                      <p:cBhvr>
                                        <p:cTn id="15" dur="600"/>
                                        <p:tgtEl>
                                          <p:spTgt spid="2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xEl>
                                              <p:pRg st="2" end="2"/>
                                            </p:txEl>
                                          </p:spTgt>
                                        </p:tgtEl>
                                        <p:attrNameLst>
                                          <p:attrName>style.visibility</p:attrName>
                                        </p:attrNameLst>
                                      </p:cBhvr>
                                      <p:to>
                                        <p:strVal val="visible"/>
                                      </p:to>
                                    </p:set>
                                    <p:animEffect transition="in" filter="fade">
                                      <p:cBhvr>
                                        <p:cTn id="18" dur="600"/>
                                        <p:tgtEl>
                                          <p:spTgt spid="25">
                                            <p:txEl>
                                              <p:pRg st="2" end="2"/>
                                            </p:txEl>
                                          </p:spTgt>
                                        </p:tgtEl>
                                      </p:cBhvr>
                                    </p:animEffect>
                                  </p:childTnLst>
                                </p:cTn>
                              </p:par>
                            </p:childTnLst>
                          </p:cTn>
                        </p:par>
                        <p:par>
                          <p:cTn id="19" fill="hold">
                            <p:stCondLst>
                              <p:cond delay="1100"/>
                            </p:stCondLst>
                            <p:childTnLst>
                              <p:par>
                                <p:cTn id="20" presetID="2" presetClass="entr" presetSubtype="2"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5">
                                            <p:txEl>
                                              <p:pRg st="3" end="3"/>
                                            </p:txEl>
                                          </p:spTgt>
                                        </p:tgtEl>
                                        <p:attrNameLst>
                                          <p:attrName>style.visibility</p:attrName>
                                        </p:attrNameLst>
                                      </p:cBhvr>
                                      <p:to>
                                        <p:strVal val="visible"/>
                                      </p:to>
                                    </p:set>
                                    <p:animEffect transition="in" filter="fade">
                                      <p:cBhvr>
                                        <p:cTn id="33" dur="600"/>
                                        <p:tgtEl>
                                          <p:spTgt spid="25">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xEl>
                                              <p:pRg st="4" end="4"/>
                                            </p:txEl>
                                          </p:spTgt>
                                        </p:tgtEl>
                                        <p:attrNameLst>
                                          <p:attrName>style.visibility</p:attrName>
                                        </p:attrNameLst>
                                      </p:cBhvr>
                                      <p:to>
                                        <p:strVal val="visible"/>
                                      </p:to>
                                    </p:set>
                                    <p:animEffect transition="in" filter="fade">
                                      <p:cBhvr>
                                        <p:cTn id="36" dur="600"/>
                                        <p:tgtEl>
                                          <p:spTgt spid="25">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Effect transition="in" filter="fade">
                                      <p:cBhvr>
                                        <p:cTn id="39" dur="600"/>
                                        <p:tgtEl>
                                          <p:spTgt spid="25">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xEl>
                                              <p:pRg st="6" end="6"/>
                                            </p:txEl>
                                          </p:spTgt>
                                        </p:tgtEl>
                                        <p:attrNameLst>
                                          <p:attrName>style.visibility</p:attrName>
                                        </p:attrNameLst>
                                      </p:cBhvr>
                                      <p:to>
                                        <p:strVal val="visible"/>
                                      </p:to>
                                    </p:set>
                                    <p:animEffect transition="in" filter="fade">
                                      <p:cBhvr>
                                        <p:cTn id="42" dur="600"/>
                                        <p:tgtEl>
                                          <p:spTgt spid="25">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xEl>
                                              <p:pRg st="7" end="7"/>
                                            </p:txEl>
                                          </p:spTgt>
                                        </p:tgtEl>
                                        <p:attrNameLst>
                                          <p:attrName>style.visibility</p:attrName>
                                        </p:attrNameLst>
                                      </p:cBhvr>
                                      <p:to>
                                        <p:strVal val="visible"/>
                                      </p:to>
                                    </p:set>
                                    <p:animEffect transition="in" filter="fade">
                                      <p:cBhvr>
                                        <p:cTn id="45" dur="600"/>
                                        <p:tgtEl>
                                          <p:spTgt spid="25">
                                            <p:txEl>
                                              <p:pRg st="7" end="7"/>
                                            </p:txEl>
                                          </p:spTgt>
                                        </p:tgtEl>
                                      </p:cBhvr>
                                    </p:animEffect>
                                  </p:childTnLst>
                                </p:cTn>
                              </p:par>
                            </p:childTnLst>
                          </p:cTn>
                        </p:par>
                        <p:par>
                          <p:cTn id="46" fill="hold">
                            <p:stCondLst>
                              <p:cond delay="1100"/>
                            </p:stCondLst>
                            <p:childTnLst>
                              <p:par>
                                <p:cTn id="47" presetID="2" presetClass="entr" presetSubtype="2"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1+#ppt_w/2"/>
                                          </p:val>
                                        </p:tav>
                                        <p:tav tm="100000">
                                          <p:val>
                                            <p:strVal val="#ppt_x"/>
                                          </p:val>
                                        </p:tav>
                                      </p:tavLst>
                                    </p:anim>
                                    <p:anim calcmode="lin" valueType="num">
                                      <p:cBhvr additive="base">
                                        <p:cTn id="5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5">
                                            <p:txEl>
                                              <p:pRg st="8" end="8"/>
                                            </p:txEl>
                                          </p:spTgt>
                                        </p:tgtEl>
                                        <p:attrNameLst>
                                          <p:attrName>style.visibility</p:attrName>
                                        </p:attrNameLst>
                                      </p:cBhvr>
                                      <p:to>
                                        <p:strVal val="visible"/>
                                      </p:to>
                                    </p:set>
                                    <p:animEffect transition="in" filter="fade">
                                      <p:cBhvr>
                                        <p:cTn id="60" dur="600"/>
                                        <p:tgtEl>
                                          <p:spTgt spid="25">
                                            <p:txEl>
                                              <p:pRg st="8" end="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xEl>
                                              <p:pRg st="9" end="9"/>
                                            </p:txEl>
                                          </p:spTgt>
                                        </p:tgtEl>
                                        <p:attrNameLst>
                                          <p:attrName>style.visibility</p:attrName>
                                        </p:attrNameLst>
                                      </p:cBhvr>
                                      <p:to>
                                        <p:strVal val="visible"/>
                                      </p:to>
                                    </p:set>
                                    <p:animEffect transition="in" filter="fade">
                                      <p:cBhvr>
                                        <p:cTn id="63" dur="600"/>
                                        <p:tgtEl>
                                          <p:spTgt spid="25">
                                            <p:txEl>
                                              <p:pRg st="9" end="9"/>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5">
                                            <p:txEl>
                                              <p:pRg st="10" end="10"/>
                                            </p:txEl>
                                          </p:spTgt>
                                        </p:tgtEl>
                                        <p:attrNameLst>
                                          <p:attrName>style.visibility</p:attrName>
                                        </p:attrNameLst>
                                      </p:cBhvr>
                                      <p:to>
                                        <p:strVal val="visible"/>
                                      </p:to>
                                    </p:set>
                                    <p:animEffect transition="in" filter="fade">
                                      <p:cBhvr>
                                        <p:cTn id="66" dur="600"/>
                                        <p:tgtEl>
                                          <p:spTgt spid="25">
                                            <p:txEl>
                                              <p:pRg st="10" end="10"/>
                                            </p:txEl>
                                          </p:spTgt>
                                        </p:tgtEl>
                                      </p:cBhvr>
                                    </p:animEffect>
                                  </p:childTnLst>
                                </p:cTn>
                              </p:par>
                            </p:childTnLst>
                          </p:cTn>
                        </p:par>
                        <p:par>
                          <p:cTn id="67" fill="hold">
                            <p:stCondLst>
                              <p:cond delay="1100"/>
                            </p:stCondLst>
                            <p:childTnLst>
                              <p:par>
                                <p:cTn id="68" presetID="2" presetClass="entr" presetSubtype="2"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500" fill="hold"/>
                                        <p:tgtEl>
                                          <p:spTgt spid="6"/>
                                        </p:tgtEl>
                                        <p:attrNameLst>
                                          <p:attrName>ppt_x</p:attrName>
                                        </p:attrNameLst>
                                      </p:cBhvr>
                                      <p:tavLst>
                                        <p:tav tm="0">
                                          <p:val>
                                            <p:strVal val="1+#ppt_w/2"/>
                                          </p:val>
                                        </p:tav>
                                        <p:tav tm="100000">
                                          <p:val>
                                            <p:strVal val="#ppt_x"/>
                                          </p:val>
                                        </p:tav>
                                      </p:tavLst>
                                    </p:anim>
                                    <p:anim calcmode="lin" valueType="num">
                                      <p:cBhvr additive="base">
                                        <p:cTn id="7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E4CF7-90C6-2A6D-53ED-486E6C7B55A3}"/>
              </a:ext>
            </a:extLst>
          </p:cNvPr>
          <p:cNvPicPr>
            <a:picLocks noChangeAspect="1"/>
          </p:cNvPicPr>
          <p:nvPr/>
        </p:nvPicPr>
        <p:blipFill rotWithShape="1">
          <a:blip r:embed="rId3"/>
          <a:srcRect t="5858"/>
          <a:stretch/>
        </p:blipFill>
        <p:spPr>
          <a:xfrm>
            <a:off x="20" y="10"/>
            <a:ext cx="12191980" cy="6857990"/>
          </a:xfrm>
          <a:prstGeom prst="rect">
            <a:avLst/>
          </a:prstGeom>
        </p:spPr>
      </p:pic>
      <p:sp>
        <p:nvSpPr>
          <p:cNvPr id="6" name="Rectangle">
            <a:extLst>
              <a:ext uri="{FF2B5EF4-FFF2-40B4-BE49-F238E27FC236}">
                <a16:creationId xmlns:a16="http://schemas.microsoft.com/office/drawing/2014/main" id="{4A8C99C8-5422-D20E-FB40-09BAA448F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92286" y="3820883"/>
            <a:ext cx="8599694" cy="204651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3" name="Slide Number Placeholder 2">
            <a:extLst>
              <a:ext uri="{FF2B5EF4-FFF2-40B4-BE49-F238E27FC236}">
                <a16:creationId xmlns:a16="http://schemas.microsoft.com/office/drawing/2014/main" id="{EC5185C2-D4B4-492A-063F-D1FFBB65E399}"/>
              </a:ext>
            </a:extLst>
          </p:cNvPr>
          <p:cNvSpPr>
            <a:spLocks noGrp="1"/>
          </p:cNvSpPr>
          <p:nvPr>
            <p:ph type="sldNum" sz="quarter" idx="12"/>
          </p:nvPr>
        </p:nvSpPr>
        <p:spPr/>
        <p:txBody>
          <a:bodyPr/>
          <a:lstStyle/>
          <a:p>
            <a:fld id="{7D62C56D-5E74-2945-931D-C07ECBF0F859}" type="slidenum">
              <a:rPr lang="en-US" smtClean="0"/>
              <a:pPr/>
              <a:t>12</a:t>
            </a:fld>
            <a:endParaRPr lang="en-US" dirty="0"/>
          </a:p>
        </p:txBody>
      </p:sp>
      <p:sp>
        <p:nvSpPr>
          <p:cNvPr id="5" name="Title 1">
            <a:extLst>
              <a:ext uri="{FF2B5EF4-FFF2-40B4-BE49-F238E27FC236}">
                <a16:creationId xmlns:a16="http://schemas.microsoft.com/office/drawing/2014/main" id="{3F33F031-970A-88C9-5A1A-A6363B3839F0}"/>
              </a:ext>
            </a:extLst>
          </p:cNvPr>
          <p:cNvSpPr txBox="1">
            <a:spLocks/>
          </p:cNvSpPr>
          <p:nvPr/>
        </p:nvSpPr>
        <p:spPr>
          <a:xfrm>
            <a:off x="3975736" y="4434050"/>
            <a:ext cx="7840212" cy="1493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r>
              <a:rPr lang="en-US" sz="6000" dirty="0"/>
              <a:t>Roadmap Stage 1</a:t>
            </a:r>
          </a:p>
        </p:txBody>
      </p:sp>
    </p:spTree>
    <p:extLst>
      <p:ext uri="{BB962C8B-B14F-4D97-AF65-F5344CB8AC3E}">
        <p14:creationId xmlns:p14="http://schemas.microsoft.com/office/powerpoint/2010/main" val="238681680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FCCB-E791-4AFF-8C4B-230283F4E937}"/>
              </a:ext>
            </a:extLst>
          </p:cNvPr>
          <p:cNvSpPr>
            <a:spLocks noGrp="1"/>
          </p:cNvSpPr>
          <p:nvPr>
            <p:ph type="title"/>
          </p:nvPr>
        </p:nvSpPr>
        <p:spPr>
          <a:xfrm>
            <a:off x="518160" y="96901"/>
            <a:ext cx="11013440" cy="1325563"/>
          </a:xfrm>
        </p:spPr>
        <p:txBody>
          <a:bodyPr>
            <a:normAutofit/>
          </a:bodyPr>
          <a:lstStyle/>
          <a:p>
            <a:r>
              <a:rPr lang="en-US" dirty="0"/>
              <a:t>Stage 1:  the basics </a:t>
            </a:r>
          </a:p>
        </p:txBody>
      </p:sp>
      <p:sp>
        <p:nvSpPr>
          <p:cNvPr id="3" name="Content Placeholder 2">
            <a:extLst>
              <a:ext uri="{FF2B5EF4-FFF2-40B4-BE49-F238E27FC236}">
                <a16:creationId xmlns:a16="http://schemas.microsoft.com/office/drawing/2014/main" id="{5401FD2B-0BB1-B354-2298-2D94A5DC2A2A}"/>
              </a:ext>
            </a:extLst>
          </p:cNvPr>
          <p:cNvSpPr>
            <a:spLocks noGrp="1"/>
          </p:cNvSpPr>
          <p:nvPr>
            <p:ph idx="1"/>
          </p:nvPr>
        </p:nvSpPr>
        <p:spPr>
          <a:xfrm>
            <a:off x="635390" y="1337433"/>
            <a:ext cx="5608898" cy="5924758"/>
          </a:xfrm>
        </p:spPr>
        <p:txBody>
          <a:bodyPr>
            <a:normAutofit/>
          </a:bodyPr>
          <a:lstStyle/>
          <a:p>
            <a:pPr>
              <a:lnSpc>
                <a:spcPct val="110000"/>
              </a:lnSpc>
            </a:pPr>
            <a:r>
              <a:rPr lang="en-US" sz="2400" dirty="0"/>
              <a:t>Realize Matrix client fundamentals</a:t>
            </a:r>
          </a:p>
          <a:p>
            <a:pPr lvl="1">
              <a:lnSpc>
                <a:spcPct val="110000"/>
              </a:lnSpc>
            </a:pPr>
            <a:r>
              <a:rPr lang="en-US" sz="2000" dirty="0"/>
              <a:t>Login, rooms list (sliding sync), </a:t>
            </a:r>
            <a:br>
              <a:rPr lang="en-US" sz="2000" dirty="0"/>
            </a:br>
            <a:r>
              <a:rPr lang="en-US" sz="2000" dirty="0"/>
              <a:t>basic messaging, replies, reactions,</a:t>
            </a:r>
            <a:br>
              <a:rPr lang="en-US" sz="2000" dirty="0"/>
            </a:br>
            <a:r>
              <a:rPr lang="en-US" sz="2000" dirty="0"/>
              <a:t>rich text formatting, images,</a:t>
            </a:r>
            <a:br>
              <a:rPr lang="en-US" sz="2000" dirty="0"/>
            </a:br>
            <a:r>
              <a:rPr lang="en-US" sz="2000" dirty="0"/>
              <a:t>E2EE support, app persistence</a:t>
            </a:r>
          </a:p>
          <a:p>
            <a:pPr>
              <a:lnSpc>
                <a:spcPct val="110000"/>
              </a:lnSpc>
            </a:pPr>
            <a:r>
              <a:rPr lang="en-US" sz="2400" dirty="0"/>
              <a:t>Publish </a:t>
            </a:r>
            <a:r>
              <a:rPr lang="en-US" sz="1800" dirty="0">
                <a:solidFill>
                  <a:schemeClr val="bg1">
                    <a:lumMod val="65000"/>
                  </a:schemeClr>
                </a:solidFill>
              </a:rPr>
              <a:t>pre-</a:t>
            </a:r>
            <a:r>
              <a:rPr lang="en-US" sz="2400" dirty="0"/>
              <a:t>alpha versions of Robrix</a:t>
            </a:r>
          </a:p>
          <a:p>
            <a:pPr lvl="1">
              <a:lnSpc>
                <a:spcPct val="110000"/>
              </a:lnSpc>
            </a:pPr>
            <a:r>
              <a:rPr lang="en-US" sz="2000" dirty="0"/>
              <a:t>Requires enhanced build tooling for releasing, signing, packaging</a:t>
            </a:r>
          </a:p>
          <a:p>
            <a:pPr>
              <a:lnSpc>
                <a:spcPct val="110000"/>
              </a:lnSpc>
            </a:pPr>
            <a:r>
              <a:rPr lang="en-US" sz="2400" dirty="0"/>
              <a:t>Establish app framework for</a:t>
            </a:r>
            <a:br>
              <a:rPr lang="en-US" sz="2400" dirty="0"/>
            </a:br>
            <a:r>
              <a:rPr lang="en-US" sz="2400" dirty="0"/>
              <a:t>high performance and efficiency</a:t>
            </a:r>
          </a:p>
          <a:p>
            <a:pPr lvl="1">
              <a:lnSpc>
                <a:spcPct val="110000"/>
              </a:lnSpc>
            </a:pPr>
            <a:r>
              <a:rPr lang="en-US" sz="2000" dirty="0"/>
              <a:t>Despite inherent async/concurrency</a:t>
            </a:r>
          </a:p>
          <a:p>
            <a:pPr lvl="1">
              <a:lnSpc>
                <a:spcPct val="110000"/>
              </a:lnSpc>
            </a:pPr>
            <a:r>
              <a:rPr lang="en-US" sz="2000" dirty="0"/>
              <a:t>Key</a:t>
            </a:r>
            <a:r>
              <a:rPr lang="en-US" sz="2000" i="1" dirty="0"/>
              <a:t>: </a:t>
            </a:r>
            <a:r>
              <a:rPr lang="en-US" sz="2000" b="1" i="1" dirty="0"/>
              <a:t>do “nothing”</a:t>
            </a:r>
            <a:r>
              <a:rPr lang="en-US" sz="2000" i="1" dirty="0"/>
              <a:t> </a:t>
            </a:r>
            <a:r>
              <a:rPr lang="en-US" sz="2000" dirty="0"/>
              <a:t>on main UI thread</a:t>
            </a:r>
            <a:endParaRPr lang="en-US" sz="2800" dirty="0"/>
          </a:p>
        </p:txBody>
      </p:sp>
      <p:sp>
        <p:nvSpPr>
          <p:cNvPr id="5" name="Slide Number Placeholder 4">
            <a:extLst>
              <a:ext uri="{FF2B5EF4-FFF2-40B4-BE49-F238E27FC236}">
                <a16:creationId xmlns:a16="http://schemas.microsoft.com/office/drawing/2014/main" id="{B074A327-FC19-4BA2-49CA-AED1E4258B27}"/>
              </a:ext>
            </a:extLst>
          </p:cNvPr>
          <p:cNvSpPr>
            <a:spLocks noGrp="1"/>
          </p:cNvSpPr>
          <p:nvPr>
            <p:ph type="sldNum" sz="quarter" idx="12"/>
          </p:nvPr>
        </p:nvSpPr>
        <p:spPr/>
        <p:txBody>
          <a:bodyPr/>
          <a:lstStyle/>
          <a:p>
            <a:fld id="{7D62C56D-5E74-2945-931D-C07ECBF0F859}" type="slidenum">
              <a:rPr lang="en-US" smtClean="0"/>
              <a:pPr/>
              <a:t>13</a:t>
            </a:fld>
            <a:endParaRPr lang="en-US"/>
          </a:p>
        </p:txBody>
      </p:sp>
      <p:sp>
        <p:nvSpPr>
          <p:cNvPr id="17" name="TextBox 16">
            <a:extLst>
              <a:ext uri="{FF2B5EF4-FFF2-40B4-BE49-F238E27FC236}">
                <a16:creationId xmlns:a16="http://schemas.microsoft.com/office/drawing/2014/main" id="{F3F80361-B2E0-CC53-7834-7E761A4672E8}"/>
              </a:ext>
            </a:extLst>
          </p:cNvPr>
          <p:cNvSpPr txBox="1"/>
          <p:nvPr/>
        </p:nvSpPr>
        <p:spPr>
          <a:xfrm>
            <a:off x="5305651" y="381137"/>
            <a:ext cx="938637" cy="830997"/>
          </a:xfrm>
          <a:prstGeom prst="rect">
            <a:avLst/>
          </a:prstGeom>
          <a:noFill/>
        </p:spPr>
        <p:txBody>
          <a:bodyPr wrap="square">
            <a:spAutoFit/>
          </a:bodyPr>
          <a:lstStyle/>
          <a:p>
            <a:r>
              <a:rPr lang="en-US" sz="4800" dirty="0"/>
              <a:t>✅</a:t>
            </a:r>
          </a:p>
        </p:txBody>
      </p:sp>
      <p:pic>
        <p:nvPicPr>
          <p:cNvPr id="9" name="Picture 8">
            <a:extLst>
              <a:ext uri="{FF2B5EF4-FFF2-40B4-BE49-F238E27FC236}">
                <a16:creationId xmlns:a16="http://schemas.microsoft.com/office/drawing/2014/main" id="{57635826-90A0-8CA3-AE3F-C664783460CB}"/>
              </a:ext>
            </a:extLst>
          </p:cNvPr>
          <p:cNvPicPr>
            <a:picLocks noChangeAspect="1"/>
          </p:cNvPicPr>
          <p:nvPr/>
        </p:nvPicPr>
        <p:blipFill>
          <a:blip r:embed="rId3"/>
          <a:stretch>
            <a:fillRect/>
          </a:stretch>
        </p:blipFill>
        <p:spPr>
          <a:xfrm>
            <a:off x="6511884" y="0"/>
            <a:ext cx="5674386" cy="6858000"/>
          </a:xfrm>
          <a:prstGeom prst="rect">
            <a:avLst/>
          </a:prstGeom>
        </p:spPr>
      </p:pic>
    </p:spTree>
    <p:extLst>
      <p:ext uri="{BB962C8B-B14F-4D97-AF65-F5344CB8AC3E}">
        <p14:creationId xmlns:p14="http://schemas.microsoft.com/office/powerpoint/2010/main" val="17209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0CCE-D027-DAA4-A5B6-7B44064445DC}"/>
              </a:ext>
            </a:extLst>
          </p:cNvPr>
          <p:cNvSpPr>
            <a:spLocks noGrp="1"/>
          </p:cNvSpPr>
          <p:nvPr>
            <p:ph type="title"/>
          </p:nvPr>
        </p:nvSpPr>
        <p:spPr>
          <a:xfrm>
            <a:off x="518159" y="391489"/>
            <a:ext cx="5800753" cy="1325563"/>
          </a:xfrm>
        </p:spPr>
        <p:txBody>
          <a:bodyPr>
            <a:normAutofit/>
          </a:bodyPr>
          <a:lstStyle/>
          <a:p>
            <a:r>
              <a:rPr lang="en-US" sz="4100" dirty="0"/>
              <a:t>Gradually checking items off our feature tracker</a:t>
            </a:r>
          </a:p>
        </p:txBody>
      </p:sp>
      <p:sp>
        <p:nvSpPr>
          <p:cNvPr id="3" name="Content Placeholder 2">
            <a:extLst>
              <a:ext uri="{FF2B5EF4-FFF2-40B4-BE49-F238E27FC236}">
                <a16:creationId xmlns:a16="http://schemas.microsoft.com/office/drawing/2014/main" id="{46FD0EDA-6680-776C-11AE-61E5CDD218FF}"/>
              </a:ext>
            </a:extLst>
          </p:cNvPr>
          <p:cNvSpPr>
            <a:spLocks noGrp="1"/>
          </p:cNvSpPr>
          <p:nvPr>
            <p:ph idx="1"/>
          </p:nvPr>
        </p:nvSpPr>
        <p:spPr>
          <a:xfrm>
            <a:off x="518160" y="2166442"/>
            <a:ext cx="5071811" cy="4818061"/>
          </a:xfrm>
        </p:spPr>
        <p:txBody>
          <a:bodyPr/>
          <a:lstStyle/>
          <a:p>
            <a:pPr>
              <a:lnSpc>
                <a:spcPct val="100000"/>
              </a:lnSpc>
            </a:pPr>
            <a:r>
              <a:rPr lang="en-US" sz="2800" dirty="0"/>
              <a:t>Complete platform support from the beginning</a:t>
            </a:r>
          </a:p>
        </p:txBody>
      </p:sp>
      <p:pic>
        <p:nvPicPr>
          <p:cNvPr id="8" name="Picture 7">
            <a:extLst>
              <a:ext uri="{FF2B5EF4-FFF2-40B4-BE49-F238E27FC236}">
                <a16:creationId xmlns:a16="http://schemas.microsoft.com/office/drawing/2014/main" id="{6D3C3E16-C314-817C-5B47-1DF73E4F324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833" t="1778" r="1194" b="1495"/>
          <a:stretch/>
        </p:blipFill>
        <p:spPr>
          <a:xfrm>
            <a:off x="812168" y="3170302"/>
            <a:ext cx="4105470" cy="3081390"/>
          </a:xfrm>
          <a:prstGeom prst="rect">
            <a:avLst/>
          </a:prstGeom>
        </p:spPr>
      </p:pic>
      <p:pic>
        <p:nvPicPr>
          <p:cNvPr id="9" name="Picture 8">
            <a:extLst>
              <a:ext uri="{FF2B5EF4-FFF2-40B4-BE49-F238E27FC236}">
                <a16:creationId xmlns:a16="http://schemas.microsoft.com/office/drawing/2014/main" id="{85FFAB5F-7628-905C-21C1-F38865296B2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78617" y="-68923"/>
            <a:ext cx="6061055" cy="6995846"/>
          </a:xfrm>
          <a:prstGeom prst="rect">
            <a:avLst/>
          </a:prstGeom>
        </p:spPr>
      </p:pic>
    </p:spTree>
    <p:extLst>
      <p:ext uri="{BB962C8B-B14F-4D97-AF65-F5344CB8AC3E}">
        <p14:creationId xmlns:p14="http://schemas.microsoft.com/office/powerpoint/2010/main" val="2734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D94E-31EF-9ED0-9D6B-DA24A0E717FE}"/>
              </a:ext>
            </a:extLst>
          </p:cNvPr>
          <p:cNvSpPr>
            <a:spLocks noGrp="1"/>
          </p:cNvSpPr>
          <p:nvPr>
            <p:ph type="title"/>
          </p:nvPr>
        </p:nvSpPr>
        <p:spPr/>
        <p:txBody>
          <a:bodyPr>
            <a:normAutofit fontScale="90000"/>
          </a:bodyPr>
          <a:lstStyle/>
          <a:p>
            <a:r>
              <a:rPr lang="en-US"/>
              <a:t>Targeted platform abstractions / OS service APIs</a:t>
            </a:r>
          </a:p>
        </p:txBody>
      </p:sp>
      <p:sp>
        <p:nvSpPr>
          <p:cNvPr id="6" name="Slide Number Placeholder 5">
            <a:extLst>
              <a:ext uri="{FF2B5EF4-FFF2-40B4-BE49-F238E27FC236}">
                <a16:creationId xmlns:a16="http://schemas.microsoft.com/office/drawing/2014/main" id="{B33DE266-4380-FF9B-AC8C-E16BCF41B7AB}"/>
              </a:ext>
            </a:extLst>
          </p:cNvPr>
          <p:cNvSpPr>
            <a:spLocks noGrp="1"/>
          </p:cNvSpPr>
          <p:nvPr>
            <p:ph type="sldNum" sz="quarter" idx="12"/>
          </p:nvPr>
        </p:nvSpPr>
        <p:spPr/>
        <p:txBody>
          <a:bodyPr/>
          <a:lstStyle/>
          <a:p>
            <a:fld id="{7D62C56D-5E74-2945-931D-C07ECBF0F859}" type="slidenum">
              <a:rPr lang="en-US" smtClean="0"/>
              <a:t>15</a:t>
            </a:fld>
            <a:endParaRPr lang="en-US"/>
          </a:p>
        </p:txBody>
      </p:sp>
      <p:sp>
        <p:nvSpPr>
          <p:cNvPr id="5" name="Content Placeholder 2">
            <a:extLst>
              <a:ext uri="{FF2B5EF4-FFF2-40B4-BE49-F238E27FC236}">
                <a16:creationId xmlns:a16="http://schemas.microsoft.com/office/drawing/2014/main" id="{B5D28B4E-3ED3-C091-2F45-6F9A3AF7D5B8}"/>
              </a:ext>
            </a:extLst>
          </p:cNvPr>
          <p:cNvSpPr txBox="1">
            <a:spLocks/>
          </p:cNvSpPr>
          <p:nvPr/>
        </p:nvSpPr>
        <p:spPr>
          <a:xfrm>
            <a:off x="5952561" y="1477328"/>
            <a:ext cx="6078071" cy="4818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Content Placeholder 2">
            <a:extLst>
              <a:ext uri="{FF2B5EF4-FFF2-40B4-BE49-F238E27FC236}">
                <a16:creationId xmlns:a16="http://schemas.microsoft.com/office/drawing/2014/main" id="{49823FE1-8061-1E4D-7585-1F8BFCCC8AC6}"/>
              </a:ext>
            </a:extLst>
          </p:cNvPr>
          <p:cNvSpPr>
            <a:spLocks noGrp="1"/>
          </p:cNvSpPr>
          <p:nvPr>
            <p:ph idx="1"/>
          </p:nvPr>
        </p:nvSpPr>
        <p:spPr>
          <a:xfrm>
            <a:off x="518160" y="1477327"/>
            <a:ext cx="11155680" cy="5084111"/>
          </a:xfrm>
        </p:spPr>
        <p:txBody>
          <a:bodyPr numCol="2">
            <a:normAutofit fontScale="92500" lnSpcReduction="20000"/>
          </a:bodyPr>
          <a:lstStyle/>
          <a:p>
            <a:r>
              <a:rPr lang="en-US" dirty="0"/>
              <a:t>System notifications</a:t>
            </a:r>
          </a:p>
          <a:p>
            <a:r>
              <a:rPr lang="en-US" dirty="0"/>
              <a:t>Biometrics &amp; authentication</a:t>
            </a:r>
          </a:p>
          <a:p>
            <a:r>
              <a:rPr lang="en-US" dirty="0"/>
              <a:t>File/image picker dialogs</a:t>
            </a:r>
          </a:p>
          <a:p>
            <a:r>
              <a:rPr lang="en-US" dirty="0"/>
              <a:t>Context menus (custom, native)</a:t>
            </a:r>
          </a:p>
          <a:p>
            <a:r>
              <a:rPr lang="en-US" dirty="0"/>
              <a:t>Menu bar (desktop only)</a:t>
            </a:r>
          </a:p>
          <a:p>
            <a:r>
              <a:rPr lang="en-US" dirty="0"/>
              <a:t>Rich clipboard</a:t>
            </a:r>
          </a:p>
          <a:p>
            <a:r>
              <a:rPr lang="en-US" dirty="0"/>
              <a:t>Drag &amp; Drop</a:t>
            </a:r>
          </a:p>
          <a:p>
            <a:r>
              <a:rPr lang="en-US" dirty="0"/>
              <a:t>Default URI/Intent handling</a:t>
            </a:r>
          </a:p>
          <a:p>
            <a:r>
              <a:rPr lang="en-US" dirty="0"/>
              <a:t>Content sharing to foreign app</a:t>
            </a:r>
          </a:p>
          <a:p>
            <a:r>
              <a:rPr lang="en-US" dirty="0"/>
              <a:t>Native font access</a:t>
            </a:r>
          </a:p>
          <a:p>
            <a:r>
              <a:rPr lang="en-US" dirty="0"/>
              <a:t>Input Method Editors (IME)</a:t>
            </a:r>
          </a:p>
          <a:p>
            <a:r>
              <a:rPr lang="en-US" dirty="0"/>
              <a:t>Native gesture recognition</a:t>
            </a:r>
          </a:p>
          <a:p>
            <a:r>
              <a:rPr lang="en-US" dirty="0"/>
              <a:t>Connectivity management</a:t>
            </a:r>
          </a:p>
          <a:p>
            <a:pPr lvl="1"/>
            <a:r>
              <a:rPr lang="en-US" dirty="0" err="1"/>
              <a:t>WiFi</a:t>
            </a:r>
            <a:r>
              <a:rPr lang="en-US" dirty="0"/>
              <a:t>, Bluetooth, NFC, nearby devices</a:t>
            </a:r>
          </a:p>
          <a:p>
            <a:r>
              <a:rPr lang="en-US" dirty="0"/>
              <a:t>GPS/Location access</a:t>
            </a:r>
          </a:p>
          <a:p>
            <a:r>
              <a:rPr lang="en-US" dirty="0"/>
              <a:t>Multimedia capture</a:t>
            </a:r>
          </a:p>
          <a:p>
            <a:pPr lvl="1"/>
            <a:r>
              <a:rPr lang="en-US" dirty="0"/>
              <a:t>Device discovery &amp; configuration</a:t>
            </a:r>
          </a:p>
          <a:p>
            <a:pPr lvl="1"/>
            <a:r>
              <a:rPr lang="en-US" dirty="0"/>
              <a:t>Camera – snapshots, video, settings</a:t>
            </a:r>
          </a:p>
          <a:p>
            <a:pPr lvl="1"/>
            <a:r>
              <a:rPr lang="en-US" dirty="0"/>
              <a:t>Audio – input, MIDI, playback</a:t>
            </a:r>
          </a:p>
          <a:p>
            <a:r>
              <a:rPr lang="en-US" dirty="0"/>
              <a:t>Sensors</a:t>
            </a:r>
          </a:p>
          <a:p>
            <a:r>
              <a:rPr lang="en-US" dirty="0"/>
              <a:t>Native alarms, timers</a:t>
            </a:r>
          </a:p>
          <a:p>
            <a:r>
              <a:rPr lang="en-US" dirty="0"/>
              <a:t>Keychain (secret storage)</a:t>
            </a:r>
          </a:p>
          <a:p>
            <a:r>
              <a:rPr lang="en-US" dirty="0"/>
              <a:t>Power management/status</a:t>
            </a:r>
          </a:p>
          <a:p>
            <a:r>
              <a:rPr lang="en-US" dirty="0"/>
              <a:t>App lifecycle state transitions</a:t>
            </a:r>
          </a:p>
          <a:p>
            <a:r>
              <a:rPr lang="en-US" dirty="0"/>
              <a:t>OS-standard data directories</a:t>
            </a:r>
          </a:p>
        </p:txBody>
      </p:sp>
      <p:sp>
        <p:nvSpPr>
          <p:cNvPr id="12" name="TextBox 11">
            <a:extLst>
              <a:ext uri="{FF2B5EF4-FFF2-40B4-BE49-F238E27FC236}">
                <a16:creationId xmlns:a16="http://schemas.microsoft.com/office/drawing/2014/main" id="{1C5C90CA-3047-1CB5-5A4F-9796CA031DE5}"/>
              </a:ext>
            </a:extLst>
          </p:cNvPr>
          <p:cNvSpPr txBox="1"/>
          <p:nvPr/>
        </p:nvSpPr>
        <p:spPr>
          <a:xfrm>
            <a:off x="6275706" y="6314658"/>
            <a:ext cx="2413851" cy="338554"/>
          </a:xfrm>
          <a:prstGeom prst="rect">
            <a:avLst/>
          </a:prstGeom>
          <a:noFill/>
        </p:spPr>
        <p:txBody>
          <a:bodyPr wrap="square" rtlCol="0">
            <a:spAutoFit/>
          </a:bodyPr>
          <a:lstStyle/>
          <a:p>
            <a:r>
              <a:rPr lang="en-US" sz="1600" dirty="0">
                <a:solidFill>
                  <a:schemeClr val="bg1">
                    <a:lumMod val="50000"/>
                  </a:schemeClr>
                </a:solidFill>
              </a:rPr>
              <a:t>and so much more …</a:t>
            </a:r>
          </a:p>
        </p:txBody>
      </p:sp>
    </p:spTree>
    <p:extLst>
      <p:ext uri="{BB962C8B-B14F-4D97-AF65-F5344CB8AC3E}">
        <p14:creationId xmlns:p14="http://schemas.microsoft.com/office/powerpoint/2010/main" val="146922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96C0F-230B-4245-5090-09651AA13279}"/>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5440B2D9-DB6A-3275-F571-BD86227AF46E}"/>
              </a:ext>
            </a:extLst>
          </p:cNvPr>
          <p:cNvSpPr/>
          <p:nvPr/>
        </p:nvSpPr>
        <p:spPr>
          <a:xfrm>
            <a:off x="518158" y="2654996"/>
            <a:ext cx="5015966" cy="372944"/>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b="1" dirty="0"/>
          </a:p>
        </p:txBody>
      </p:sp>
      <p:sp>
        <p:nvSpPr>
          <p:cNvPr id="16" name="Rounded Rectangle 15">
            <a:extLst>
              <a:ext uri="{FF2B5EF4-FFF2-40B4-BE49-F238E27FC236}">
                <a16:creationId xmlns:a16="http://schemas.microsoft.com/office/drawing/2014/main" id="{36394D78-CFAB-2802-A129-EF27AAA2BC14}"/>
              </a:ext>
            </a:extLst>
          </p:cNvPr>
          <p:cNvSpPr/>
          <p:nvPr/>
        </p:nvSpPr>
        <p:spPr>
          <a:xfrm>
            <a:off x="5989220" y="5470668"/>
            <a:ext cx="4698573" cy="410238"/>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34E0A13-7459-E97F-4651-93781914DB7C}"/>
              </a:ext>
            </a:extLst>
          </p:cNvPr>
          <p:cNvSpPr/>
          <p:nvPr/>
        </p:nvSpPr>
        <p:spPr>
          <a:xfrm>
            <a:off x="6448701" y="3188256"/>
            <a:ext cx="4904110" cy="650602"/>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9F66A2F4-F66B-2DB6-2538-456981FB65E0}"/>
              </a:ext>
            </a:extLst>
          </p:cNvPr>
          <p:cNvSpPr/>
          <p:nvPr/>
        </p:nvSpPr>
        <p:spPr>
          <a:xfrm>
            <a:off x="518159" y="4671390"/>
            <a:ext cx="4778235" cy="4102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8503BD7-B0F6-A4F1-C335-57190325CDAB}"/>
              </a:ext>
            </a:extLst>
          </p:cNvPr>
          <p:cNvSpPr/>
          <p:nvPr/>
        </p:nvSpPr>
        <p:spPr>
          <a:xfrm>
            <a:off x="518160" y="3464245"/>
            <a:ext cx="2743200" cy="410238"/>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6A786EA7-648C-B5CE-3282-C8A1987D9CC4}"/>
              </a:ext>
            </a:extLst>
          </p:cNvPr>
          <p:cNvSpPr/>
          <p:nvPr/>
        </p:nvSpPr>
        <p:spPr>
          <a:xfrm>
            <a:off x="518160" y="3047392"/>
            <a:ext cx="4004413" cy="4102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F4A05213-9597-D2E7-CD58-0700D0E16E6E}"/>
              </a:ext>
            </a:extLst>
          </p:cNvPr>
          <p:cNvSpPr/>
          <p:nvPr/>
        </p:nvSpPr>
        <p:spPr>
          <a:xfrm>
            <a:off x="518160" y="1400718"/>
            <a:ext cx="3547213" cy="410238"/>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a:extLst>
              <a:ext uri="{FF2B5EF4-FFF2-40B4-BE49-F238E27FC236}">
                <a16:creationId xmlns:a16="http://schemas.microsoft.com/office/drawing/2014/main" id="{8FDDD059-DD69-1732-6ECD-681ED5DC1342}"/>
              </a:ext>
            </a:extLst>
          </p:cNvPr>
          <p:cNvSpPr/>
          <p:nvPr/>
        </p:nvSpPr>
        <p:spPr>
          <a:xfrm>
            <a:off x="518160" y="1813205"/>
            <a:ext cx="4398224" cy="4102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3AA9250-97D1-3206-B73D-A749E75CC845}"/>
              </a:ext>
            </a:extLst>
          </p:cNvPr>
          <p:cNvSpPr>
            <a:spLocks noGrp="1"/>
          </p:cNvSpPr>
          <p:nvPr>
            <p:ph type="title"/>
          </p:nvPr>
        </p:nvSpPr>
        <p:spPr>
          <a:xfrm>
            <a:off x="518160" y="151765"/>
            <a:ext cx="11013440" cy="1325563"/>
          </a:xfrm>
        </p:spPr>
        <p:txBody>
          <a:bodyPr>
            <a:normAutofit/>
          </a:bodyPr>
          <a:lstStyle/>
          <a:p>
            <a:r>
              <a:rPr lang="en-US" dirty="0"/>
              <a:t>Current status  (EOY 2024)</a:t>
            </a:r>
          </a:p>
        </p:txBody>
      </p:sp>
      <p:sp>
        <p:nvSpPr>
          <p:cNvPr id="6" name="Slide Number Placeholder 5">
            <a:extLst>
              <a:ext uri="{FF2B5EF4-FFF2-40B4-BE49-F238E27FC236}">
                <a16:creationId xmlns:a16="http://schemas.microsoft.com/office/drawing/2014/main" id="{C592CA2C-D096-A2B3-E008-5756CD1EF36A}"/>
              </a:ext>
            </a:extLst>
          </p:cNvPr>
          <p:cNvSpPr>
            <a:spLocks noGrp="1"/>
          </p:cNvSpPr>
          <p:nvPr>
            <p:ph type="sldNum" sz="quarter" idx="12"/>
          </p:nvPr>
        </p:nvSpPr>
        <p:spPr/>
        <p:txBody>
          <a:bodyPr/>
          <a:lstStyle/>
          <a:p>
            <a:fld id="{7D62C56D-5E74-2945-931D-C07ECBF0F859}" type="slidenum">
              <a:rPr lang="en-US" smtClean="0"/>
              <a:t>16</a:t>
            </a:fld>
            <a:endParaRPr lang="en-US"/>
          </a:p>
        </p:txBody>
      </p:sp>
      <p:sp>
        <p:nvSpPr>
          <p:cNvPr id="5" name="Content Placeholder 2">
            <a:extLst>
              <a:ext uri="{FF2B5EF4-FFF2-40B4-BE49-F238E27FC236}">
                <a16:creationId xmlns:a16="http://schemas.microsoft.com/office/drawing/2014/main" id="{4A3A24F4-E543-BA46-4182-4F79C35C44A2}"/>
              </a:ext>
            </a:extLst>
          </p:cNvPr>
          <p:cNvSpPr txBox="1">
            <a:spLocks/>
          </p:cNvSpPr>
          <p:nvPr/>
        </p:nvSpPr>
        <p:spPr>
          <a:xfrm>
            <a:off x="5952561" y="1477328"/>
            <a:ext cx="6078071" cy="4818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 name="TextBox 7">
            <a:extLst>
              <a:ext uri="{FF2B5EF4-FFF2-40B4-BE49-F238E27FC236}">
                <a16:creationId xmlns:a16="http://schemas.microsoft.com/office/drawing/2014/main" id="{13A764FC-A254-C67C-7339-AFE54D2EC07D}"/>
              </a:ext>
            </a:extLst>
          </p:cNvPr>
          <p:cNvSpPr txBox="1"/>
          <p:nvPr/>
        </p:nvSpPr>
        <p:spPr>
          <a:xfrm>
            <a:off x="6275706" y="6314658"/>
            <a:ext cx="2413851" cy="338554"/>
          </a:xfrm>
          <a:prstGeom prst="rect">
            <a:avLst/>
          </a:prstGeom>
          <a:noFill/>
        </p:spPr>
        <p:txBody>
          <a:bodyPr wrap="square" rtlCol="0">
            <a:spAutoFit/>
          </a:bodyPr>
          <a:lstStyle/>
          <a:p>
            <a:r>
              <a:rPr lang="en-US" sz="1600" dirty="0">
                <a:solidFill>
                  <a:schemeClr val="bg1">
                    <a:lumMod val="50000"/>
                  </a:schemeClr>
                </a:solidFill>
              </a:rPr>
              <a:t>and so much more …</a:t>
            </a:r>
          </a:p>
        </p:txBody>
      </p:sp>
      <p:sp>
        <p:nvSpPr>
          <p:cNvPr id="4" name="Rounded Rectangle 3">
            <a:extLst>
              <a:ext uri="{FF2B5EF4-FFF2-40B4-BE49-F238E27FC236}">
                <a16:creationId xmlns:a16="http://schemas.microsoft.com/office/drawing/2014/main" id="{407B70C6-620A-BE4C-40A7-F509BE2D293F}"/>
              </a:ext>
            </a:extLst>
          </p:cNvPr>
          <p:cNvSpPr/>
          <p:nvPr/>
        </p:nvSpPr>
        <p:spPr>
          <a:xfrm>
            <a:off x="518158" y="2229838"/>
            <a:ext cx="4004413" cy="410238"/>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9C08C9C4-F54D-325D-6D30-FB31EED24702}"/>
              </a:ext>
            </a:extLst>
          </p:cNvPr>
          <p:cNvSpPr/>
          <p:nvPr/>
        </p:nvSpPr>
        <p:spPr>
          <a:xfrm>
            <a:off x="6004559" y="4634320"/>
            <a:ext cx="4053841" cy="4102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9870DBA3-4E8F-E686-3BBA-254961A24860}"/>
              </a:ext>
            </a:extLst>
          </p:cNvPr>
          <p:cNvSpPr/>
          <p:nvPr/>
        </p:nvSpPr>
        <p:spPr>
          <a:xfrm>
            <a:off x="5989220" y="2124406"/>
            <a:ext cx="3463699" cy="4102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008D00D3-5DAB-2ABA-656B-2BB3ABB97E2D}"/>
              </a:ext>
            </a:extLst>
          </p:cNvPr>
          <p:cNvSpPr/>
          <p:nvPr/>
        </p:nvSpPr>
        <p:spPr>
          <a:xfrm>
            <a:off x="518160" y="4276651"/>
            <a:ext cx="4398224" cy="4102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373B43C7-BB45-E790-D249-2EC36AC2724C}"/>
              </a:ext>
            </a:extLst>
          </p:cNvPr>
          <p:cNvSpPr/>
          <p:nvPr/>
        </p:nvSpPr>
        <p:spPr>
          <a:xfrm>
            <a:off x="518160" y="3868741"/>
            <a:ext cx="2422748" cy="400481"/>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A3617593-2547-E3C4-8431-B86B7C895DF4}"/>
              </a:ext>
            </a:extLst>
          </p:cNvPr>
          <p:cNvSpPr/>
          <p:nvPr/>
        </p:nvSpPr>
        <p:spPr>
          <a:xfrm>
            <a:off x="5992202" y="5845282"/>
            <a:ext cx="4585182" cy="4102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6EFE9A5B-2065-F126-89C2-7F3E26C76134}"/>
              </a:ext>
            </a:extLst>
          </p:cNvPr>
          <p:cNvSpPr>
            <a:spLocks noGrp="1"/>
          </p:cNvSpPr>
          <p:nvPr>
            <p:ph idx="1"/>
          </p:nvPr>
        </p:nvSpPr>
        <p:spPr>
          <a:xfrm>
            <a:off x="518160" y="1477327"/>
            <a:ext cx="11155680" cy="5084111"/>
          </a:xfrm>
        </p:spPr>
        <p:txBody>
          <a:bodyPr numCol="2">
            <a:normAutofit fontScale="92500" lnSpcReduction="20000"/>
          </a:bodyPr>
          <a:lstStyle/>
          <a:p>
            <a:r>
              <a:rPr lang="en-US" dirty="0"/>
              <a:t>System notifications</a:t>
            </a:r>
          </a:p>
          <a:p>
            <a:r>
              <a:rPr lang="en-US" dirty="0"/>
              <a:t>Biometrics &amp; authentication</a:t>
            </a:r>
          </a:p>
          <a:p>
            <a:r>
              <a:rPr lang="en-US" dirty="0"/>
              <a:t>File/image picker dialogs</a:t>
            </a:r>
          </a:p>
          <a:p>
            <a:r>
              <a:rPr lang="en-US" dirty="0"/>
              <a:t>Context menus (custom, native)</a:t>
            </a:r>
          </a:p>
          <a:p>
            <a:r>
              <a:rPr lang="en-US" dirty="0"/>
              <a:t>Menu bar (desktop only)</a:t>
            </a:r>
          </a:p>
          <a:p>
            <a:r>
              <a:rPr lang="en-US" dirty="0"/>
              <a:t>Rich clipboard</a:t>
            </a:r>
          </a:p>
          <a:p>
            <a:r>
              <a:rPr lang="en-US" dirty="0"/>
              <a:t>Drag &amp; Drop</a:t>
            </a:r>
          </a:p>
          <a:p>
            <a:r>
              <a:rPr lang="en-US" dirty="0"/>
              <a:t>Default URI/Intent handling</a:t>
            </a:r>
          </a:p>
          <a:p>
            <a:r>
              <a:rPr lang="en-US" dirty="0"/>
              <a:t>Content sharing to foreign app</a:t>
            </a:r>
          </a:p>
          <a:p>
            <a:r>
              <a:rPr lang="en-US" dirty="0"/>
              <a:t>Native font access</a:t>
            </a:r>
          </a:p>
          <a:p>
            <a:r>
              <a:rPr lang="en-US" dirty="0"/>
              <a:t>Input Method Editors (IME)</a:t>
            </a:r>
          </a:p>
          <a:p>
            <a:r>
              <a:rPr lang="en-US" dirty="0"/>
              <a:t>Native gesture recognition</a:t>
            </a:r>
          </a:p>
          <a:p>
            <a:r>
              <a:rPr lang="en-US" dirty="0"/>
              <a:t>Connectivity management</a:t>
            </a:r>
          </a:p>
          <a:p>
            <a:pPr lvl="1"/>
            <a:r>
              <a:rPr lang="en-US" dirty="0" err="1"/>
              <a:t>WiFi</a:t>
            </a:r>
            <a:r>
              <a:rPr lang="en-US" dirty="0"/>
              <a:t>, Bluetooth, NFC, nearby devices</a:t>
            </a:r>
          </a:p>
          <a:p>
            <a:r>
              <a:rPr lang="en-US" dirty="0"/>
              <a:t>GPS/Location access</a:t>
            </a:r>
          </a:p>
          <a:p>
            <a:r>
              <a:rPr lang="en-US" dirty="0"/>
              <a:t>Multimedia capture</a:t>
            </a:r>
          </a:p>
          <a:p>
            <a:pPr lvl="1"/>
            <a:r>
              <a:rPr lang="en-US" dirty="0"/>
              <a:t>Device discovery &amp; configuration</a:t>
            </a:r>
          </a:p>
          <a:p>
            <a:pPr lvl="1"/>
            <a:r>
              <a:rPr lang="en-US" dirty="0"/>
              <a:t>Camera – snapshots, video, settings</a:t>
            </a:r>
          </a:p>
          <a:p>
            <a:pPr lvl="1"/>
            <a:r>
              <a:rPr lang="en-US" dirty="0"/>
              <a:t>Audio – input, MIDI, playback</a:t>
            </a:r>
          </a:p>
          <a:p>
            <a:r>
              <a:rPr lang="en-US" dirty="0"/>
              <a:t>Sensors</a:t>
            </a:r>
          </a:p>
          <a:p>
            <a:r>
              <a:rPr lang="en-US" dirty="0"/>
              <a:t>Native alarms, timers</a:t>
            </a:r>
          </a:p>
          <a:p>
            <a:r>
              <a:rPr lang="en-US" dirty="0"/>
              <a:t>Keychain (secret storage)</a:t>
            </a:r>
          </a:p>
          <a:p>
            <a:r>
              <a:rPr lang="en-US" dirty="0"/>
              <a:t>Power management/status</a:t>
            </a:r>
          </a:p>
          <a:p>
            <a:r>
              <a:rPr lang="en-US" dirty="0"/>
              <a:t>App lifecycle state transitions</a:t>
            </a:r>
          </a:p>
          <a:p>
            <a:r>
              <a:rPr lang="en-US" dirty="0"/>
              <a:t>OS-standard data directories</a:t>
            </a:r>
          </a:p>
        </p:txBody>
      </p:sp>
    </p:spTree>
    <p:extLst>
      <p:ext uri="{BB962C8B-B14F-4D97-AF65-F5344CB8AC3E}">
        <p14:creationId xmlns:p14="http://schemas.microsoft.com/office/powerpoint/2010/main" val="372216644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0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10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1000"/>
                                        <p:tgtEl>
                                          <p:spTgt spid="2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10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10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1000"/>
                                        <p:tgtEl>
                                          <p:spTgt spid="2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5" grpId="0" animBg="1"/>
      <p:bldP spid="13" grpId="0" animBg="1"/>
      <p:bldP spid="11" grpId="0" animBg="1"/>
      <p:bldP spid="10" grpId="0" animBg="1"/>
      <p:bldP spid="9" grpId="0" animBg="1"/>
      <p:bldP spid="7" grpId="0" animBg="1"/>
      <p:bldP spid="4" grpId="0" animBg="1"/>
      <p:bldP spid="19" grpId="0" animBg="1"/>
      <p:bldP spid="21" grpId="0" animBg="1"/>
      <p:bldP spid="23" grpId="0" animBg="1"/>
      <p:bldP spid="24"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877104-F2CD-6ACD-8FFE-B2E395392588}"/>
              </a:ext>
            </a:extLst>
          </p:cNvPr>
          <p:cNvSpPr>
            <a:spLocks noGrp="1"/>
          </p:cNvSpPr>
          <p:nvPr>
            <p:ph type="title"/>
          </p:nvPr>
        </p:nvSpPr>
        <p:spPr>
          <a:xfrm>
            <a:off x="831850" y="996505"/>
            <a:ext cx="10515600" cy="4589285"/>
          </a:xfrm>
        </p:spPr>
        <p:txBody>
          <a:bodyPr>
            <a:normAutofit/>
          </a:bodyPr>
          <a:lstStyle/>
          <a:p>
            <a:pPr algn="ctr"/>
            <a:r>
              <a:rPr lang="en-US" dirty="0"/>
              <a:t>demo time!</a:t>
            </a:r>
            <a:br>
              <a:rPr lang="en-US" dirty="0"/>
            </a:br>
            <a:br>
              <a:rPr lang="en-US" dirty="0"/>
            </a:br>
            <a:r>
              <a:rPr lang="en-US" sz="3600" dirty="0"/>
              <a:t>for future/offline viewers:</a:t>
            </a:r>
            <a:br>
              <a:rPr lang="en-US" sz="3600" dirty="0"/>
            </a:br>
            <a:r>
              <a:rPr lang="en-US" sz="2400" dirty="0"/>
              <a:t>the demo included an overview of Robrix running on macOS and Android.</a:t>
            </a:r>
            <a:br>
              <a:rPr lang="en-US" sz="2400" dirty="0"/>
            </a:br>
            <a:r>
              <a:rPr lang="en-US" sz="2400" dirty="0"/>
              <a:t> </a:t>
            </a:r>
            <a:br>
              <a:rPr lang="en-US" sz="2400" dirty="0"/>
            </a:br>
            <a:r>
              <a:rPr lang="en-US" sz="2400" dirty="0"/>
              <a:t>Check out our git repo and run it on your own machine here:</a:t>
            </a:r>
            <a:br>
              <a:rPr lang="en-US" sz="2400" dirty="0"/>
            </a:br>
            <a:r>
              <a:rPr lang="en-US" sz="2400" dirty="0">
                <a:hlinkClick r:id="rId3"/>
              </a:rPr>
              <a:t>https://github.com/project-robius/robrix</a:t>
            </a:r>
            <a:r>
              <a:rPr lang="en-US" sz="2400" dirty="0"/>
              <a:t> </a:t>
            </a:r>
            <a:endParaRPr lang="en-US" sz="4400" dirty="0"/>
          </a:p>
        </p:txBody>
      </p:sp>
      <p:sp>
        <p:nvSpPr>
          <p:cNvPr id="2" name="Slide Number Placeholder 4">
            <a:extLst>
              <a:ext uri="{FF2B5EF4-FFF2-40B4-BE49-F238E27FC236}">
                <a16:creationId xmlns:a16="http://schemas.microsoft.com/office/drawing/2014/main" id="{A5F052A9-1FB0-423D-E0FE-B90D35BB520A}"/>
              </a:ext>
            </a:extLst>
          </p:cNvPr>
          <p:cNvSpPr txBox="1">
            <a:spLocks/>
          </p:cNvSpPr>
          <p:nvPr/>
        </p:nvSpPr>
        <p:spPr>
          <a:xfrm>
            <a:off x="9349077" y="64232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62C56D-5E74-2945-931D-C07ECBF0F859}" type="slidenum">
              <a:rPr lang="en-US" smtClean="0"/>
              <a:pPr/>
              <a:t>17</a:t>
            </a:fld>
            <a:endParaRPr lang="en-US"/>
          </a:p>
        </p:txBody>
      </p:sp>
      <p:sp>
        <p:nvSpPr>
          <p:cNvPr id="3" name="Slide Number Placeholder 2">
            <a:extLst>
              <a:ext uri="{FF2B5EF4-FFF2-40B4-BE49-F238E27FC236}">
                <a16:creationId xmlns:a16="http://schemas.microsoft.com/office/drawing/2014/main" id="{AC001575-50E5-0F4A-C75A-EB907CCEBF17}"/>
              </a:ext>
            </a:extLst>
          </p:cNvPr>
          <p:cNvSpPr>
            <a:spLocks noGrp="1"/>
          </p:cNvSpPr>
          <p:nvPr>
            <p:ph type="sldNum" sz="quarter" idx="12"/>
          </p:nvPr>
        </p:nvSpPr>
        <p:spPr/>
        <p:txBody>
          <a:bodyPr/>
          <a:lstStyle/>
          <a:p>
            <a:fld id="{7D62C56D-5E74-2945-931D-C07ECBF0F859}" type="slidenum">
              <a:rPr lang="en-US" smtClean="0"/>
              <a:t>17</a:t>
            </a:fld>
            <a:endParaRPr lang="en-US"/>
          </a:p>
        </p:txBody>
      </p:sp>
    </p:spTree>
    <p:extLst>
      <p:ext uri="{BB962C8B-B14F-4D97-AF65-F5344CB8AC3E}">
        <p14:creationId xmlns:p14="http://schemas.microsoft.com/office/powerpoint/2010/main" val="1063054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uble Brace 6">
            <a:extLst>
              <a:ext uri="{FF2B5EF4-FFF2-40B4-BE49-F238E27FC236}">
                <a16:creationId xmlns:a16="http://schemas.microsoft.com/office/drawing/2014/main" id="{4C101F49-43E7-1923-9E98-B6E2892435A0}"/>
              </a:ext>
            </a:extLst>
          </p:cNvPr>
          <p:cNvSpPr/>
          <p:nvPr/>
        </p:nvSpPr>
        <p:spPr>
          <a:xfrm>
            <a:off x="-1017039" y="1380072"/>
            <a:ext cx="10908245" cy="3124902"/>
          </a:xfrm>
          <a:prstGeom prst="bracePair">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36BEB6-33F4-116E-145A-85D4A4AF87BD}"/>
              </a:ext>
            </a:extLst>
          </p:cNvPr>
          <p:cNvSpPr>
            <a:spLocks noGrp="1"/>
          </p:cNvSpPr>
          <p:nvPr>
            <p:ph idx="1"/>
          </p:nvPr>
        </p:nvSpPr>
        <p:spPr>
          <a:xfrm>
            <a:off x="518160" y="1477329"/>
            <a:ext cx="11013440" cy="5411200"/>
          </a:xfrm>
        </p:spPr>
        <p:txBody>
          <a:bodyPr>
            <a:normAutofit fontScale="92500" lnSpcReduction="10000"/>
          </a:bodyPr>
          <a:lstStyle/>
          <a:p>
            <a:r>
              <a:rPr lang="en-US" dirty="0"/>
              <a:t>Realizing all the practical, unexciting UI features </a:t>
            </a:r>
          </a:p>
          <a:p>
            <a:r>
              <a:rPr lang="en-US" dirty="0"/>
              <a:t>Exposing &amp; abstracting platform APIs / OS services</a:t>
            </a:r>
          </a:p>
          <a:p>
            <a:r>
              <a:rPr lang="en-US" dirty="0"/>
              <a:t>Handling complex multi-step builds (Rust + others)</a:t>
            </a:r>
          </a:p>
          <a:p>
            <a:pPr lvl="1"/>
            <a:r>
              <a:rPr lang="en-US" dirty="0"/>
              <a:t>Standardizing compilation of non-Rust system glue layers</a:t>
            </a:r>
          </a:p>
          <a:p>
            <a:pPr lvl="1"/>
            <a:r>
              <a:rPr lang="en-US" dirty="0"/>
              <a:t>Supporting platform-specific toolchains and linking conventions</a:t>
            </a:r>
          </a:p>
          <a:p>
            <a:pPr lvl="1"/>
            <a:r>
              <a:rPr lang="en-US" dirty="0"/>
              <a:t>Defining and executing pre- and post-compilation steps</a:t>
            </a:r>
          </a:p>
          <a:p>
            <a:r>
              <a:rPr lang="en-US" dirty="0"/>
              <a:t>Packaging: bundling, codesigning, distributing apps</a:t>
            </a:r>
          </a:p>
          <a:p>
            <a:pPr lvl="1"/>
            <a:r>
              <a:rPr lang="en-US" dirty="0"/>
              <a:t>Required for system notifications, geolocation  </a:t>
            </a:r>
            <a:r>
              <a:rPr lang="en-US" sz="2000" dirty="0">
                <a:solidFill>
                  <a:schemeClr val="bg1">
                    <a:lumMod val="50000"/>
                  </a:schemeClr>
                </a:solidFill>
              </a:rPr>
              <a:t>(and so much more)</a:t>
            </a:r>
            <a:br>
              <a:rPr lang="en-US" sz="2000" dirty="0">
                <a:solidFill>
                  <a:schemeClr val="bg1">
                    <a:lumMod val="50000"/>
                  </a:schemeClr>
                </a:solidFill>
              </a:rPr>
            </a:br>
            <a:endParaRPr lang="en-US" sz="2000" dirty="0">
              <a:solidFill>
                <a:schemeClr val="bg1">
                  <a:lumMod val="50000"/>
                </a:schemeClr>
              </a:solidFill>
            </a:endParaRPr>
          </a:p>
          <a:p>
            <a:r>
              <a:rPr lang="en-US" dirty="0"/>
              <a:t>Maintaining high performance in the face of concurrency and async</a:t>
            </a:r>
          </a:p>
          <a:p>
            <a:pPr lvl="1"/>
            <a:r>
              <a:rPr lang="en-US" dirty="0"/>
              <a:t>Key objective: </a:t>
            </a:r>
            <a:r>
              <a:rPr lang="en-US" b="1" i="1" dirty="0"/>
              <a:t>do “nothing”</a:t>
            </a:r>
            <a:r>
              <a:rPr lang="en-US" dirty="0"/>
              <a:t> on main UI thread</a:t>
            </a:r>
          </a:p>
          <a:p>
            <a:pPr lvl="1"/>
            <a:r>
              <a:rPr lang="en-US" dirty="0"/>
              <a:t>But, UI &amp; other select platform functions </a:t>
            </a:r>
            <a:r>
              <a:rPr lang="en-US" b="1" i="1" dirty="0"/>
              <a:t>must </a:t>
            </a:r>
            <a:r>
              <a:rPr lang="en-US" dirty="0"/>
              <a:t>run on “main” thread</a:t>
            </a:r>
          </a:p>
          <a:p>
            <a:pPr lvl="1"/>
            <a:r>
              <a:rPr lang="en-US" dirty="0"/>
              <a:t>Certain APIs </a:t>
            </a:r>
            <a:r>
              <a:rPr lang="en-US" i="1" dirty="0"/>
              <a:t>require</a:t>
            </a:r>
            <a:r>
              <a:rPr lang="en-US" dirty="0"/>
              <a:t> async, others </a:t>
            </a:r>
            <a:r>
              <a:rPr lang="en-US" i="1" dirty="0"/>
              <a:t>forbid </a:t>
            </a:r>
            <a:r>
              <a:rPr lang="en-US" dirty="0"/>
              <a:t>async</a:t>
            </a:r>
          </a:p>
          <a:p>
            <a:r>
              <a:rPr lang="en-US" dirty="0">
                <a:solidFill>
                  <a:schemeClr val="bg1">
                    <a:lumMod val="65000"/>
                  </a:schemeClr>
                </a:solidFill>
              </a:rPr>
              <a:t>Contending with multiple </a:t>
            </a:r>
            <a:r>
              <a:rPr lang="en-US" i="1" dirty="0">
                <a:solidFill>
                  <a:schemeClr val="bg1">
                    <a:lumMod val="65000"/>
                  </a:schemeClr>
                </a:solidFill>
              </a:rPr>
              <a:t>vastly </a:t>
            </a:r>
            <a:r>
              <a:rPr lang="en-US" dirty="0">
                <a:solidFill>
                  <a:schemeClr val="bg1">
                    <a:lumMod val="65000"/>
                  </a:schemeClr>
                </a:solidFill>
              </a:rPr>
              <a:t>different UI toolkits</a:t>
            </a:r>
          </a:p>
        </p:txBody>
      </p:sp>
      <p:sp>
        <p:nvSpPr>
          <p:cNvPr id="2" name="Title 1">
            <a:extLst>
              <a:ext uri="{FF2B5EF4-FFF2-40B4-BE49-F238E27FC236}">
                <a16:creationId xmlns:a16="http://schemas.microsoft.com/office/drawing/2014/main" id="{18E3AC58-A15B-382F-0CD5-883504CDB508}"/>
              </a:ext>
            </a:extLst>
          </p:cNvPr>
          <p:cNvSpPr>
            <a:spLocks noGrp="1"/>
          </p:cNvSpPr>
          <p:nvPr>
            <p:ph type="title"/>
          </p:nvPr>
        </p:nvSpPr>
        <p:spPr/>
        <p:txBody>
          <a:bodyPr>
            <a:normAutofit fontScale="90000"/>
          </a:bodyPr>
          <a:lstStyle/>
          <a:p>
            <a:r>
              <a:rPr lang="en-US" dirty="0"/>
              <a:t>Major Robrix-driven implementation challenges</a:t>
            </a:r>
          </a:p>
        </p:txBody>
      </p:sp>
      <p:sp>
        <p:nvSpPr>
          <p:cNvPr id="5" name="Slide Number Placeholder 4">
            <a:extLst>
              <a:ext uri="{FF2B5EF4-FFF2-40B4-BE49-F238E27FC236}">
                <a16:creationId xmlns:a16="http://schemas.microsoft.com/office/drawing/2014/main" id="{67952C78-2C7D-4EB9-2335-CDE5F1EC4295}"/>
              </a:ext>
            </a:extLst>
          </p:cNvPr>
          <p:cNvSpPr>
            <a:spLocks noGrp="1"/>
          </p:cNvSpPr>
          <p:nvPr>
            <p:ph type="sldNum" sz="quarter" idx="12"/>
          </p:nvPr>
        </p:nvSpPr>
        <p:spPr/>
        <p:txBody>
          <a:bodyPr/>
          <a:lstStyle/>
          <a:p>
            <a:fld id="{7D62C56D-5E74-2945-931D-C07ECBF0F859}" type="slidenum">
              <a:rPr lang="en-US" smtClean="0"/>
              <a:pPr/>
              <a:t>18</a:t>
            </a:fld>
            <a:endParaRPr lang="en-US"/>
          </a:p>
        </p:txBody>
      </p:sp>
      <p:sp>
        <p:nvSpPr>
          <p:cNvPr id="6" name="TextBox 5">
            <a:extLst>
              <a:ext uri="{FF2B5EF4-FFF2-40B4-BE49-F238E27FC236}">
                <a16:creationId xmlns:a16="http://schemas.microsoft.com/office/drawing/2014/main" id="{B2C1EC1B-9088-FC0E-37ED-1EC62C98F524}"/>
              </a:ext>
            </a:extLst>
          </p:cNvPr>
          <p:cNvSpPr txBox="1"/>
          <p:nvPr/>
        </p:nvSpPr>
        <p:spPr>
          <a:xfrm>
            <a:off x="10073659" y="2332543"/>
            <a:ext cx="1445583" cy="1200329"/>
          </a:xfrm>
          <a:prstGeom prst="rect">
            <a:avLst/>
          </a:prstGeom>
          <a:noFill/>
        </p:spPr>
        <p:txBody>
          <a:bodyPr wrap="square">
            <a:spAutoFit/>
          </a:bodyPr>
          <a:lstStyle/>
          <a:p>
            <a:r>
              <a:rPr lang="en-US" sz="2400" dirty="0">
                <a:solidFill>
                  <a:schemeClr val="accent1">
                    <a:lumMod val="75000"/>
                  </a:schemeClr>
                </a:solidFill>
              </a:rPr>
              <a:t>all across</a:t>
            </a:r>
          </a:p>
          <a:p>
            <a:r>
              <a:rPr lang="en-US" sz="2400" dirty="0">
                <a:solidFill>
                  <a:schemeClr val="accent1">
                    <a:lumMod val="75000"/>
                  </a:schemeClr>
                </a:solidFill>
              </a:rPr>
              <a:t>disparate</a:t>
            </a:r>
          </a:p>
          <a:p>
            <a:r>
              <a:rPr lang="en-US" sz="2400" dirty="0">
                <a:solidFill>
                  <a:schemeClr val="accent1">
                    <a:lumMod val="75000"/>
                  </a:schemeClr>
                </a:solidFill>
              </a:rPr>
              <a:t>platforms</a:t>
            </a:r>
          </a:p>
        </p:txBody>
      </p:sp>
      <p:sp>
        <p:nvSpPr>
          <p:cNvPr id="9" name="TextBox 8">
            <a:extLst>
              <a:ext uri="{FF2B5EF4-FFF2-40B4-BE49-F238E27FC236}">
                <a16:creationId xmlns:a16="http://schemas.microsoft.com/office/drawing/2014/main" id="{BD5CA4B9-02BA-5CD8-865C-B1A8D24CB512}"/>
              </a:ext>
            </a:extLst>
          </p:cNvPr>
          <p:cNvSpPr txBox="1"/>
          <p:nvPr/>
        </p:nvSpPr>
        <p:spPr>
          <a:xfrm>
            <a:off x="115073" y="1437572"/>
            <a:ext cx="753165" cy="461665"/>
          </a:xfrm>
          <a:prstGeom prst="rect">
            <a:avLst/>
          </a:prstGeom>
          <a:noFill/>
        </p:spPr>
        <p:txBody>
          <a:bodyPr wrap="square" rtlCol="0">
            <a:spAutoFit/>
          </a:bodyPr>
          <a:lstStyle/>
          <a:p>
            <a:r>
              <a:rPr lang="en-US" sz="2400" dirty="0"/>
              <a:t>⭐️</a:t>
            </a:r>
          </a:p>
        </p:txBody>
      </p:sp>
      <p:sp>
        <p:nvSpPr>
          <p:cNvPr id="12" name="TextBox 11">
            <a:extLst>
              <a:ext uri="{FF2B5EF4-FFF2-40B4-BE49-F238E27FC236}">
                <a16:creationId xmlns:a16="http://schemas.microsoft.com/office/drawing/2014/main" id="{544F9943-CFE9-1A02-BCD3-7F9B144AD96F}"/>
              </a:ext>
            </a:extLst>
          </p:cNvPr>
          <p:cNvSpPr txBox="1"/>
          <p:nvPr/>
        </p:nvSpPr>
        <p:spPr>
          <a:xfrm>
            <a:off x="115597" y="1899237"/>
            <a:ext cx="753165" cy="461665"/>
          </a:xfrm>
          <a:prstGeom prst="rect">
            <a:avLst/>
          </a:prstGeom>
          <a:noFill/>
        </p:spPr>
        <p:txBody>
          <a:bodyPr wrap="square" rtlCol="0">
            <a:spAutoFit/>
          </a:bodyPr>
          <a:lstStyle/>
          <a:p>
            <a:r>
              <a:rPr lang="en-US" sz="2400" dirty="0"/>
              <a:t>⭐️</a:t>
            </a:r>
          </a:p>
        </p:txBody>
      </p:sp>
      <p:sp>
        <p:nvSpPr>
          <p:cNvPr id="13" name="TextBox 12">
            <a:extLst>
              <a:ext uri="{FF2B5EF4-FFF2-40B4-BE49-F238E27FC236}">
                <a16:creationId xmlns:a16="http://schemas.microsoft.com/office/drawing/2014/main" id="{C38AA339-E381-8676-3280-933476DD3065}"/>
              </a:ext>
            </a:extLst>
          </p:cNvPr>
          <p:cNvSpPr txBox="1"/>
          <p:nvPr/>
        </p:nvSpPr>
        <p:spPr>
          <a:xfrm>
            <a:off x="114549" y="4774411"/>
            <a:ext cx="753165" cy="461665"/>
          </a:xfrm>
          <a:prstGeom prst="rect">
            <a:avLst/>
          </a:prstGeom>
          <a:noFill/>
        </p:spPr>
        <p:txBody>
          <a:bodyPr wrap="square" rtlCol="0">
            <a:spAutoFit/>
          </a:bodyPr>
          <a:lstStyle/>
          <a:p>
            <a:r>
              <a:rPr lang="en-US" sz="2400" dirty="0"/>
              <a:t>⭐️</a:t>
            </a:r>
          </a:p>
        </p:txBody>
      </p:sp>
    </p:spTree>
    <p:extLst>
      <p:ext uri="{BB962C8B-B14F-4D97-AF65-F5344CB8AC3E}">
        <p14:creationId xmlns:p14="http://schemas.microsoft.com/office/powerpoint/2010/main" val="104925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right)">
                                      <p:cBhvr>
                                        <p:cTn id="39" dur="500"/>
                                        <p:tgtEl>
                                          <p:spTgt spid="6"/>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childTnLst>
                                </p:cTn>
                              </p:par>
                              <p:par>
                                <p:cTn id="48" presetID="2" presetClass="entr" presetSubtype="8"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0-#ppt_w/2"/>
                                          </p:val>
                                        </p:tav>
                                        <p:tav tm="100000">
                                          <p:val>
                                            <p:strVal val="#ppt_x"/>
                                          </p:val>
                                        </p:tav>
                                      </p:tavLst>
                                    </p:anim>
                                    <p:anim calcmode="lin" valueType="num">
                                      <p:cBhvr additive="base">
                                        <p:cTn id="51" dur="500" fill="hold"/>
                                        <p:tgtEl>
                                          <p:spTgt spid="13"/>
                                        </p:tgtEl>
                                        <p:attrNameLst>
                                          <p:attrName>ppt_y</p:attrName>
                                        </p:attrNameLst>
                                      </p:cBhvr>
                                      <p:tavLst>
                                        <p:tav tm="0">
                                          <p:val>
                                            <p:strVal val="#ppt_y"/>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uiExpand="1" build="p"/>
      <p:bldP spid="6" grpId="0"/>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3978021-5644-FBAA-384E-8CC191751C36}"/>
              </a:ext>
            </a:extLst>
          </p:cNvPr>
          <p:cNvGrpSpPr/>
          <p:nvPr/>
        </p:nvGrpSpPr>
        <p:grpSpPr>
          <a:xfrm>
            <a:off x="2826928" y="3881504"/>
            <a:ext cx="6274686" cy="1501011"/>
            <a:chOff x="2826928" y="3881504"/>
            <a:chExt cx="6274686" cy="1501011"/>
          </a:xfrm>
        </p:grpSpPr>
        <p:cxnSp>
          <p:nvCxnSpPr>
            <p:cNvPr id="136" name="Google Shape;78;p13">
              <a:extLst>
                <a:ext uri="{FF2B5EF4-FFF2-40B4-BE49-F238E27FC236}">
                  <a16:creationId xmlns:a16="http://schemas.microsoft.com/office/drawing/2014/main" id="{97A10F0C-8C91-8167-2885-2D1DF027A235}"/>
                </a:ext>
              </a:extLst>
            </p:cNvPr>
            <p:cNvCxnSpPr>
              <a:cxnSpLocks/>
            </p:cNvCxnSpPr>
            <p:nvPr/>
          </p:nvCxnSpPr>
          <p:spPr>
            <a:xfrm rot="10800000" flipV="1">
              <a:off x="4405797" y="4514573"/>
              <a:ext cx="4695817" cy="766767"/>
            </a:xfrm>
            <a:prstGeom prst="bentConnector3">
              <a:avLst>
                <a:gd name="adj1" fmla="val 27705"/>
              </a:avLst>
            </a:prstGeom>
            <a:noFill/>
            <a:ln w="12700" cap="rnd" cmpd="sng">
              <a:solidFill>
                <a:srgbClr val="000000"/>
              </a:solidFill>
              <a:prstDash val="solid"/>
              <a:round/>
              <a:headEnd type="none" w="med" len="med"/>
              <a:tailEnd type="triangle" w="med" len="med"/>
            </a:ln>
          </p:spPr>
        </p:cxnSp>
        <p:sp>
          <p:nvSpPr>
            <p:cNvPr id="134" name="TextBox 133">
              <a:extLst>
                <a:ext uri="{FF2B5EF4-FFF2-40B4-BE49-F238E27FC236}">
                  <a16:creationId xmlns:a16="http://schemas.microsoft.com/office/drawing/2014/main" id="{4DB4EC4B-F177-9C22-8E78-2122EAA78AE0}"/>
                </a:ext>
              </a:extLst>
            </p:cNvPr>
            <p:cNvSpPr txBox="1"/>
            <p:nvPr/>
          </p:nvSpPr>
          <p:spPr>
            <a:xfrm>
              <a:off x="4484737" y="4781215"/>
              <a:ext cx="1008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insert fetched media (sync)</a:t>
              </a:r>
            </a:p>
          </p:txBody>
        </p:sp>
        <p:cxnSp>
          <p:nvCxnSpPr>
            <p:cNvPr id="128" name="Google Shape;78;p13">
              <a:extLst>
                <a:ext uri="{FF2B5EF4-FFF2-40B4-BE49-F238E27FC236}">
                  <a16:creationId xmlns:a16="http://schemas.microsoft.com/office/drawing/2014/main" id="{E27BAD20-0E07-E3AC-8ACB-2B6C69CD3A0D}"/>
                </a:ext>
              </a:extLst>
            </p:cNvPr>
            <p:cNvCxnSpPr>
              <a:cxnSpLocks/>
              <a:stCxn id="132" idx="2"/>
            </p:cNvCxnSpPr>
            <p:nvPr/>
          </p:nvCxnSpPr>
          <p:spPr>
            <a:xfrm rot="5400000">
              <a:off x="4611364" y="4426881"/>
              <a:ext cx="535654" cy="943132"/>
            </a:xfrm>
            <a:prstGeom prst="bentConnector2">
              <a:avLst/>
            </a:prstGeom>
            <a:noFill/>
            <a:ln w="12700" cap="flat" cmpd="sng">
              <a:solidFill>
                <a:srgbClr val="000000"/>
              </a:solidFill>
              <a:prstDash val="solid"/>
              <a:round/>
              <a:headEnd type="none" w="med" len="med"/>
              <a:tailEnd type="triangle" w="med" len="med"/>
            </a:ln>
          </p:spPr>
        </p:cxnSp>
        <p:sp>
          <p:nvSpPr>
            <p:cNvPr id="119" name="Google Shape;60;p13">
              <a:extLst>
                <a:ext uri="{FF2B5EF4-FFF2-40B4-BE49-F238E27FC236}">
                  <a16:creationId xmlns:a16="http://schemas.microsoft.com/office/drawing/2014/main" id="{0404FD7F-CB85-6301-A162-55D66C6C8438}"/>
                </a:ext>
              </a:extLst>
            </p:cNvPr>
            <p:cNvSpPr/>
            <p:nvPr/>
          </p:nvSpPr>
          <p:spPr>
            <a:xfrm>
              <a:off x="3090388" y="4895037"/>
              <a:ext cx="1317235" cy="487478"/>
            </a:xfrm>
            <a:prstGeom prst="roundRect">
              <a:avLst>
                <a:gd name="adj" fmla="val 16667"/>
              </a:avLst>
            </a:prstGeom>
            <a:gradFill>
              <a:gsLst>
                <a:gs pos="0">
                  <a:schemeClr val="tx1">
                    <a:lumMod val="50000"/>
                    <a:lumOff val="50000"/>
                  </a:schemeClr>
                </a:gs>
                <a:gs pos="100000">
                  <a:schemeClr val="tx1"/>
                </a:gs>
              </a:gsLst>
            </a:gradFill>
            <a:ln/>
          </p:spPr>
          <p:style>
            <a:lnRef idx="0">
              <a:schemeClr val="accent6"/>
            </a:lnRef>
            <a:fillRef idx="3">
              <a:schemeClr val="accent6"/>
            </a:fillRef>
            <a:effectRef idx="3">
              <a:schemeClr val="accent6"/>
            </a:effectRef>
            <a:fontRef idx="minor">
              <a:schemeClr val="lt1"/>
            </a:fontRef>
          </p:style>
          <p:txBody>
            <a:bodyPr spcFirstLastPara="1" wrap="square" lIns="0" tIns="0" rIns="91440" bIns="0" anchor="ctr" anchorCtr="0">
              <a:noAutofit/>
            </a:bodyPr>
            <a:lstStyle/>
            <a:p>
              <a:pPr marL="57150" marR="0" lvl="0"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media cache</a:t>
              </a:r>
              <a:b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(shared memory)</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0" name="Google Shape;78;p13">
              <a:extLst>
                <a:ext uri="{FF2B5EF4-FFF2-40B4-BE49-F238E27FC236}">
                  <a16:creationId xmlns:a16="http://schemas.microsoft.com/office/drawing/2014/main" id="{88424A44-156F-2D53-9262-1FE4476288D5}"/>
                </a:ext>
              </a:extLst>
            </p:cNvPr>
            <p:cNvCxnSpPr>
              <a:cxnSpLocks/>
              <a:endCxn id="119" idx="1"/>
            </p:cNvCxnSpPr>
            <p:nvPr/>
          </p:nvCxnSpPr>
          <p:spPr>
            <a:xfrm rot="16200000" flipH="1">
              <a:off x="2338489" y="4386877"/>
              <a:ext cx="1257272" cy="246526"/>
            </a:xfrm>
            <a:prstGeom prst="bentConnector2">
              <a:avLst/>
            </a:prstGeom>
            <a:noFill/>
            <a:ln w="12700" cap="flat" cmpd="sng">
              <a:solidFill>
                <a:srgbClr val="000000"/>
              </a:solidFill>
              <a:prstDash val="solid"/>
              <a:round/>
              <a:headEnd type="triangle" w="med" len="med"/>
              <a:tailEnd type="triangle" w="med" len="med"/>
            </a:ln>
          </p:spPr>
        </p:cxnSp>
        <p:sp>
          <p:nvSpPr>
            <p:cNvPr id="127" name="TextBox 126">
              <a:extLst>
                <a:ext uri="{FF2B5EF4-FFF2-40B4-BE49-F238E27FC236}">
                  <a16:creationId xmlns:a16="http://schemas.microsoft.com/office/drawing/2014/main" id="{448AC2AF-8F86-E1BE-F02C-FF8215CBA326}"/>
                </a:ext>
              </a:extLst>
            </p:cNvPr>
            <p:cNvSpPr txBox="1"/>
            <p:nvPr/>
          </p:nvSpPr>
          <p:spPr>
            <a:xfrm>
              <a:off x="2826928" y="4191879"/>
              <a:ext cx="1008566"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non-blocking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media lookup</a:t>
              </a:r>
              <a:b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  (fast path)</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TextBox 134">
              <a:extLst>
                <a:ext uri="{FF2B5EF4-FFF2-40B4-BE49-F238E27FC236}">
                  <a16:creationId xmlns:a16="http://schemas.microsoft.com/office/drawing/2014/main" id="{C62A7E56-DF03-C4BB-9872-8AE4621590EC}"/>
                </a:ext>
              </a:extLst>
            </p:cNvPr>
            <p:cNvSpPr txBox="1"/>
            <p:nvPr/>
          </p:nvSpPr>
          <p:spPr>
            <a:xfrm>
              <a:off x="6936169" y="4890037"/>
              <a:ext cx="10085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insert fetched media (async)</a:t>
              </a:r>
            </a:p>
          </p:txBody>
        </p:sp>
        <p:cxnSp>
          <p:nvCxnSpPr>
            <p:cNvPr id="151" name="Google Shape;78;p13">
              <a:extLst>
                <a:ext uri="{FF2B5EF4-FFF2-40B4-BE49-F238E27FC236}">
                  <a16:creationId xmlns:a16="http://schemas.microsoft.com/office/drawing/2014/main" id="{6CB799A5-7D0B-11D9-6679-E19AA197C3F3}"/>
                </a:ext>
              </a:extLst>
            </p:cNvPr>
            <p:cNvCxnSpPr>
              <a:cxnSpLocks/>
            </p:cNvCxnSpPr>
            <p:nvPr/>
          </p:nvCxnSpPr>
          <p:spPr>
            <a:xfrm>
              <a:off x="7801737" y="4713367"/>
              <a:ext cx="0" cy="74615"/>
            </a:xfrm>
            <a:prstGeom prst="straightConnector1">
              <a:avLst/>
            </a:prstGeom>
            <a:noFill/>
            <a:ln w="12700" cap="rnd" cmpd="sng">
              <a:solidFill>
                <a:srgbClr val="000000"/>
              </a:solidFill>
              <a:prstDash val="solid"/>
              <a:round/>
              <a:headEnd type="none" w="med" len="med"/>
              <a:tailEnd type="triangle" w="med" len="med"/>
            </a:ln>
          </p:spPr>
        </p:cxnSp>
        <p:cxnSp>
          <p:nvCxnSpPr>
            <p:cNvPr id="156" name="Google Shape;78;p13">
              <a:extLst>
                <a:ext uri="{FF2B5EF4-FFF2-40B4-BE49-F238E27FC236}">
                  <a16:creationId xmlns:a16="http://schemas.microsoft.com/office/drawing/2014/main" id="{6CE7492D-43BA-B1C1-BEBC-6F17E34218CC}"/>
                </a:ext>
              </a:extLst>
            </p:cNvPr>
            <p:cNvCxnSpPr>
              <a:cxnSpLocks/>
            </p:cNvCxnSpPr>
            <p:nvPr/>
          </p:nvCxnSpPr>
          <p:spPr>
            <a:xfrm flipH="1">
              <a:off x="6835437" y="5279224"/>
              <a:ext cx="54177" cy="0"/>
            </a:xfrm>
            <a:prstGeom prst="straightConnector1">
              <a:avLst/>
            </a:prstGeom>
            <a:noFill/>
            <a:ln w="12700" cap="rnd" cmpd="sng">
              <a:solidFill>
                <a:srgbClr val="000000"/>
              </a:solidFill>
              <a:prstDash val="solid"/>
              <a:round/>
              <a:headEnd type="none" w="med" len="med"/>
              <a:tailEnd type="triangle" w="med" len="med"/>
            </a:ln>
          </p:spPr>
        </p:cxnSp>
      </p:grpSp>
      <p:grpSp>
        <p:nvGrpSpPr>
          <p:cNvPr id="11" name="Group 10">
            <a:extLst>
              <a:ext uri="{FF2B5EF4-FFF2-40B4-BE49-F238E27FC236}">
                <a16:creationId xmlns:a16="http://schemas.microsoft.com/office/drawing/2014/main" id="{003AE5D7-D277-5236-A6B5-B919E5852F3E}"/>
              </a:ext>
            </a:extLst>
          </p:cNvPr>
          <p:cNvGrpSpPr/>
          <p:nvPr/>
        </p:nvGrpSpPr>
        <p:grpSpPr>
          <a:xfrm>
            <a:off x="2967231" y="1007541"/>
            <a:ext cx="5721607" cy="1400905"/>
            <a:chOff x="2967231" y="1007541"/>
            <a:chExt cx="5721607" cy="1400905"/>
          </a:xfrm>
        </p:grpSpPr>
        <p:sp>
          <p:nvSpPr>
            <p:cNvPr id="100" name="Freeform 99">
              <a:extLst>
                <a:ext uri="{FF2B5EF4-FFF2-40B4-BE49-F238E27FC236}">
                  <a16:creationId xmlns:a16="http://schemas.microsoft.com/office/drawing/2014/main" id="{AD4C8435-8512-FE66-9B96-7C936302A4C2}"/>
                </a:ext>
              </a:extLst>
            </p:cNvPr>
            <p:cNvSpPr/>
            <p:nvPr/>
          </p:nvSpPr>
          <p:spPr>
            <a:xfrm>
              <a:off x="2967231" y="1293030"/>
              <a:ext cx="5659763" cy="854243"/>
            </a:xfrm>
            <a:custGeom>
              <a:avLst/>
              <a:gdLst>
                <a:gd name="connsiteX0" fmla="*/ 0 w 5486400"/>
                <a:gd name="connsiteY0" fmla="*/ 521135 h 563665"/>
                <a:gd name="connsiteX1" fmla="*/ 2488018 w 5486400"/>
                <a:gd name="connsiteY1" fmla="*/ 139 h 563665"/>
                <a:gd name="connsiteX2" fmla="*/ 5486400 w 5486400"/>
                <a:gd name="connsiteY2" fmla="*/ 563665 h 563665"/>
                <a:gd name="connsiteX0" fmla="*/ 0 w 5486400"/>
                <a:gd name="connsiteY0" fmla="*/ 542390 h 584920"/>
                <a:gd name="connsiteX1" fmla="*/ 2849525 w 5486400"/>
                <a:gd name="connsiteY1" fmla="*/ 129 h 584920"/>
                <a:gd name="connsiteX2" fmla="*/ 5486400 w 5486400"/>
                <a:gd name="connsiteY2" fmla="*/ 584920 h 584920"/>
                <a:gd name="connsiteX0" fmla="*/ 0 w 5411973"/>
                <a:gd name="connsiteY0" fmla="*/ 620706 h 620707"/>
                <a:gd name="connsiteX1" fmla="*/ 2775098 w 5411973"/>
                <a:gd name="connsiteY1" fmla="*/ 103 h 620707"/>
                <a:gd name="connsiteX2" fmla="*/ 5411973 w 5411973"/>
                <a:gd name="connsiteY2" fmla="*/ 584894 h 620707"/>
                <a:gd name="connsiteX0" fmla="*/ 0 w 5411973"/>
                <a:gd name="connsiteY0" fmla="*/ 620706 h 620706"/>
                <a:gd name="connsiteX1" fmla="*/ 2764466 w 5411973"/>
                <a:gd name="connsiteY1" fmla="*/ 103 h 620706"/>
                <a:gd name="connsiteX2" fmla="*/ 5411973 w 5411973"/>
                <a:gd name="connsiteY2" fmla="*/ 584894 h 620706"/>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85929 h 718667"/>
                <a:gd name="connsiteX1" fmla="*/ 2719390 w 5358810"/>
                <a:gd name="connsiteY1" fmla="*/ 86 h 718667"/>
                <a:gd name="connsiteX2" fmla="*/ 5358810 w 5358810"/>
                <a:gd name="connsiteY2" fmla="*/ 718667 h 718667"/>
                <a:gd name="connsiteX0" fmla="*/ 0 w 5506917"/>
                <a:gd name="connsiteY0" fmla="*/ 786740 h 786740"/>
                <a:gd name="connsiteX1" fmla="*/ 2867497 w 5506917"/>
                <a:gd name="connsiteY1" fmla="*/ 71 h 786740"/>
                <a:gd name="connsiteX2" fmla="*/ 5506917 w 5506917"/>
                <a:gd name="connsiteY2" fmla="*/ 718652 h 786740"/>
                <a:gd name="connsiteX0" fmla="*/ 0 w 5506917"/>
                <a:gd name="connsiteY0" fmla="*/ 786783 h 786783"/>
                <a:gd name="connsiteX1" fmla="*/ 2867497 w 5506917"/>
                <a:gd name="connsiteY1" fmla="*/ 114 h 786783"/>
                <a:gd name="connsiteX2" fmla="*/ 5506917 w 5506917"/>
                <a:gd name="connsiteY2" fmla="*/ 718695 h 786783"/>
                <a:gd name="connsiteX0" fmla="*/ 0 w 5506917"/>
                <a:gd name="connsiteY0" fmla="*/ 786783 h 786783"/>
                <a:gd name="connsiteX1" fmla="*/ 2867497 w 5506917"/>
                <a:gd name="connsiteY1" fmla="*/ 114 h 786783"/>
                <a:gd name="connsiteX2" fmla="*/ 5506917 w 5506917"/>
                <a:gd name="connsiteY2" fmla="*/ 754281 h 786783"/>
                <a:gd name="connsiteX0" fmla="*/ 0 w 5506917"/>
                <a:gd name="connsiteY0" fmla="*/ 786783 h 786783"/>
                <a:gd name="connsiteX1" fmla="*/ 2867497 w 5506917"/>
                <a:gd name="connsiteY1" fmla="*/ 114 h 786783"/>
                <a:gd name="connsiteX2" fmla="*/ 5506917 w 5506917"/>
                <a:gd name="connsiteY2" fmla="*/ 754281 h 786783"/>
              </a:gdLst>
              <a:ahLst/>
              <a:cxnLst>
                <a:cxn ang="0">
                  <a:pos x="connsiteX0" y="connsiteY0"/>
                </a:cxn>
                <a:cxn ang="0">
                  <a:pos x="connsiteX1" y="connsiteY1"/>
                </a:cxn>
                <a:cxn ang="0">
                  <a:pos x="connsiteX2" y="connsiteY2"/>
                </a:cxn>
              </a:cxnLst>
              <a:rect l="l" t="t" r="r" b="b"/>
              <a:pathLst>
                <a:path w="5506917" h="786783">
                  <a:moveTo>
                    <a:pt x="0" y="786783"/>
                  </a:moveTo>
                  <a:cubicBezTo>
                    <a:pt x="677338" y="315159"/>
                    <a:pt x="1953097" y="-6974"/>
                    <a:pt x="2867497" y="114"/>
                  </a:cubicBezTo>
                  <a:cubicBezTo>
                    <a:pt x="3781897" y="7202"/>
                    <a:pt x="5140218" y="427812"/>
                    <a:pt x="5506917" y="754281"/>
                  </a:cubicBezTo>
                </a:path>
              </a:pathLst>
            </a:custGeom>
            <a:ln w="66675" cap="flat" cmpd="dbl" algn="ctr">
              <a:solidFill>
                <a:schemeClr val="accent1"/>
              </a:solidFill>
              <a:prstDash val="solid"/>
              <a:round/>
              <a:headEnd type="none" w="sm" len="sm"/>
              <a:tailEnd type="arrow" w="sm" len="sm"/>
              <a:extLst>
                <a:ext uri="{C807C97D-BFC1-408E-A445-0C87EB9F89A2}">
                  <ask:lineSketchStyleProps xmlns:ask="http://schemas.microsoft.com/office/drawing/2018/sketchyshapes" sd="1219033472">
                    <a:custGeom>
                      <a:avLst/>
                      <a:gdLst>
                        <a:gd name="connsiteX0" fmla="*/ 0 w 5358810"/>
                        <a:gd name="connsiteY0" fmla="*/ 673926 h 709471"/>
                        <a:gd name="connsiteX1" fmla="*/ 2764466 w 5358810"/>
                        <a:gd name="connsiteY1" fmla="*/ 111 h 709471"/>
                        <a:gd name="connsiteX2" fmla="*/ 5358810 w 5358810"/>
                        <a:gd name="connsiteY2" fmla="*/ 709471 h 709471"/>
                      </a:gdLst>
                      <a:ahLst/>
                      <a:cxnLst>
                        <a:cxn ang="0">
                          <a:pos x="connsiteX0" y="connsiteY0"/>
                        </a:cxn>
                        <a:cxn ang="0">
                          <a:pos x="connsiteX1" y="connsiteY1"/>
                        </a:cxn>
                        <a:cxn ang="0">
                          <a:pos x="connsiteX2" y="connsiteY2"/>
                        </a:cxn>
                      </a:cxnLst>
                      <a:rect l="l" t="t" r="r" b="b"/>
                      <a:pathLst>
                        <a:path w="5358810" h="709471" extrusionOk="0">
                          <a:moveTo>
                            <a:pt x="0" y="673926"/>
                          </a:moveTo>
                          <a:cubicBezTo>
                            <a:pt x="776708" y="381013"/>
                            <a:pt x="1780804" y="18411"/>
                            <a:pt x="2764466" y="111"/>
                          </a:cubicBezTo>
                          <a:cubicBezTo>
                            <a:pt x="3718286" y="16106"/>
                            <a:pt x="4915394" y="523236"/>
                            <a:pt x="5358810" y="709471"/>
                          </a:cubicBezTo>
                        </a:path>
                      </a:pathLst>
                    </a:custGeom>
                    <ask:type>
                      <ask:lineSketchNone/>
                    </ask:type>
                  </ask:lineSketchStyleProps>
                </a:ext>
              </a:extLst>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71CDFFA5-E6F3-6D95-0E35-C0E209CD4AC0}"/>
                </a:ext>
              </a:extLst>
            </p:cNvPr>
            <p:cNvSpPr/>
            <p:nvPr/>
          </p:nvSpPr>
          <p:spPr>
            <a:xfrm>
              <a:off x="3061116" y="1521408"/>
              <a:ext cx="5627722" cy="887038"/>
            </a:xfrm>
            <a:custGeom>
              <a:avLst/>
              <a:gdLst>
                <a:gd name="connsiteX0" fmla="*/ 0 w 5486400"/>
                <a:gd name="connsiteY0" fmla="*/ 521135 h 563665"/>
                <a:gd name="connsiteX1" fmla="*/ 2488018 w 5486400"/>
                <a:gd name="connsiteY1" fmla="*/ 139 h 563665"/>
                <a:gd name="connsiteX2" fmla="*/ 5486400 w 5486400"/>
                <a:gd name="connsiteY2" fmla="*/ 563665 h 563665"/>
                <a:gd name="connsiteX0" fmla="*/ 0 w 5486400"/>
                <a:gd name="connsiteY0" fmla="*/ 542390 h 584920"/>
                <a:gd name="connsiteX1" fmla="*/ 2849525 w 5486400"/>
                <a:gd name="connsiteY1" fmla="*/ 129 h 584920"/>
                <a:gd name="connsiteX2" fmla="*/ 5486400 w 5486400"/>
                <a:gd name="connsiteY2" fmla="*/ 584920 h 584920"/>
                <a:gd name="connsiteX0" fmla="*/ 0 w 5411973"/>
                <a:gd name="connsiteY0" fmla="*/ 620706 h 620707"/>
                <a:gd name="connsiteX1" fmla="*/ 2775098 w 5411973"/>
                <a:gd name="connsiteY1" fmla="*/ 103 h 620707"/>
                <a:gd name="connsiteX2" fmla="*/ 5411973 w 5411973"/>
                <a:gd name="connsiteY2" fmla="*/ 584894 h 620707"/>
                <a:gd name="connsiteX0" fmla="*/ 0 w 5411973"/>
                <a:gd name="connsiteY0" fmla="*/ 620706 h 620706"/>
                <a:gd name="connsiteX1" fmla="*/ 2764466 w 5411973"/>
                <a:gd name="connsiteY1" fmla="*/ 103 h 620706"/>
                <a:gd name="connsiteX2" fmla="*/ 5411973 w 5411973"/>
                <a:gd name="connsiteY2" fmla="*/ 584894 h 620706"/>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85929 h 718667"/>
                <a:gd name="connsiteX1" fmla="*/ 2719390 w 5358810"/>
                <a:gd name="connsiteY1" fmla="*/ 86 h 718667"/>
                <a:gd name="connsiteX2" fmla="*/ 5358810 w 5358810"/>
                <a:gd name="connsiteY2" fmla="*/ 718667 h 718667"/>
                <a:gd name="connsiteX0" fmla="*/ 0 w 5506917"/>
                <a:gd name="connsiteY0" fmla="*/ 786740 h 786740"/>
                <a:gd name="connsiteX1" fmla="*/ 2867497 w 5506917"/>
                <a:gd name="connsiteY1" fmla="*/ 71 h 786740"/>
                <a:gd name="connsiteX2" fmla="*/ 5506917 w 5506917"/>
                <a:gd name="connsiteY2" fmla="*/ 718652 h 786740"/>
                <a:gd name="connsiteX0" fmla="*/ 0 w 5506917"/>
                <a:gd name="connsiteY0" fmla="*/ 786783 h 786783"/>
                <a:gd name="connsiteX1" fmla="*/ 2867497 w 5506917"/>
                <a:gd name="connsiteY1" fmla="*/ 114 h 786783"/>
                <a:gd name="connsiteX2" fmla="*/ 5506917 w 5506917"/>
                <a:gd name="connsiteY2" fmla="*/ 718695 h 786783"/>
                <a:gd name="connsiteX0" fmla="*/ 0 w 5506917"/>
                <a:gd name="connsiteY0" fmla="*/ 786783 h 786783"/>
                <a:gd name="connsiteX1" fmla="*/ 2867497 w 5506917"/>
                <a:gd name="connsiteY1" fmla="*/ 114 h 786783"/>
                <a:gd name="connsiteX2" fmla="*/ 5506917 w 5506917"/>
                <a:gd name="connsiteY2" fmla="*/ 754281 h 786783"/>
                <a:gd name="connsiteX0" fmla="*/ 0 w 5506917"/>
                <a:gd name="connsiteY0" fmla="*/ 786783 h 786783"/>
                <a:gd name="connsiteX1" fmla="*/ 2867497 w 5506917"/>
                <a:gd name="connsiteY1" fmla="*/ 114 h 786783"/>
                <a:gd name="connsiteX2" fmla="*/ 5506917 w 5506917"/>
                <a:gd name="connsiteY2" fmla="*/ 754281 h 786783"/>
                <a:gd name="connsiteX0" fmla="*/ 0 w 5294416"/>
                <a:gd name="connsiteY0" fmla="*/ 786783 h 831382"/>
                <a:gd name="connsiteX1" fmla="*/ 2867497 w 5294416"/>
                <a:gd name="connsiteY1" fmla="*/ 114 h 831382"/>
                <a:gd name="connsiteX2" fmla="*/ 5294416 w 5294416"/>
                <a:gd name="connsiteY2" fmla="*/ 831382 h 831382"/>
                <a:gd name="connsiteX0" fmla="*/ 0 w 5294416"/>
                <a:gd name="connsiteY0" fmla="*/ 780854 h 825453"/>
                <a:gd name="connsiteX1" fmla="*/ 2706511 w 5294416"/>
                <a:gd name="connsiteY1" fmla="*/ 117 h 825453"/>
                <a:gd name="connsiteX2" fmla="*/ 5294416 w 5294416"/>
                <a:gd name="connsiteY2" fmla="*/ 825453 h 825453"/>
                <a:gd name="connsiteX0" fmla="*/ 0 w 5287976"/>
                <a:gd name="connsiteY0" fmla="*/ 780854 h 866969"/>
                <a:gd name="connsiteX1" fmla="*/ 2706511 w 5287976"/>
                <a:gd name="connsiteY1" fmla="*/ 117 h 866969"/>
                <a:gd name="connsiteX2" fmla="*/ 5287976 w 5287976"/>
                <a:gd name="connsiteY2" fmla="*/ 866969 h 866969"/>
                <a:gd name="connsiteX0" fmla="*/ 0 w 5287976"/>
                <a:gd name="connsiteY0" fmla="*/ 751212 h 837327"/>
                <a:gd name="connsiteX1" fmla="*/ 2680753 w 5287976"/>
                <a:gd name="connsiteY1" fmla="*/ 129 h 837327"/>
                <a:gd name="connsiteX2" fmla="*/ 5287976 w 5287976"/>
                <a:gd name="connsiteY2" fmla="*/ 837327 h 837327"/>
                <a:gd name="connsiteX0" fmla="*/ 0 w 5268658"/>
                <a:gd name="connsiteY0" fmla="*/ 804570 h 837307"/>
                <a:gd name="connsiteX1" fmla="*/ 2661435 w 5268658"/>
                <a:gd name="connsiteY1" fmla="*/ 109 h 837307"/>
                <a:gd name="connsiteX2" fmla="*/ 5268658 w 5268658"/>
                <a:gd name="connsiteY2" fmla="*/ 837307 h 837307"/>
                <a:gd name="connsiteX0" fmla="*/ 0 w 5268658"/>
                <a:gd name="connsiteY0" fmla="*/ 804461 h 837198"/>
                <a:gd name="connsiteX1" fmla="*/ 2661435 w 5268658"/>
                <a:gd name="connsiteY1" fmla="*/ 0 h 837198"/>
                <a:gd name="connsiteX2" fmla="*/ 5268658 w 5268658"/>
                <a:gd name="connsiteY2" fmla="*/ 837198 h 837198"/>
                <a:gd name="connsiteX0" fmla="*/ 0 w 5268658"/>
                <a:gd name="connsiteY0" fmla="*/ 774807 h 807544"/>
                <a:gd name="connsiteX1" fmla="*/ 2661435 w 5268658"/>
                <a:gd name="connsiteY1" fmla="*/ 0 h 807544"/>
                <a:gd name="connsiteX2" fmla="*/ 5268658 w 5268658"/>
                <a:gd name="connsiteY2" fmla="*/ 807544 h 807544"/>
                <a:gd name="connsiteX0" fmla="*/ 0 w 5268658"/>
                <a:gd name="connsiteY0" fmla="*/ 804461 h 837198"/>
                <a:gd name="connsiteX1" fmla="*/ 2654996 w 5268658"/>
                <a:gd name="connsiteY1" fmla="*/ 0 h 837198"/>
                <a:gd name="connsiteX2" fmla="*/ 5268658 w 5268658"/>
                <a:gd name="connsiteY2" fmla="*/ 837198 h 837198"/>
                <a:gd name="connsiteX0" fmla="*/ 0 w 5249340"/>
                <a:gd name="connsiteY0" fmla="*/ 804461 h 804461"/>
                <a:gd name="connsiteX1" fmla="*/ 2654996 w 5249340"/>
                <a:gd name="connsiteY1" fmla="*/ 0 h 804461"/>
                <a:gd name="connsiteX2" fmla="*/ 5249340 w 5249340"/>
                <a:gd name="connsiteY2" fmla="*/ 760096 h 804461"/>
                <a:gd name="connsiteX0" fmla="*/ 0 w 5249340"/>
                <a:gd name="connsiteY0" fmla="*/ 804461 h 804461"/>
                <a:gd name="connsiteX1" fmla="*/ 2654996 w 5249340"/>
                <a:gd name="connsiteY1" fmla="*/ 0 h 804461"/>
                <a:gd name="connsiteX2" fmla="*/ 5249340 w 5249340"/>
                <a:gd name="connsiteY2" fmla="*/ 760096 h 804461"/>
                <a:gd name="connsiteX0" fmla="*/ 0 w 5333053"/>
                <a:gd name="connsiteY0" fmla="*/ 804461 h 807544"/>
                <a:gd name="connsiteX1" fmla="*/ 2654996 w 5333053"/>
                <a:gd name="connsiteY1" fmla="*/ 0 h 807544"/>
                <a:gd name="connsiteX2" fmla="*/ 5333053 w 5333053"/>
                <a:gd name="connsiteY2" fmla="*/ 807544 h 807544"/>
                <a:gd name="connsiteX0" fmla="*/ 0 w 5333053"/>
                <a:gd name="connsiteY0" fmla="*/ 798530 h 801613"/>
                <a:gd name="connsiteX1" fmla="*/ 2700072 w 5333053"/>
                <a:gd name="connsiteY1" fmla="*/ 0 h 801613"/>
                <a:gd name="connsiteX2" fmla="*/ 5333053 w 5333053"/>
                <a:gd name="connsiteY2" fmla="*/ 801613 h 801613"/>
                <a:gd name="connsiteX0" fmla="*/ 0 w 5333053"/>
                <a:gd name="connsiteY0" fmla="*/ 798530 h 801613"/>
                <a:gd name="connsiteX1" fmla="*/ 2700072 w 5333053"/>
                <a:gd name="connsiteY1" fmla="*/ 0 h 801613"/>
                <a:gd name="connsiteX2" fmla="*/ 5333053 w 5333053"/>
                <a:gd name="connsiteY2" fmla="*/ 801613 h 801613"/>
                <a:gd name="connsiteX0" fmla="*/ 0 w 5333053"/>
                <a:gd name="connsiteY0" fmla="*/ 799772 h 802855"/>
                <a:gd name="connsiteX1" fmla="*/ 2700072 w 5333053"/>
                <a:gd name="connsiteY1" fmla="*/ 1242 h 802855"/>
                <a:gd name="connsiteX2" fmla="*/ 5333053 w 5333053"/>
                <a:gd name="connsiteY2" fmla="*/ 802855 h 802855"/>
                <a:gd name="connsiteX0" fmla="*/ 0 w 5333053"/>
                <a:gd name="connsiteY0" fmla="*/ 805769 h 808852"/>
                <a:gd name="connsiteX1" fmla="*/ 2777230 w 5333053"/>
                <a:gd name="connsiteY1" fmla="*/ 1222 h 808852"/>
                <a:gd name="connsiteX2" fmla="*/ 5333053 w 5333053"/>
                <a:gd name="connsiteY2" fmla="*/ 808852 h 808852"/>
                <a:gd name="connsiteX0" fmla="*/ 0 w 5392310"/>
                <a:gd name="connsiteY0" fmla="*/ 805769 h 816989"/>
                <a:gd name="connsiteX1" fmla="*/ 2777230 w 5392310"/>
                <a:gd name="connsiteY1" fmla="*/ 1222 h 816989"/>
                <a:gd name="connsiteX2" fmla="*/ 5392310 w 5392310"/>
                <a:gd name="connsiteY2" fmla="*/ 816989 h 816989"/>
              </a:gdLst>
              <a:ahLst/>
              <a:cxnLst>
                <a:cxn ang="0">
                  <a:pos x="connsiteX0" y="connsiteY0"/>
                </a:cxn>
                <a:cxn ang="0">
                  <a:pos x="connsiteX1" y="connsiteY1"/>
                </a:cxn>
                <a:cxn ang="0">
                  <a:pos x="connsiteX2" y="connsiteY2"/>
                </a:cxn>
              </a:cxnLst>
              <a:rect l="l" t="t" r="r" b="b"/>
              <a:pathLst>
                <a:path w="5392310" h="816989">
                  <a:moveTo>
                    <a:pt x="0" y="805769"/>
                  </a:moveTo>
                  <a:cubicBezTo>
                    <a:pt x="677338" y="334145"/>
                    <a:pt x="1869270" y="-23660"/>
                    <a:pt x="2777230" y="1222"/>
                  </a:cubicBezTo>
                  <a:cubicBezTo>
                    <a:pt x="3691630" y="8310"/>
                    <a:pt x="4999853" y="520174"/>
                    <a:pt x="5392310" y="816989"/>
                  </a:cubicBezTo>
                </a:path>
              </a:pathLst>
            </a:custGeom>
            <a:ln w="41275" cap="flat" cmpd="sng" algn="ctr">
              <a:solidFill>
                <a:srgbClr val="C00000"/>
              </a:solidFill>
              <a:prstDash val="sysDot"/>
              <a:round/>
              <a:headEnd type="arrow" w="sm" len="sm"/>
              <a:tailEnd type="none" w="med" len="sm"/>
              <a:extLst>
                <a:ext uri="{C807C97D-BFC1-408E-A445-0C87EB9F89A2}">
                  <ask:lineSketchStyleProps xmlns:ask="http://schemas.microsoft.com/office/drawing/2018/sketchyshapes" sd="1219033472">
                    <a:custGeom>
                      <a:avLst/>
                      <a:gdLst>
                        <a:gd name="connsiteX0" fmla="*/ 0 w 5358810"/>
                        <a:gd name="connsiteY0" fmla="*/ 673926 h 709471"/>
                        <a:gd name="connsiteX1" fmla="*/ 2764466 w 5358810"/>
                        <a:gd name="connsiteY1" fmla="*/ 111 h 709471"/>
                        <a:gd name="connsiteX2" fmla="*/ 5358810 w 5358810"/>
                        <a:gd name="connsiteY2" fmla="*/ 709471 h 709471"/>
                      </a:gdLst>
                      <a:ahLst/>
                      <a:cxnLst>
                        <a:cxn ang="0">
                          <a:pos x="connsiteX0" y="connsiteY0"/>
                        </a:cxn>
                        <a:cxn ang="0">
                          <a:pos x="connsiteX1" y="connsiteY1"/>
                        </a:cxn>
                        <a:cxn ang="0">
                          <a:pos x="connsiteX2" y="connsiteY2"/>
                        </a:cxn>
                      </a:cxnLst>
                      <a:rect l="l" t="t" r="r" b="b"/>
                      <a:pathLst>
                        <a:path w="5358810" h="709471" extrusionOk="0">
                          <a:moveTo>
                            <a:pt x="0" y="673926"/>
                          </a:moveTo>
                          <a:cubicBezTo>
                            <a:pt x="776708" y="381013"/>
                            <a:pt x="1780804" y="18411"/>
                            <a:pt x="2764466" y="111"/>
                          </a:cubicBezTo>
                          <a:cubicBezTo>
                            <a:pt x="3718286" y="16106"/>
                            <a:pt x="4915394" y="523236"/>
                            <a:pt x="5358810" y="709471"/>
                          </a:cubicBezTo>
                        </a:path>
                      </a:pathLst>
                    </a:custGeom>
                    <ask:type>
                      <ask:lineSketchNone/>
                    </ask:type>
                  </ask:lineSketchStyleProps>
                </a:ext>
              </a:extLst>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6E59F29B-9F8C-99BD-24A6-D94034CCA27A}"/>
                </a:ext>
              </a:extLst>
            </p:cNvPr>
            <p:cNvSpPr txBox="1"/>
            <p:nvPr/>
          </p:nvSpPr>
          <p:spPr>
            <a:xfrm>
              <a:off x="4331030" y="1007541"/>
              <a:ext cx="281442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non-blocking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requests to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async</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funcs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8B00FBD9-6BA4-96B7-2C5D-D8C6948B5BD4}"/>
                </a:ext>
              </a:extLst>
            </p:cNvPr>
            <p:cNvSpPr txBox="1"/>
            <p:nvPr/>
          </p:nvSpPr>
          <p:spPr>
            <a:xfrm>
              <a:off x="4486755" y="1582253"/>
              <a:ext cx="2635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responses from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async</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funcs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visual updates from backend server</a:t>
              </a:r>
            </a:p>
          </p:txBody>
        </p:sp>
      </p:grpSp>
      <p:grpSp>
        <p:nvGrpSpPr>
          <p:cNvPr id="15" name="Group 14">
            <a:extLst>
              <a:ext uri="{FF2B5EF4-FFF2-40B4-BE49-F238E27FC236}">
                <a16:creationId xmlns:a16="http://schemas.microsoft.com/office/drawing/2014/main" id="{9340FBFD-7CED-2722-DA1D-02CBB1CD543B}"/>
              </a:ext>
            </a:extLst>
          </p:cNvPr>
          <p:cNvGrpSpPr/>
          <p:nvPr/>
        </p:nvGrpSpPr>
        <p:grpSpPr>
          <a:xfrm>
            <a:off x="7037609" y="3289325"/>
            <a:ext cx="1680344" cy="941858"/>
            <a:chOff x="7037609" y="3289325"/>
            <a:chExt cx="1680344" cy="941858"/>
          </a:xfrm>
        </p:grpSpPr>
        <p:sp>
          <p:nvSpPr>
            <p:cNvPr id="108" name="Freeform 107">
              <a:extLst>
                <a:ext uri="{FF2B5EF4-FFF2-40B4-BE49-F238E27FC236}">
                  <a16:creationId xmlns:a16="http://schemas.microsoft.com/office/drawing/2014/main" id="{9347E648-8898-6965-5D8E-E0C36ED114A6}"/>
                </a:ext>
              </a:extLst>
            </p:cNvPr>
            <p:cNvSpPr/>
            <p:nvPr/>
          </p:nvSpPr>
          <p:spPr>
            <a:xfrm>
              <a:off x="7089004" y="3289325"/>
              <a:ext cx="1477887" cy="174725"/>
            </a:xfrm>
            <a:custGeom>
              <a:avLst/>
              <a:gdLst>
                <a:gd name="connsiteX0" fmla="*/ 0 w 5486400"/>
                <a:gd name="connsiteY0" fmla="*/ 521135 h 563665"/>
                <a:gd name="connsiteX1" fmla="*/ 2488018 w 5486400"/>
                <a:gd name="connsiteY1" fmla="*/ 139 h 563665"/>
                <a:gd name="connsiteX2" fmla="*/ 5486400 w 5486400"/>
                <a:gd name="connsiteY2" fmla="*/ 563665 h 563665"/>
                <a:gd name="connsiteX0" fmla="*/ 0 w 5486400"/>
                <a:gd name="connsiteY0" fmla="*/ 542390 h 584920"/>
                <a:gd name="connsiteX1" fmla="*/ 2849525 w 5486400"/>
                <a:gd name="connsiteY1" fmla="*/ 129 h 584920"/>
                <a:gd name="connsiteX2" fmla="*/ 5486400 w 5486400"/>
                <a:gd name="connsiteY2" fmla="*/ 584920 h 584920"/>
                <a:gd name="connsiteX0" fmla="*/ 0 w 5411973"/>
                <a:gd name="connsiteY0" fmla="*/ 620706 h 620707"/>
                <a:gd name="connsiteX1" fmla="*/ 2775098 w 5411973"/>
                <a:gd name="connsiteY1" fmla="*/ 103 h 620707"/>
                <a:gd name="connsiteX2" fmla="*/ 5411973 w 5411973"/>
                <a:gd name="connsiteY2" fmla="*/ 584894 h 620707"/>
                <a:gd name="connsiteX0" fmla="*/ 0 w 5411973"/>
                <a:gd name="connsiteY0" fmla="*/ 620706 h 620706"/>
                <a:gd name="connsiteX1" fmla="*/ 2764466 w 5411973"/>
                <a:gd name="connsiteY1" fmla="*/ 103 h 620706"/>
                <a:gd name="connsiteX2" fmla="*/ 5411973 w 5411973"/>
                <a:gd name="connsiteY2" fmla="*/ 584894 h 620706"/>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85929 h 718667"/>
                <a:gd name="connsiteX1" fmla="*/ 2719390 w 5358810"/>
                <a:gd name="connsiteY1" fmla="*/ 86 h 718667"/>
                <a:gd name="connsiteX2" fmla="*/ 5358810 w 5358810"/>
                <a:gd name="connsiteY2" fmla="*/ 718667 h 718667"/>
                <a:gd name="connsiteX0" fmla="*/ 0 w 5506917"/>
                <a:gd name="connsiteY0" fmla="*/ 786740 h 786740"/>
                <a:gd name="connsiteX1" fmla="*/ 2867497 w 5506917"/>
                <a:gd name="connsiteY1" fmla="*/ 71 h 786740"/>
                <a:gd name="connsiteX2" fmla="*/ 5506917 w 5506917"/>
                <a:gd name="connsiteY2" fmla="*/ 718652 h 786740"/>
                <a:gd name="connsiteX0" fmla="*/ 0 w 5506917"/>
                <a:gd name="connsiteY0" fmla="*/ 786783 h 786783"/>
                <a:gd name="connsiteX1" fmla="*/ 2867497 w 5506917"/>
                <a:gd name="connsiteY1" fmla="*/ 114 h 786783"/>
                <a:gd name="connsiteX2" fmla="*/ 5506917 w 5506917"/>
                <a:gd name="connsiteY2" fmla="*/ 718695 h 786783"/>
                <a:gd name="connsiteX0" fmla="*/ 0 w 5506917"/>
                <a:gd name="connsiteY0" fmla="*/ 786783 h 786783"/>
                <a:gd name="connsiteX1" fmla="*/ 2867497 w 5506917"/>
                <a:gd name="connsiteY1" fmla="*/ 114 h 786783"/>
                <a:gd name="connsiteX2" fmla="*/ 5506917 w 5506917"/>
                <a:gd name="connsiteY2" fmla="*/ 754281 h 786783"/>
                <a:gd name="connsiteX0" fmla="*/ 0 w 5506917"/>
                <a:gd name="connsiteY0" fmla="*/ 786783 h 786783"/>
                <a:gd name="connsiteX1" fmla="*/ 2867497 w 5506917"/>
                <a:gd name="connsiteY1" fmla="*/ 114 h 786783"/>
                <a:gd name="connsiteX2" fmla="*/ 5506917 w 5506917"/>
                <a:gd name="connsiteY2" fmla="*/ 754281 h 786783"/>
              </a:gdLst>
              <a:ahLst/>
              <a:cxnLst>
                <a:cxn ang="0">
                  <a:pos x="connsiteX0" y="connsiteY0"/>
                </a:cxn>
                <a:cxn ang="0">
                  <a:pos x="connsiteX1" y="connsiteY1"/>
                </a:cxn>
                <a:cxn ang="0">
                  <a:pos x="connsiteX2" y="connsiteY2"/>
                </a:cxn>
              </a:cxnLst>
              <a:rect l="l" t="t" r="r" b="b"/>
              <a:pathLst>
                <a:path w="5506917" h="786783">
                  <a:moveTo>
                    <a:pt x="0" y="786783"/>
                  </a:moveTo>
                  <a:cubicBezTo>
                    <a:pt x="677338" y="315159"/>
                    <a:pt x="1953097" y="-6974"/>
                    <a:pt x="2867497" y="114"/>
                  </a:cubicBezTo>
                  <a:cubicBezTo>
                    <a:pt x="3781897" y="7202"/>
                    <a:pt x="5140218" y="427812"/>
                    <a:pt x="5506917" y="754281"/>
                  </a:cubicBezTo>
                </a:path>
              </a:pathLst>
            </a:custGeom>
            <a:ln w="66675" cap="flat" cmpd="dbl" algn="ctr">
              <a:solidFill>
                <a:schemeClr val="accent1"/>
              </a:solidFill>
              <a:prstDash val="solid"/>
              <a:round/>
              <a:headEnd type="none" w="sm" len="sm"/>
              <a:tailEnd type="arrow" w="sm" len="sm"/>
              <a:extLst>
                <a:ext uri="{C807C97D-BFC1-408E-A445-0C87EB9F89A2}">
                  <ask:lineSketchStyleProps xmlns:ask="http://schemas.microsoft.com/office/drawing/2018/sketchyshapes" sd="1219033472">
                    <a:custGeom>
                      <a:avLst/>
                      <a:gdLst>
                        <a:gd name="connsiteX0" fmla="*/ 0 w 5358810"/>
                        <a:gd name="connsiteY0" fmla="*/ 673926 h 709471"/>
                        <a:gd name="connsiteX1" fmla="*/ 2764466 w 5358810"/>
                        <a:gd name="connsiteY1" fmla="*/ 111 h 709471"/>
                        <a:gd name="connsiteX2" fmla="*/ 5358810 w 5358810"/>
                        <a:gd name="connsiteY2" fmla="*/ 709471 h 709471"/>
                      </a:gdLst>
                      <a:ahLst/>
                      <a:cxnLst>
                        <a:cxn ang="0">
                          <a:pos x="connsiteX0" y="connsiteY0"/>
                        </a:cxn>
                        <a:cxn ang="0">
                          <a:pos x="connsiteX1" y="connsiteY1"/>
                        </a:cxn>
                        <a:cxn ang="0">
                          <a:pos x="connsiteX2" y="connsiteY2"/>
                        </a:cxn>
                      </a:cxnLst>
                      <a:rect l="l" t="t" r="r" b="b"/>
                      <a:pathLst>
                        <a:path w="5358810" h="709471" extrusionOk="0">
                          <a:moveTo>
                            <a:pt x="0" y="673926"/>
                          </a:moveTo>
                          <a:cubicBezTo>
                            <a:pt x="776708" y="381013"/>
                            <a:pt x="1780804" y="18411"/>
                            <a:pt x="2764466" y="111"/>
                          </a:cubicBezTo>
                          <a:cubicBezTo>
                            <a:pt x="3718286" y="16106"/>
                            <a:pt x="4915394" y="523236"/>
                            <a:pt x="5358810" y="709471"/>
                          </a:cubicBezTo>
                        </a:path>
                      </a:pathLst>
                    </a:custGeom>
                    <ask:type>
                      <ask:lineSketchNone/>
                    </ask:type>
                  </ask:lineSketchStyleProps>
                </a:ext>
              </a:extLst>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08">
              <a:extLst>
                <a:ext uri="{FF2B5EF4-FFF2-40B4-BE49-F238E27FC236}">
                  <a16:creationId xmlns:a16="http://schemas.microsoft.com/office/drawing/2014/main" id="{3E41892F-0DBE-53DA-A57A-BAC15446955A}"/>
                </a:ext>
              </a:extLst>
            </p:cNvPr>
            <p:cNvSpPr/>
            <p:nvPr/>
          </p:nvSpPr>
          <p:spPr>
            <a:xfrm>
              <a:off x="7143645" y="3523045"/>
              <a:ext cx="1439741" cy="174725"/>
            </a:xfrm>
            <a:custGeom>
              <a:avLst/>
              <a:gdLst>
                <a:gd name="connsiteX0" fmla="*/ 0 w 5486400"/>
                <a:gd name="connsiteY0" fmla="*/ 521135 h 563665"/>
                <a:gd name="connsiteX1" fmla="*/ 2488018 w 5486400"/>
                <a:gd name="connsiteY1" fmla="*/ 139 h 563665"/>
                <a:gd name="connsiteX2" fmla="*/ 5486400 w 5486400"/>
                <a:gd name="connsiteY2" fmla="*/ 563665 h 563665"/>
                <a:gd name="connsiteX0" fmla="*/ 0 w 5486400"/>
                <a:gd name="connsiteY0" fmla="*/ 542390 h 584920"/>
                <a:gd name="connsiteX1" fmla="*/ 2849525 w 5486400"/>
                <a:gd name="connsiteY1" fmla="*/ 129 h 584920"/>
                <a:gd name="connsiteX2" fmla="*/ 5486400 w 5486400"/>
                <a:gd name="connsiteY2" fmla="*/ 584920 h 584920"/>
                <a:gd name="connsiteX0" fmla="*/ 0 w 5411973"/>
                <a:gd name="connsiteY0" fmla="*/ 620706 h 620707"/>
                <a:gd name="connsiteX1" fmla="*/ 2775098 w 5411973"/>
                <a:gd name="connsiteY1" fmla="*/ 103 h 620707"/>
                <a:gd name="connsiteX2" fmla="*/ 5411973 w 5411973"/>
                <a:gd name="connsiteY2" fmla="*/ 584894 h 620707"/>
                <a:gd name="connsiteX0" fmla="*/ 0 w 5411973"/>
                <a:gd name="connsiteY0" fmla="*/ 620706 h 620706"/>
                <a:gd name="connsiteX1" fmla="*/ 2764466 w 5411973"/>
                <a:gd name="connsiteY1" fmla="*/ 103 h 620706"/>
                <a:gd name="connsiteX2" fmla="*/ 5411973 w 5411973"/>
                <a:gd name="connsiteY2" fmla="*/ 584894 h 620706"/>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85929 h 718667"/>
                <a:gd name="connsiteX1" fmla="*/ 2719390 w 5358810"/>
                <a:gd name="connsiteY1" fmla="*/ 86 h 718667"/>
                <a:gd name="connsiteX2" fmla="*/ 5358810 w 5358810"/>
                <a:gd name="connsiteY2" fmla="*/ 718667 h 718667"/>
                <a:gd name="connsiteX0" fmla="*/ 0 w 5506917"/>
                <a:gd name="connsiteY0" fmla="*/ 786740 h 786740"/>
                <a:gd name="connsiteX1" fmla="*/ 2867497 w 5506917"/>
                <a:gd name="connsiteY1" fmla="*/ 71 h 786740"/>
                <a:gd name="connsiteX2" fmla="*/ 5506917 w 5506917"/>
                <a:gd name="connsiteY2" fmla="*/ 718652 h 786740"/>
                <a:gd name="connsiteX0" fmla="*/ 0 w 5506917"/>
                <a:gd name="connsiteY0" fmla="*/ 786783 h 786783"/>
                <a:gd name="connsiteX1" fmla="*/ 2867497 w 5506917"/>
                <a:gd name="connsiteY1" fmla="*/ 114 h 786783"/>
                <a:gd name="connsiteX2" fmla="*/ 5506917 w 5506917"/>
                <a:gd name="connsiteY2" fmla="*/ 718695 h 786783"/>
                <a:gd name="connsiteX0" fmla="*/ 0 w 5506917"/>
                <a:gd name="connsiteY0" fmla="*/ 786783 h 786783"/>
                <a:gd name="connsiteX1" fmla="*/ 2867497 w 5506917"/>
                <a:gd name="connsiteY1" fmla="*/ 114 h 786783"/>
                <a:gd name="connsiteX2" fmla="*/ 5506917 w 5506917"/>
                <a:gd name="connsiteY2" fmla="*/ 754281 h 786783"/>
                <a:gd name="connsiteX0" fmla="*/ 0 w 5506917"/>
                <a:gd name="connsiteY0" fmla="*/ 786783 h 786783"/>
                <a:gd name="connsiteX1" fmla="*/ 2867497 w 5506917"/>
                <a:gd name="connsiteY1" fmla="*/ 114 h 786783"/>
                <a:gd name="connsiteX2" fmla="*/ 5506917 w 5506917"/>
                <a:gd name="connsiteY2" fmla="*/ 754281 h 786783"/>
                <a:gd name="connsiteX0" fmla="*/ 0 w 5294416"/>
                <a:gd name="connsiteY0" fmla="*/ 786783 h 831382"/>
                <a:gd name="connsiteX1" fmla="*/ 2867497 w 5294416"/>
                <a:gd name="connsiteY1" fmla="*/ 114 h 831382"/>
                <a:gd name="connsiteX2" fmla="*/ 5294416 w 5294416"/>
                <a:gd name="connsiteY2" fmla="*/ 831382 h 831382"/>
                <a:gd name="connsiteX0" fmla="*/ 0 w 5294416"/>
                <a:gd name="connsiteY0" fmla="*/ 780854 h 825453"/>
                <a:gd name="connsiteX1" fmla="*/ 2706511 w 5294416"/>
                <a:gd name="connsiteY1" fmla="*/ 117 h 825453"/>
                <a:gd name="connsiteX2" fmla="*/ 5294416 w 5294416"/>
                <a:gd name="connsiteY2" fmla="*/ 825453 h 825453"/>
                <a:gd name="connsiteX0" fmla="*/ 0 w 5287976"/>
                <a:gd name="connsiteY0" fmla="*/ 780854 h 866969"/>
                <a:gd name="connsiteX1" fmla="*/ 2706511 w 5287976"/>
                <a:gd name="connsiteY1" fmla="*/ 117 h 866969"/>
                <a:gd name="connsiteX2" fmla="*/ 5287976 w 5287976"/>
                <a:gd name="connsiteY2" fmla="*/ 866969 h 866969"/>
                <a:gd name="connsiteX0" fmla="*/ 0 w 5287976"/>
                <a:gd name="connsiteY0" fmla="*/ 751212 h 837327"/>
                <a:gd name="connsiteX1" fmla="*/ 2680753 w 5287976"/>
                <a:gd name="connsiteY1" fmla="*/ 129 h 837327"/>
                <a:gd name="connsiteX2" fmla="*/ 5287976 w 5287976"/>
                <a:gd name="connsiteY2" fmla="*/ 837327 h 837327"/>
                <a:gd name="connsiteX0" fmla="*/ 0 w 5268658"/>
                <a:gd name="connsiteY0" fmla="*/ 804570 h 837307"/>
                <a:gd name="connsiteX1" fmla="*/ 2661435 w 5268658"/>
                <a:gd name="connsiteY1" fmla="*/ 109 h 837307"/>
                <a:gd name="connsiteX2" fmla="*/ 5268658 w 5268658"/>
                <a:gd name="connsiteY2" fmla="*/ 837307 h 837307"/>
                <a:gd name="connsiteX0" fmla="*/ 0 w 5268658"/>
                <a:gd name="connsiteY0" fmla="*/ 804461 h 837198"/>
                <a:gd name="connsiteX1" fmla="*/ 2661435 w 5268658"/>
                <a:gd name="connsiteY1" fmla="*/ 0 h 837198"/>
                <a:gd name="connsiteX2" fmla="*/ 5268658 w 5268658"/>
                <a:gd name="connsiteY2" fmla="*/ 837198 h 837198"/>
                <a:gd name="connsiteX0" fmla="*/ 0 w 5268658"/>
                <a:gd name="connsiteY0" fmla="*/ 774807 h 807544"/>
                <a:gd name="connsiteX1" fmla="*/ 2661435 w 5268658"/>
                <a:gd name="connsiteY1" fmla="*/ 0 h 807544"/>
                <a:gd name="connsiteX2" fmla="*/ 5268658 w 5268658"/>
                <a:gd name="connsiteY2" fmla="*/ 807544 h 807544"/>
                <a:gd name="connsiteX0" fmla="*/ 0 w 5268658"/>
                <a:gd name="connsiteY0" fmla="*/ 804461 h 837198"/>
                <a:gd name="connsiteX1" fmla="*/ 2654996 w 5268658"/>
                <a:gd name="connsiteY1" fmla="*/ 0 h 837198"/>
                <a:gd name="connsiteX2" fmla="*/ 5268658 w 5268658"/>
                <a:gd name="connsiteY2" fmla="*/ 837198 h 837198"/>
                <a:gd name="connsiteX0" fmla="*/ 0 w 5249340"/>
                <a:gd name="connsiteY0" fmla="*/ 804461 h 804461"/>
                <a:gd name="connsiteX1" fmla="*/ 2654996 w 5249340"/>
                <a:gd name="connsiteY1" fmla="*/ 0 h 804461"/>
                <a:gd name="connsiteX2" fmla="*/ 5249340 w 5249340"/>
                <a:gd name="connsiteY2" fmla="*/ 760096 h 804461"/>
                <a:gd name="connsiteX0" fmla="*/ 0 w 5249340"/>
                <a:gd name="connsiteY0" fmla="*/ 804461 h 804461"/>
                <a:gd name="connsiteX1" fmla="*/ 2654996 w 5249340"/>
                <a:gd name="connsiteY1" fmla="*/ 0 h 804461"/>
                <a:gd name="connsiteX2" fmla="*/ 5249340 w 5249340"/>
                <a:gd name="connsiteY2" fmla="*/ 760096 h 804461"/>
                <a:gd name="connsiteX0" fmla="*/ 0 w 5333053"/>
                <a:gd name="connsiteY0" fmla="*/ 804461 h 807544"/>
                <a:gd name="connsiteX1" fmla="*/ 2654996 w 5333053"/>
                <a:gd name="connsiteY1" fmla="*/ 0 h 807544"/>
                <a:gd name="connsiteX2" fmla="*/ 5333053 w 5333053"/>
                <a:gd name="connsiteY2" fmla="*/ 807544 h 807544"/>
                <a:gd name="connsiteX0" fmla="*/ 0 w 5333053"/>
                <a:gd name="connsiteY0" fmla="*/ 798530 h 801613"/>
                <a:gd name="connsiteX1" fmla="*/ 2700072 w 5333053"/>
                <a:gd name="connsiteY1" fmla="*/ 0 h 801613"/>
                <a:gd name="connsiteX2" fmla="*/ 5333053 w 5333053"/>
                <a:gd name="connsiteY2" fmla="*/ 801613 h 801613"/>
                <a:gd name="connsiteX0" fmla="*/ 0 w 5333053"/>
                <a:gd name="connsiteY0" fmla="*/ 798530 h 801613"/>
                <a:gd name="connsiteX1" fmla="*/ 2700072 w 5333053"/>
                <a:gd name="connsiteY1" fmla="*/ 0 h 801613"/>
                <a:gd name="connsiteX2" fmla="*/ 5333053 w 5333053"/>
                <a:gd name="connsiteY2" fmla="*/ 801613 h 801613"/>
                <a:gd name="connsiteX0" fmla="*/ 0 w 5333053"/>
                <a:gd name="connsiteY0" fmla="*/ 799772 h 802855"/>
                <a:gd name="connsiteX1" fmla="*/ 2700072 w 5333053"/>
                <a:gd name="connsiteY1" fmla="*/ 1242 h 802855"/>
                <a:gd name="connsiteX2" fmla="*/ 5333053 w 5333053"/>
                <a:gd name="connsiteY2" fmla="*/ 802855 h 802855"/>
                <a:gd name="connsiteX0" fmla="*/ 0 w 5333053"/>
                <a:gd name="connsiteY0" fmla="*/ 799772 h 984220"/>
                <a:gd name="connsiteX1" fmla="*/ 2700072 w 5333053"/>
                <a:gd name="connsiteY1" fmla="*/ 1242 h 984220"/>
                <a:gd name="connsiteX2" fmla="*/ 5333053 w 5333053"/>
                <a:gd name="connsiteY2" fmla="*/ 984220 h 984220"/>
              </a:gdLst>
              <a:ahLst/>
              <a:cxnLst>
                <a:cxn ang="0">
                  <a:pos x="connsiteX0" y="connsiteY0"/>
                </a:cxn>
                <a:cxn ang="0">
                  <a:pos x="connsiteX1" y="connsiteY1"/>
                </a:cxn>
                <a:cxn ang="0">
                  <a:pos x="connsiteX2" y="connsiteY2"/>
                </a:cxn>
              </a:cxnLst>
              <a:rect l="l" t="t" r="r" b="b"/>
              <a:pathLst>
                <a:path w="5333053" h="984220">
                  <a:moveTo>
                    <a:pt x="0" y="799772"/>
                  </a:moveTo>
                  <a:cubicBezTo>
                    <a:pt x="677338" y="328148"/>
                    <a:pt x="1792112" y="-23640"/>
                    <a:pt x="2700072" y="1242"/>
                  </a:cubicBezTo>
                  <a:cubicBezTo>
                    <a:pt x="3614472" y="8330"/>
                    <a:pt x="4940596" y="687405"/>
                    <a:pt x="5333053" y="984220"/>
                  </a:cubicBezTo>
                </a:path>
              </a:pathLst>
            </a:custGeom>
            <a:ln w="41275" cap="flat" cmpd="sng" algn="ctr">
              <a:solidFill>
                <a:srgbClr val="C00000"/>
              </a:solidFill>
              <a:prstDash val="sysDot"/>
              <a:round/>
              <a:headEnd type="arrow" w="sm" len="sm"/>
              <a:tailEnd type="none" w="med" len="sm"/>
              <a:extLst>
                <a:ext uri="{C807C97D-BFC1-408E-A445-0C87EB9F89A2}">
                  <ask:lineSketchStyleProps xmlns:ask="http://schemas.microsoft.com/office/drawing/2018/sketchyshapes" sd="1219033472">
                    <a:custGeom>
                      <a:avLst/>
                      <a:gdLst>
                        <a:gd name="connsiteX0" fmla="*/ 0 w 5358810"/>
                        <a:gd name="connsiteY0" fmla="*/ 673926 h 709471"/>
                        <a:gd name="connsiteX1" fmla="*/ 2764466 w 5358810"/>
                        <a:gd name="connsiteY1" fmla="*/ 111 h 709471"/>
                        <a:gd name="connsiteX2" fmla="*/ 5358810 w 5358810"/>
                        <a:gd name="connsiteY2" fmla="*/ 709471 h 709471"/>
                      </a:gdLst>
                      <a:ahLst/>
                      <a:cxnLst>
                        <a:cxn ang="0">
                          <a:pos x="connsiteX0" y="connsiteY0"/>
                        </a:cxn>
                        <a:cxn ang="0">
                          <a:pos x="connsiteX1" y="connsiteY1"/>
                        </a:cxn>
                        <a:cxn ang="0">
                          <a:pos x="connsiteX2" y="connsiteY2"/>
                        </a:cxn>
                      </a:cxnLst>
                      <a:rect l="l" t="t" r="r" b="b"/>
                      <a:pathLst>
                        <a:path w="5358810" h="709471" extrusionOk="0">
                          <a:moveTo>
                            <a:pt x="0" y="673926"/>
                          </a:moveTo>
                          <a:cubicBezTo>
                            <a:pt x="776708" y="381013"/>
                            <a:pt x="1780804" y="18411"/>
                            <a:pt x="2764466" y="111"/>
                          </a:cubicBezTo>
                          <a:cubicBezTo>
                            <a:pt x="3718286" y="16106"/>
                            <a:pt x="4915394" y="523236"/>
                            <a:pt x="5358810" y="709471"/>
                          </a:cubicBezTo>
                        </a:path>
                      </a:pathLst>
                    </a:custGeom>
                    <ask:type>
                      <ask:lineSketchNone/>
                    </ask:type>
                  </ask:lineSketchStyleProps>
                </a:ext>
              </a:extLst>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BD7F5C97-9A2C-8547-8579-D2D5AB43B1A6}"/>
                </a:ext>
              </a:extLst>
            </p:cNvPr>
            <p:cNvSpPr txBox="1"/>
            <p:nvPr/>
          </p:nvSpPr>
          <p:spPr>
            <a:xfrm>
              <a:off x="7037609" y="3654102"/>
              <a:ext cx="1680344"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Nested sync requests, which </a:t>
              </a:r>
              <a:r>
                <a:rPr kumimoji="0" lang="en-US" sz="1050" b="0" i="1" u="none" strike="noStrike" kern="1200" cap="none" spc="0" normalizeH="0" baseline="0" noProof="0">
                  <a:ln>
                    <a:noFill/>
                  </a:ln>
                  <a:solidFill>
                    <a:prstClr val="black"/>
                  </a:solidFill>
                  <a:effectLst/>
                  <a:uLnTx/>
                  <a:uFillTx/>
                  <a:latin typeface="Calibri" panose="020F0502020204030204"/>
                  <a:ea typeface="+mn-ea"/>
                  <a:cs typeface="+mn-cs"/>
                </a:rPr>
                <a:t>may also (rarely) </a:t>
              </a:r>
              <a:r>
                <a:rPr kumimoji="0" lang="en-US" sz="1050" b="0" i="0" u="none" strike="noStrike" kern="1200" cap="none" spc="0" normalizeH="0" baseline="0" noProof="0">
                  <a:ln>
                    <a:noFill/>
                  </a:ln>
                  <a:solidFill>
                    <a:prstClr val="black"/>
                  </a:solidFill>
                  <a:effectLst/>
                  <a:uLnTx/>
                  <a:uFillTx/>
                  <a:latin typeface="Calibri" panose="020F0502020204030204"/>
                  <a:ea typeface="+mn-ea"/>
                  <a:cs typeface="+mn-cs"/>
                </a:rPr>
                <a:t>require async functions</a:t>
              </a:r>
            </a:p>
          </p:txBody>
        </p:sp>
      </p:grpSp>
      <p:grpSp>
        <p:nvGrpSpPr>
          <p:cNvPr id="14" name="Group 13">
            <a:extLst>
              <a:ext uri="{FF2B5EF4-FFF2-40B4-BE49-F238E27FC236}">
                <a16:creationId xmlns:a16="http://schemas.microsoft.com/office/drawing/2014/main" id="{76A1FC1A-7891-E06A-D4B2-F286553F5B8D}"/>
              </a:ext>
            </a:extLst>
          </p:cNvPr>
          <p:cNvGrpSpPr/>
          <p:nvPr/>
        </p:nvGrpSpPr>
        <p:grpSpPr>
          <a:xfrm>
            <a:off x="2901113" y="2795598"/>
            <a:ext cx="1712306" cy="847722"/>
            <a:chOff x="2901113" y="2795598"/>
            <a:chExt cx="1712306" cy="847722"/>
          </a:xfrm>
        </p:grpSpPr>
        <p:sp>
          <p:nvSpPr>
            <p:cNvPr id="115" name="Freeform 114">
              <a:extLst>
                <a:ext uri="{FF2B5EF4-FFF2-40B4-BE49-F238E27FC236}">
                  <a16:creationId xmlns:a16="http://schemas.microsoft.com/office/drawing/2014/main" id="{9616BEA9-D7BF-B05A-C7AB-A7095EE80042}"/>
                </a:ext>
              </a:extLst>
            </p:cNvPr>
            <p:cNvSpPr/>
            <p:nvPr/>
          </p:nvSpPr>
          <p:spPr>
            <a:xfrm>
              <a:off x="3031736" y="3247033"/>
              <a:ext cx="1404359" cy="139675"/>
            </a:xfrm>
            <a:custGeom>
              <a:avLst/>
              <a:gdLst>
                <a:gd name="connsiteX0" fmla="*/ 0 w 5486400"/>
                <a:gd name="connsiteY0" fmla="*/ 521135 h 563665"/>
                <a:gd name="connsiteX1" fmla="*/ 2488018 w 5486400"/>
                <a:gd name="connsiteY1" fmla="*/ 139 h 563665"/>
                <a:gd name="connsiteX2" fmla="*/ 5486400 w 5486400"/>
                <a:gd name="connsiteY2" fmla="*/ 563665 h 563665"/>
                <a:gd name="connsiteX0" fmla="*/ 0 w 5486400"/>
                <a:gd name="connsiteY0" fmla="*/ 542390 h 584920"/>
                <a:gd name="connsiteX1" fmla="*/ 2849525 w 5486400"/>
                <a:gd name="connsiteY1" fmla="*/ 129 h 584920"/>
                <a:gd name="connsiteX2" fmla="*/ 5486400 w 5486400"/>
                <a:gd name="connsiteY2" fmla="*/ 584920 h 584920"/>
                <a:gd name="connsiteX0" fmla="*/ 0 w 5411973"/>
                <a:gd name="connsiteY0" fmla="*/ 620706 h 620707"/>
                <a:gd name="connsiteX1" fmla="*/ 2775098 w 5411973"/>
                <a:gd name="connsiteY1" fmla="*/ 103 h 620707"/>
                <a:gd name="connsiteX2" fmla="*/ 5411973 w 5411973"/>
                <a:gd name="connsiteY2" fmla="*/ 584894 h 620707"/>
                <a:gd name="connsiteX0" fmla="*/ 0 w 5411973"/>
                <a:gd name="connsiteY0" fmla="*/ 620706 h 620706"/>
                <a:gd name="connsiteX1" fmla="*/ 2764466 w 5411973"/>
                <a:gd name="connsiteY1" fmla="*/ 103 h 620706"/>
                <a:gd name="connsiteX2" fmla="*/ 5411973 w 5411973"/>
                <a:gd name="connsiteY2" fmla="*/ 584894 h 620706"/>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85929 h 718667"/>
                <a:gd name="connsiteX1" fmla="*/ 2719390 w 5358810"/>
                <a:gd name="connsiteY1" fmla="*/ 86 h 718667"/>
                <a:gd name="connsiteX2" fmla="*/ 5358810 w 5358810"/>
                <a:gd name="connsiteY2" fmla="*/ 718667 h 718667"/>
                <a:gd name="connsiteX0" fmla="*/ 0 w 5506917"/>
                <a:gd name="connsiteY0" fmla="*/ 786740 h 786740"/>
                <a:gd name="connsiteX1" fmla="*/ 2867497 w 5506917"/>
                <a:gd name="connsiteY1" fmla="*/ 71 h 786740"/>
                <a:gd name="connsiteX2" fmla="*/ 5506917 w 5506917"/>
                <a:gd name="connsiteY2" fmla="*/ 718652 h 786740"/>
                <a:gd name="connsiteX0" fmla="*/ 0 w 5506917"/>
                <a:gd name="connsiteY0" fmla="*/ 786783 h 786783"/>
                <a:gd name="connsiteX1" fmla="*/ 2867497 w 5506917"/>
                <a:gd name="connsiteY1" fmla="*/ 114 h 786783"/>
                <a:gd name="connsiteX2" fmla="*/ 5506917 w 5506917"/>
                <a:gd name="connsiteY2" fmla="*/ 718695 h 786783"/>
                <a:gd name="connsiteX0" fmla="*/ 0 w 5506917"/>
                <a:gd name="connsiteY0" fmla="*/ 786783 h 786783"/>
                <a:gd name="connsiteX1" fmla="*/ 2867497 w 5506917"/>
                <a:gd name="connsiteY1" fmla="*/ 114 h 786783"/>
                <a:gd name="connsiteX2" fmla="*/ 5506917 w 5506917"/>
                <a:gd name="connsiteY2" fmla="*/ 754281 h 786783"/>
                <a:gd name="connsiteX0" fmla="*/ 0 w 5506917"/>
                <a:gd name="connsiteY0" fmla="*/ 786783 h 786783"/>
                <a:gd name="connsiteX1" fmla="*/ 2867497 w 5506917"/>
                <a:gd name="connsiteY1" fmla="*/ 114 h 786783"/>
                <a:gd name="connsiteX2" fmla="*/ 5506917 w 5506917"/>
                <a:gd name="connsiteY2" fmla="*/ 754281 h 786783"/>
              </a:gdLst>
              <a:ahLst/>
              <a:cxnLst>
                <a:cxn ang="0">
                  <a:pos x="connsiteX0" y="connsiteY0"/>
                </a:cxn>
                <a:cxn ang="0">
                  <a:pos x="connsiteX1" y="connsiteY1"/>
                </a:cxn>
                <a:cxn ang="0">
                  <a:pos x="connsiteX2" y="connsiteY2"/>
                </a:cxn>
              </a:cxnLst>
              <a:rect l="l" t="t" r="r" b="b"/>
              <a:pathLst>
                <a:path w="5506917" h="786783">
                  <a:moveTo>
                    <a:pt x="0" y="786783"/>
                  </a:moveTo>
                  <a:cubicBezTo>
                    <a:pt x="677338" y="315159"/>
                    <a:pt x="1953097" y="-6974"/>
                    <a:pt x="2867497" y="114"/>
                  </a:cubicBezTo>
                  <a:cubicBezTo>
                    <a:pt x="3781897" y="7202"/>
                    <a:pt x="5140218" y="427812"/>
                    <a:pt x="5506917" y="754281"/>
                  </a:cubicBezTo>
                </a:path>
              </a:pathLst>
            </a:custGeom>
            <a:ln w="28575" cap="flat" cmpd="tri" algn="ctr">
              <a:solidFill>
                <a:srgbClr val="2BA116"/>
              </a:solidFill>
              <a:prstDash val="dash"/>
              <a:round/>
              <a:headEnd type="none" w="sm" len="sm"/>
              <a:tailEnd type="arrow" w="med" len="med"/>
              <a:extLst>
                <a:ext uri="{C807C97D-BFC1-408E-A445-0C87EB9F89A2}">
                  <ask:lineSketchStyleProps xmlns:ask="http://schemas.microsoft.com/office/drawing/2018/sketchyshapes" sd="1219033472">
                    <a:custGeom>
                      <a:avLst/>
                      <a:gdLst>
                        <a:gd name="connsiteX0" fmla="*/ 0 w 5358810"/>
                        <a:gd name="connsiteY0" fmla="*/ 673926 h 709471"/>
                        <a:gd name="connsiteX1" fmla="*/ 2764466 w 5358810"/>
                        <a:gd name="connsiteY1" fmla="*/ 111 h 709471"/>
                        <a:gd name="connsiteX2" fmla="*/ 5358810 w 5358810"/>
                        <a:gd name="connsiteY2" fmla="*/ 709471 h 709471"/>
                      </a:gdLst>
                      <a:ahLst/>
                      <a:cxnLst>
                        <a:cxn ang="0">
                          <a:pos x="connsiteX0" y="connsiteY0"/>
                        </a:cxn>
                        <a:cxn ang="0">
                          <a:pos x="connsiteX1" y="connsiteY1"/>
                        </a:cxn>
                        <a:cxn ang="0">
                          <a:pos x="connsiteX2" y="connsiteY2"/>
                        </a:cxn>
                      </a:cxnLst>
                      <a:rect l="l" t="t" r="r" b="b"/>
                      <a:pathLst>
                        <a:path w="5358810" h="709471" extrusionOk="0">
                          <a:moveTo>
                            <a:pt x="0" y="673926"/>
                          </a:moveTo>
                          <a:cubicBezTo>
                            <a:pt x="776708" y="381013"/>
                            <a:pt x="1780804" y="18411"/>
                            <a:pt x="2764466" y="111"/>
                          </a:cubicBezTo>
                          <a:cubicBezTo>
                            <a:pt x="3718286" y="16106"/>
                            <a:pt x="4915394" y="523236"/>
                            <a:pt x="5358810" y="709471"/>
                          </a:cubicBezTo>
                        </a:path>
                      </a:pathLst>
                    </a:custGeom>
                    <ask:type>
                      <ask:lineSketchNone/>
                    </ask:type>
                  </ask:lineSketchStyleProps>
                </a:ext>
              </a:extLst>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115">
              <a:extLst>
                <a:ext uri="{FF2B5EF4-FFF2-40B4-BE49-F238E27FC236}">
                  <a16:creationId xmlns:a16="http://schemas.microsoft.com/office/drawing/2014/main" id="{D5C9939B-BCF7-207F-55DB-85FCB7E717F7}"/>
                </a:ext>
              </a:extLst>
            </p:cNvPr>
            <p:cNvSpPr/>
            <p:nvPr/>
          </p:nvSpPr>
          <p:spPr>
            <a:xfrm>
              <a:off x="3061115" y="3468595"/>
              <a:ext cx="1514852" cy="174725"/>
            </a:xfrm>
            <a:custGeom>
              <a:avLst/>
              <a:gdLst>
                <a:gd name="connsiteX0" fmla="*/ 0 w 5486400"/>
                <a:gd name="connsiteY0" fmla="*/ 521135 h 563665"/>
                <a:gd name="connsiteX1" fmla="*/ 2488018 w 5486400"/>
                <a:gd name="connsiteY1" fmla="*/ 139 h 563665"/>
                <a:gd name="connsiteX2" fmla="*/ 5486400 w 5486400"/>
                <a:gd name="connsiteY2" fmla="*/ 563665 h 563665"/>
                <a:gd name="connsiteX0" fmla="*/ 0 w 5486400"/>
                <a:gd name="connsiteY0" fmla="*/ 542390 h 584920"/>
                <a:gd name="connsiteX1" fmla="*/ 2849525 w 5486400"/>
                <a:gd name="connsiteY1" fmla="*/ 129 h 584920"/>
                <a:gd name="connsiteX2" fmla="*/ 5486400 w 5486400"/>
                <a:gd name="connsiteY2" fmla="*/ 584920 h 584920"/>
                <a:gd name="connsiteX0" fmla="*/ 0 w 5411973"/>
                <a:gd name="connsiteY0" fmla="*/ 620706 h 620707"/>
                <a:gd name="connsiteX1" fmla="*/ 2775098 w 5411973"/>
                <a:gd name="connsiteY1" fmla="*/ 103 h 620707"/>
                <a:gd name="connsiteX2" fmla="*/ 5411973 w 5411973"/>
                <a:gd name="connsiteY2" fmla="*/ 584894 h 620707"/>
                <a:gd name="connsiteX0" fmla="*/ 0 w 5411973"/>
                <a:gd name="connsiteY0" fmla="*/ 620706 h 620706"/>
                <a:gd name="connsiteX1" fmla="*/ 2764466 w 5411973"/>
                <a:gd name="connsiteY1" fmla="*/ 103 h 620706"/>
                <a:gd name="connsiteX2" fmla="*/ 5411973 w 5411973"/>
                <a:gd name="connsiteY2" fmla="*/ 584894 h 620706"/>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20706 h 653444"/>
                <a:gd name="connsiteX1" fmla="*/ 2764466 w 5358810"/>
                <a:gd name="connsiteY1" fmla="*/ 103 h 653444"/>
                <a:gd name="connsiteX2" fmla="*/ 5358810 w 5358810"/>
                <a:gd name="connsiteY2" fmla="*/ 653444 h 653444"/>
                <a:gd name="connsiteX0" fmla="*/ 0 w 5358810"/>
                <a:gd name="connsiteY0" fmla="*/ 685929 h 718667"/>
                <a:gd name="connsiteX1" fmla="*/ 2719390 w 5358810"/>
                <a:gd name="connsiteY1" fmla="*/ 86 h 718667"/>
                <a:gd name="connsiteX2" fmla="*/ 5358810 w 5358810"/>
                <a:gd name="connsiteY2" fmla="*/ 718667 h 718667"/>
                <a:gd name="connsiteX0" fmla="*/ 0 w 5506917"/>
                <a:gd name="connsiteY0" fmla="*/ 786740 h 786740"/>
                <a:gd name="connsiteX1" fmla="*/ 2867497 w 5506917"/>
                <a:gd name="connsiteY1" fmla="*/ 71 h 786740"/>
                <a:gd name="connsiteX2" fmla="*/ 5506917 w 5506917"/>
                <a:gd name="connsiteY2" fmla="*/ 718652 h 786740"/>
                <a:gd name="connsiteX0" fmla="*/ 0 w 5506917"/>
                <a:gd name="connsiteY0" fmla="*/ 786783 h 786783"/>
                <a:gd name="connsiteX1" fmla="*/ 2867497 w 5506917"/>
                <a:gd name="connsiteY1" fmla="*/ 114 h 786783"/>
                <a:gd name="connsiteX2" fmla="*/ 5506917 w 5506917"/>
                <a:gd name="connsiteY2" fmla="*/ 718695 h 786783"/>
                <a:gd name="connsiteX0" fmla="*/ 0 w 5506917"/>
                <a:gd name="connsiteY0" fmla="*/ 786783 h 786783"/>
                <a:gd name="connsiteX1" fmla="*/ 2867497 w 5506917"/>
                <a:gd name="connsiteY1" fmla="*/ 114 h 786783"/>
                <a:gd name="connsiteX2" fmla="*/ 5506917 w 5506917"/>
                <a:gd name="connsiteY2" fmla="*/ 754281 h 786783"/>
                <a:gd name="connsiteX0" fmla="*/ 0 w 5506917"/>
                <a:gd name="connsiteY0" fmla="*/ 786783 h 786783"/>
                <a:gd name="connsiteX1" fmla="*/ 2867497 w 5506917"/>
                <a:gd name="connsiteY1" fmla="*/ 114 h 786783"/>
                <a:gd name="connsiteX2" fmla="*/ 5506917 w 5506917"/>
                <a:gd name="connsiteY2" fmla="*/ 754281 h 786783"/>
                <a:gd name="connsiteX0" fmla="*/ 0 w 5294416"/>
                <a:gd name="connsiteY0" fmla="*/ 786783 h 831382"/>
                <a:gd name="connsiteX1" fmla="*/ 2867497 w 5294416"/>
                <a:gd name="connsiteY1" fmla="*/ 114 h 831382"/>
                <a:gd name="connsiteX2" fmla="*/ 5294416 w 5294416"/>
                <a:gd name="connsiteY2" fmla="*/ 831382 h 831382"/>
                <a:gd name="connsiteX0" fmla="*/ 0 w 5294416"/>
                <a:gd name="connsiteY0" fmla="*/ 780854 h 825453"/>
                <a:gd name="connsiteX1" fmla="*/ 2706511 w 5294416"/>
                <a:gd name="connsiteY1" fmla="*/ 117 h 825453"/>
                <a:gd name="connsiteX2" fmla="*/ 5294416 w 5294416"/>
                <a:gd name="connsiteY2" fmla="*/ 825453 h 825453"/>
                <a:gd name="connsiteX0" fmla="*/ 0 w 5287976"/>
                <a:gd name="connsiteY0" fmla="*/ 780854 h 866969"/>
                <a:gd name="connsiteX1" fmla="*/ 2706511 w 5287976"/>
                <a:gd name="connsiteY1" fmla="*/ 117 h 866969"/>
                <a:gd name="connsiteX2" fmla="*/ 5287976 w 5287976"/>
                <a:gd name="connsiteY2" fmla="*/ 866969 h 866969"/>
                <a:gd name="connsiteX0" fmla="*/ 0 w 5287976"/>
                <a:gd name="connsiteY0" fmla="*/ 751212 h 837327"/>
                <a:gd name="connsiteX1" fmla="*/ 2680753 w 5287976"/>
                <a:gd name="connsiteY1" fmla="*/ 129 h 837327"/>
                <a:gd name="connsiteX2" fmla="*/ 5287976 w 5287976"/>
                <a:gd name="connsiteY2" fmla="*/ 837327 h 837327"/>
                <a:gd name="connsiteX0" fmla="*/ 0 w 5268658"/>
                <a:gd name="connsiteY0" fmla="*/ 804570 h 837307"/>
                <a:gd name="connsiteX1" fmla="*/ 2661435 w 5268658"/>
                <a:gd name="connsiteY1" fmla="*/ 109 h 837307"/>
                <a:gd name="connsiteX2" fmla="*/ 5268658 w 5268658"/>
                <a:gd name="connsiteY2" fmla="*/ 837307 h 837307"/>
                <a:gd name="connsiteX0" fmla="*/ 0 w 5268658"/>
                <a:gd name="connsiteY0" fmla="*/ 804461 h 837198"/>
                <a:gd name="connsiteX1" fmla="*/ 2661435 w 5268658"/>
                <a:gd name="connsiteY1" fmla="*/ 0 h 837198"/>
                <a:gd name="connsiteX2" fmla="*/ 5268658 w 5268658"/>
                <a:gd name="connsiteY2" fmla="*/ 837198 h 837198"/>
                <a:gd name="connsiteX0" fmla="*/ 0 w 5268658"/>
                <a:gd name="connsiteY0" fmla="*/ 774807 h 807544"/>
                <a:gd name="connsiteX1" fmla="*/ 2661435 w 5268658"/>
                <a:gd name="connsiteY1" fmla="*/ 0 h 807544"/>
                <a:gd name="connsiteX2" fmla="*/ 5268658 w 5268658"/>
                <a:gd name="connsiteY2" fmla="*/ 807544 h 807544"/>
                <a:gd name="connsiteX0" fmla="*/ 0 w 5268658"/>
                <a:gd name="connsiteY0" fmla="*/ 804461 h 837198"/>
                <a:gd name="connsiteX1" fmla="*/ 2654996 w 5268658"/>
                <a:gd name="connsiteY1" fmla="*/ 0 h 837198"/>
                <a:gd name="connsiteX2" fmla="*/ 5268658 w 5268658"/>
                <a:gd name="connsiteY2" fmla="*/ 837198 h 837198"/>
                <a:gd name="connsiteX0" fmla="*/ 0 w 5249340"/>
                <a:gd name="connsiteY0" fmla="*/ 804461 h 804461"/>
                <a:gd name="connsiteX1" fmla="*/ 2654996 w 5249340"/>
                <a:gd name="connsiteY1" fmla="*/ 0 h 804461"/>
                <a:gd name="connsiteX2" fmla="*/ 5249340 w 5249340"/>
                <a:gd name="connsiteY2" fmla="*/ 760096 h 804461"/>
                <a:gd name="connsiteX0" fmla="*/ 0 w 5249340"/>
                <a:gd name="connsiteY0" fmla="*/ 804461 h 804461"/>
                <a:gd name="connsiteX1" fmla="*/ 2654996 w 5249340"/>
                <a:gd name="connsiteY1" fmla="*/ 0 h 804461"/>
                <a:gd name="connsiteX2" fmla="*/ 5249340 w 5249340"/>
                <a:gd name="connsiteY2" fmla="*/ 760096 h 804461"/>
                <a:gd name="connsiteX0" fmla="*/ 0 w 5333053"/>
                <a:gd name="connsiteY0" fmla="*/ 804461 h 807544"/>
                <a:gd name="connsiteX1" fmla="*/ 2654996 w 5333053"/>
                <a:gd name="connsiteY1" fmla="*/ 0 h 807544"/>
                <a:gd name="connsiteX2" fmla="*/ 5333053 w 5333053"/>
                <a:gd name="connsiteY2" fmla="*/ 807544 h 807544"/>
                <a:gd name="connsiteX0" fmla="*/ 0 w 5333053"/>
                <a:gd name="connsiteY0" fmla="*/ 798530 h 801613"/>
                <a:gd name="connsiteX1" fmla="*/ 2700072 w 5333053"/>
                <a:gd name="connsiteY1" fmla="*/ 0 h 801613"/>
                <a:gd name="connsiteX2" fmla="*/ 5333053 w 5333053"/>
                <a:gd name="connsiteY2" fmla="*/ 801613 h 801613"/>
                <a:gd name="connsiteX0" fmla="*/ 0 w 5333053"/>
                <a:gd name="connsiteY0" fmla="*/ 798530 h 801613"/>
                <a:gd name="connsiteX1" fmla="*/ 2700072 w 5333053"/>
                <a:gd name="connsiteY1" fmla="*/ 0 h 801613"/>
                <a:gd name="connsiteX2" fmla="*/ 5333053 w 5333053"/>
                <a:gd name="connsiteY2" fmla="*/ 801613 h 801613"/>
                <a:gd name="connsiteX0" fmla="*/ 0 w 5333053"/>
                <a:gd name="connsiteY0" fmla="*/ 799772 h 802855"/>
                <a:gd name="connsiteX1" fmla="*/ 2700072 w 5333053"/>
                <a:gd name="connsiteY1" fmla="*/ 1242 h 802855"/>
                <a:gd name="connsiteX2" fmla="*/ 5333053 w 5333053"/>
                <a:gd name="connsiteY2" fmla="*/ 802855 h 802855"/>
                <a:gd name="connsiteX0" fmla="*/ 0 w 5333053"/>
                <a:gd name="connsiteY0" fmla="*/ 799772 h 984220"/>
                <a:gd name="connsiteX1" fmla="*/ 2700072 w 5333053"/>
                <a:gd name="connsiteY1" fmla="*/ 1242 h 984220"/>
                <a:gd name="connsiteX2" fmla="*/ 5333053 w 5333053"/>
                <a:gd name="connsiteY2" fmla="*/ 984220 h 984220"/>
              </a:gdLst>
              <a:ahLst/>
              <a:cxnLst>
                <a:cxn ang="0">
                  <a:pos x="connsiteX0" y="connsiteY0"/>
                </a:cxn>
                <a:cxn ang="0">
                  <a:pos x="connsiteX1" y="connsiteY1"/>
                </a:cxn>
                <a:cxn ang="0">
                  <a:pos x="connsiteX2" y="connsiteY2"/>
                </a:cxn>
              </a:cxnLst>
              <a:rect l="l" t="t" r="r" b="b"/>
              <a:pathLst>
                <a:path w="5333053" h="984220">
                  <a:moveTo>
                    <a:pt x="0" y="799772"/>
                  </a:moveTo>
                  <a:cubicBezTo>
                    <a:pt x="677338" y="328148"/>
                    <a:pt x="1792112" y="-23640"/>
                    <a:pt x="2700072" y="1242"/>
                  </a:cubicBezTo>
                  <a:cubicBezTo>
                    <a:pt x="3614472" y="8330"/>
                    <a:pt x="4940596" y="687405"/>
                    <a:pt x="5333053" y="984220"/>
                  </a:cubicBezTo>
                </a:path>
              </a:pathLst>
            </a:custGeom>
            <a:ln w="28575" cap="flat" cmpd="tri" algn="ctr">
              <a:solidFill>
                <a:srgbClr val="2BA116"/>
              </a:solidFill>
              <a:prstDash val="dash"/>
              <a:round/>
              <a:headEnd type="arrow" w="med" len="med"/>
              <a:tailEnd type="none" w="med" len="sm"/>
              <a:extLst>
                <a:ext uri="{C807C97D-BFC1-408E-A445-0C87EB9F89A2}">
                  <ask:lineSketchStyleProps xmlns:ask="http://schemas.microsoft.com/office/drawing/2018/sketchyshapes" sd="1219033472">
                    <a:custGeom>
                      <a:avLst/>
                      <a:gdLst>
                        <a:gd name="connsiteX0" fmla="*/ 0 w 5358810"/>
                        <a:gd name="connsiteY0" fmla="*/ 673926 h 709471"/>
                        <a:gd name="connsiteX1" fmla="*/ 2764466 w 5358810"/>
                        <a:gd name="connsiteY1" fmla="*/ 111 h 709471"/>
                        <a:gd name="connsiteX2" fmla="*/ 5358810 w 5358810"/>
                        <a:gd name="connsiteY2" fmla="*/ 709471 h 709471"/>
                      </a:gdLst>
                      <a:ahLst/>
                      <a:cxnLst>
                        <a:cxn ang="0">
                          <a:pos x="connsiteX0" y="connsiteY0"/>
                        </a:cxn>
                        <a:cxn ang="0">
                          <a:pos x="connsiteX1" y="connsiteY1"/>
                        </a:cxn>
                        <a:cxn ang="0">
                          <a:pos x="connsiteX2" y="connsiteY2"/>
                        </a:cxn>
                      </a:cxnLst>
                      <a:rect l="l" t="t" r="r" b="b"/>
                      <a:pathLst>
                        <a:path w="5358810" h="709471" extrusionOk="0">
                          <a:moveTo>
                            <a:pt x="0" y="673926"/>
                          </a:moveTo>
                          <a:cubicBezTo>
                            <a:pt x="776708" y="381013"/>
                            <a:pt x="1780804" y="18411"/>
                            <a:pt x="2764466" y="111"/>
                          </a:cubicBezTo>
                          <a:cubicBezTo>
                            <a:pt x="3718286" y="16106"/>
                            <a:pt x="4915394" y="523236"/>
                            <a:pt x="5358810" y="709471"/>
                          </a:cubicBezTo>
                        </a:path>
                      </a:pathLst>
                    </a:custGeom>
                    <ask:type>
                      <ask:lineSketchNone/>
                    </ask:type>
                  </ask:lineSketchStyleProps>
                </a:ext>
              </a:extLst>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4D818C71-913F-77BA-E9CA-F6A38417071A}"/>
                </a:ext>
              </a:extLst>
            </p:cNvPr>
            <p:cNvSpPr txBox="1"/>
            <p:nvPr/>
          </p:nvSpPr>
          <p:spPr>
            <a:xfrm>
              <a:off x="2901113" y="2795598"/>
              <a:ext cx="171230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non-blocking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requests </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bkgd</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functions</a:t>
              </a:r>
            </a:p>
          </p:txBody>
        </p:sp>
      </p:grpSp>
      <p:cxnSp>
        <p:nvCxnSpPr>
          <p:cNvPr id="44" name="Google Shape;78;p13">
            <a:extLst>
              <a:ext uri="{FF2B5EF4-FFF2-40B4-BE49-F238E27FC236}">
                <a16:creationId xmlns:a16="http://schemas.microsoft.com/office/drawing/2014/main" id="{FB2B589A-DBD1-3193-63AD-9CBB8094016C}"/>
              </a:ext>
            </a:extLst>
          </p:cNvPr>
          <p:cNvCxnSpPr>
            <a:cxnSpLocks/>
          </p:cNvCxnSpPr>
          <p:nvPr/>
        </p:nvCxnSpPr>
        <p:spPr>
          <a:xfrm>
            <a:off x="5879782" y="4652563"/>
            <a:ext cx="0" cy="976154"/>
          </a:xfrm>
          <a:prstGeom prst="straightConnector1">
            <a:avLst/>
          </a:prstGeom>
          <a:noFill/>
          <a:ln w="12700" cap="flat" cmpd="sng">
            <a:solidFill>
              <a:srgbClr val="000000"/>
            </a:solidFill>
            <a:prstDash val="solid"/>
            <a:round/>
            <a:headEnd type="none" w="med" len="med"/>
            <a:tailEnd type="triangle" w="med" len="med"/>
          </a:ln>
          <a:effectLst>
            <a:outerShdw blurRad="63500" dist="38100" dir="1020000" algn="l" rotWithShape="0">
              <a:prstClr val="black">
                <a:alpha val="40000"/>
              </a:prstClr>
            </a:outerShdw>
          </a:effectLst>
        </p:spPr>
      </p:cxnSp>
      <p:cxnSp>
        <p:nvCxnSpPr>
          <p:cNvPr id="45" name="Google Shape;78;p13">
            <a:extLst>
              <a:ext uri="{FF2B5EF4-FFF2-40B4-BE49-F238E27FC236}">
                <a16:creationId xmlns:a16="http://schemas.microsoft.com/office/drawing/2014/main" id="{54963FD8-077F-289F-28A8-DF9FDBC283F2}"/>
              </a:ext>
            </a:extLst>
          </p:cNvPr>
          <p:cNvCxnSpPr>
            <a:cxnSpLocks/>
          </p:cNvCxnSpPr>
          <p:nvPr/>
        </p:nvCxnSpPr>
        <p:spPr>
          <a:xfrm>
            <a:off x="6041704" y="4660966"/>
            <a:ext cx="0" cy="955299"/>
          </a:xfrm>
          <a:prstGeom prst="straightConnector1">
            <a:avLst/>
          </a:prstGeom>
          <a:noFill/>
          <a:ln w="12700" cap="flat" cmpd="sng">
            <a:solidFill>
              <a:srgbClr val="000000"/>
            </a:solidFill>
            <a:prstDash val="solid"/>
            <a:round/>
            <a:headEnd type="triangle" w="med" len="med"/>
            <a:tailEnd type="none" w="med" len="med"/>
          </a:ln>
          <a:effectLst>
            <a:outerShdw blurRad="63500" dist="38100" dir="1020000" algn="l" rotWithShape="0">
              <a:prstClr val="black">
                <a:alpha val="40000"/>
              </a:prstClr>
            </a:outerShdw>
          </a:effectLst>
        </p:spPr>
      </p:cxnSp>
      <p:cxnSp>
        <p:nvCxnSpPr>
          <p:cNvPr id="36" name="Google Shape;78;p13">
            <a:extLst>
              <a:ext uri="{FF2B5EF4-FFF2-40B4-BE49-F238E27FC236}">
                <a16:creationId xmlns:a16="http://schemas.microsoft.com/office/drawing/2014/main" id="{A699DAD3-F928-531E-3CFE-156CC94D4F6E}"/>
              </a:ext>
            </a:extLst>
          </p:cNvPr>
          <p:cNvCxnSpPr>
            <a:cxnSpLocks/>
          </p:cNvCxnSpPr>
          <p:nvPr/>
        </p:nvCxnSpPr>
        <p:spPr>
          <a:xfrm>
            <a:off x="1377276" y="5131864"/>
            <a:ext cx="0" cy="1036207"/>
          </a:xfrm>
          <a:prstGeom prst="straightConnector1">
            <a:avLst/>
          </a:prstGeom>
          <a:noFill/>
          <a:ln w="12700" cap="flat" cmpd="sng">
            <a:solidFill>
              <a:srgbClr val="000000"/>
            </a:solidFill>
            <a:prstDash val="solid"/>
            <a:round/>
            <a:headEnd type="none" w="med" len="med"/>
            <a:tailEnd type="triangle" w="med" len="med"/>
          </a:ln>
        </p:spPr>
      </p:cxnSp>
      <p:cxnSp>
        <p:nvCxnSpPr>
          <p:cNvPr id="30" name="Google Shape;78;p13">
            <a:extLst>
              <a:ext uri="{FF2B5EF4-FFF2-40B4-BE49-F238E27FC236}">
                <a16:creationId xmlns:a16="http://schemas.microsoft.com/office/drawing/2014/main" id="{B51A7321-C733-836F-8B77-E7C93D935204}"/>
              </a:ext>
            </a:extLst>
          </p:cNvPr>
          <p:cNvCxnSpPr>
            <a:cxnSpLocks/>
          </p:cNvCxnSpPr>
          <p:nvPr/>
        </p:nvCxnSpPr>
        <p:spPr>
          <a:xfrm>
            <a:off x="1398140" y="3905908"/>
            <a:ext cx="0" cy="523828"/>
          </a:xfrm>
          <a:prstGeom prst="straightConnector1">
            <a:avLst/>
          </a:prstGeom>
          <a:noFill/>
          <a:ln w="12700" cap="flat" cmpd="sng">
            <a:solidFill>
              <a:srgbClr val="000000"/>
            </a:solidFill>
            <a:prstDash val="solid"/>
            <a:round/>
            <a:headEnd type="none" w="med" len="med"/>
            <a:tailEnd type="triangle" w="med" len="med"/>
          </a:ln>
        </p:spPr>
      </p:cxnSp>
      <p:cxnSp>
        <p:nvCxnSpPr>
          <p:cNvPr id="32" name="Google Shape;78;p13">
            <a:extLst>
              <a:ext uri="{FF2B5EF4-FFF2-40B4-BE49-F238E27FC236}">
                <a16:creationId xmlns:a16="http://schemas.microsoft.com/office/drawing/2014/main" id="{486CB452-4343-8E45-E1F4-94C514E895E1}"/>
              </a:ext>
            </a:extLst>
          </p:cNvPr>
          <p:cNvCxnSpPr>
            <a:cxnSpLocks/>
          </p:cNvCxnSpPr>
          <p:nvPr/>
        </p:nvCxnSpPr>
        <p:spPr>
          <a:xfrm>
            <a:off x="1535139" y="3905908"/>
            <a:ext cx="0" cy="523828"/>
          </a:xfrm>
          <a:prstGeom prst="straightConnector1">
            <a:avLst/>
          </a:prstGeom>
          <a:noFill/>
          <a:ln w="12700" cap="flat" cmpd="sng">
            <a:solidFill>
              <a:srgbClr val="000000"/>
            </a:solidFill>
            <a:prstDash val="solid"/>
            <a:round/>
            <a:headEnd type="triangle" w="med" len="med"/>
            <a:tailEnd type="none" w="med" len="med"/>
          </a:ln>
        </p:spPr>
      </p:cxnSp>
      <p:cxnSp>
        <p:nvCxnSpPr>
          <p:cNvPr id="39" name="Google Shape;78;p13">
            <a:extLst>
              <a:ext uri="{FF2B5EF4-FFF2-40B4-BE49-F238E27FC236}">
                <a16:creationId xmlns:a16="http://schemas.microsoft.com/office/drawing/2014/main" id="{15A61033-DBAB-B128-AC02-A71BF251FE07}"/>
              </a:ext>
            </a:extLst>
          </p:cNvPr>
          <p:cNvCxnSpPr>
            <a:cxnSpLocks/>
          </p:cNvCxnSpPr>
          <p:nvPr/>
        </p:nvCxnSpPr>
        <p:spPr>
          <a:xfrm>
            <a:off x="1523156" y="5189461"/>
            <a:ext cx="0" cy="1004029"/>
          </a:xfrm>
          <a:prstGeom prst="straightConnector1">
            <a:avLst/>
          </a:prstGeom>
          <a:noFill/>
          <a:ln w="12700" cap="flat" cmpd="sng">
            <a:solidFill>
              <a:srgbClr val="000000"/>
            </a:solidFill>
            <a:prstDash val="solid"/>
            <a:round/>
            <a:headEnd type="triangle" w="med" len="med"/>
            <a:tailEnd type="none" w="med" len="med"/>
          </a:ln>
        </p:spPr>
      </p:cxnSp>
      <p:cxnSp>
        <p:nvCxnSpPr>
          <p:cNvPr id="3" name="Google Shape;78;p13">
            <a:extLst>
              <a:ext uri="{FF2B5EF4-FFF2-40B4-BE49-F238E27FC236}">
                <a16:creationId xmlns:a16="http://schemas.microsoft.com/office/drawing/2014/main" id="{0CFC17FE-62B6-08A4-52F1-F0420A6B8F05}"/>
              </a:ext>
            </a:extLst>
          </p:cNvPr>
          <p:cNvCxnSpPr>
            <a:cxnSpLocks/>
          </p:cNvCxnSpPr>
          <p:nvPr/>
        </p:nvCxnSpPr>
        <p:spPr>
          <a:xfrm>
            <a:off x="2384845" y="3794306"/>
            <a:ext cx="0" cy="1826481"/>
          </a:xfrm>
          <a:prstGeom prst="straightConnector1">
            <a:avLst/>
          </a:prstGeom>
          <a:noFill/>
          <a:ln w="12700" cap="flat" cmpd="sng">
            <a:solidFill>
              <a:srgbClr val="000000"/>
            </a:solidFill>
            <a:prstDash val="solid"/>
            <a:round/>
            <a:headEnd type="none" w="med" len="med"/>
            <a:tailEnd type="triangle" w="med" len="med"/>
          </a:ln>
        </p:spPr>
      </p:cxnSp>
      <p:cxnSp>
        <p:nvCxnSpPr>
          <p:cNvPr id="4" name="Google Shape;78;p13">
            <a:extLst>
              <a:ext uri="{FF2B5EF4-FFF2-40B4-BE49-F238E27FC236}">
                <a16:creationId xmlns:a16="http://schemas.microsoft.com/office/drawing/2014/main" id="{52B318E6-D9CC-4575-632B-97A2F7069993}"/>
              </a:ext>
            </a:extLst>
          </p:cNvPr>
          <p:cNvCxnSpPr>
            <a:cxnSpLocks/>
          </p:cNvCxnSpPr>
          <p:nvPr/>
        </p:nvCxnSpPr>
        <p:spPr>
          <a:xfrm>
            <a:off x="2521844" y="3904306"/>
            <a:ext cx="0" cy="1826481"/>
          </a:xfrm>
          <a:prstGeom prst="straightConnector1">
            <a:avLst/>
          </a:prstGeom>
          <a:noFill/>
          <a:ln w="12700" cap="flat" cmpd="sng">
            <a:solidFill>
              <a:srgbClr val="000000"/>
            </a:solidFill>
            <a:prstDash val="solid"/>
            <a:round/>
            <a:headEnd type="triangle" w="med" len="med"/>
            <a:tailEnd type="none" w="med" len="med"/>
          </a:ln>
        </p:spPr>
      </p:cxnSp>
      <p:sp>
        <p:nvSpPr>
          <p:cNvPr id="13" name="Rounded Rectangle 12">
            <a:extLst>
              <a:ext uri="{FF2B5EF4-FFF2-40B4-BE49-F238E27FC236}">
                <a16:creationId xmlns:a16="http://schemas.microsoft.com/office/drawing/2014/main" id="{8D08D8A8-E550-0727-B781-DDC604EDF23C}"/>
              </a:ext>
            </a:extLst>
          </p:cNvPr>
          <p:cNvSpPr/>
          <p:nvPr/>
        </p:nvSpPr>
        <p:spPr>
          <a:xfrm>
            <a:off x="4822151" y="2860450"/>
            <a:ext cx="2323301" cy="1786690"/>
          </a:xfrm>
          <a:prstGeom prst="roundRect">
            <a:avLst/>
          </a:prstGeom>
          <a:solidFill>
            <a:schemeClr val="accent2">
              <a:lumMod val="75000"/>
            </a:schemeClr>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65A5D2CA-F3EA-1F58-1D3C-57621BD25E72}"/>
              </a:ext>
            </a:extLst>
          </p:cNvPr>
          <p:cNvSpPr/>
          <p:nvPr/>
        </p:nvSpPr>
        <p:spPr>
          <a:xfrm>
            <a:off x="4634239" y="2672538"/>
            <a:ext cx="2323301" cy="1786690"/>
          </a:xfrm>
          <a:prstGeom prst="roundRect">
            <a:avLst/>
          </a:prstGeom>
          <a:solidFill>
            <a:schemeClr val="accent2">
              <a:lumMod val="75000"/>
            </a:schemeClr>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964875-12E0-8BE1-1814-DD6B902FECC9}"/>
              </a:ext>
            </a:extLst>
          </p:cNvPr>
          <p:cNvSpPr>
            <a:spLocks noGrp="1"/>
          </p:cNvSpPr>
          <p:nvPr>
            <p:ph type="title"/>
          </p:nvPr>
        </p:nvSpPr>
        <p:spPr>
          <a:xfrm>
            <a:off x="331441" y="-101603"/>
            <a:ext cx="10032207" cy="1325563"/>
          </a:xfrm>
        </p:spPr>
        <p:txBody>
          <a:bodyPr>
            <a:normAutofit/>
          </a:bodyPr>
          <a:lstStyle/>
          <a:p>
            <a:r>
              <a:rPr lang="en-US" sz="3200" dirty="0"/>
              <a:t>We manually manage mixed concurrency contexts</a:t>
            </a:r>
          </a:p>
        </p:txBody>
      </p:sp>
      <p:sp>
        <p:nvSpPr>
          <p:cNvPr id="6" name="Rounded Rectangle 5">
            <a:extLst>
              <a:ext uri="{FF2B5EF4-FFF2-40B4-BE49-F238E27FC236}">
                <a16:creationId xmlns:a16="http://schemas.microsoft.com/office/drawing/2014/main" id="{29D0E0A2-1CF9-3AE5-F19E-FB5D3E4AB768}"/>
              </a:ext>
            </a:extLst>
          </p:cNvPr>
          <p:cNvSpPr/>
          <p:nvPr/>
        </p:nvSpPr>
        <p:spPr>
          <a:xfrm>
            <a:off x="737814" y="1902937"/>
            <a:ext cx="2323301" cy="1996197"/>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UI main thread</a:t>
            </a:r>
          </a:p>
        </p:txBody>
      </p:sp>
      <p:sp>
        <p:nvSpPr>
          <p:cNvPr id="7" name="Rounded Rectangle 6">
            <a:extLst>
              <a:ext uri="{FF2B5EF4-FFF2-40B4-BE49-F238E27FC236}">
                <a16:creationId xmlns:a16="http://schemas.microsoft.com/office/drawing/2014/main" id="{AA0148E9-400E-6CD9-F2CC-65ACC5231CF7}"/>
              </a:ext>
            </a:extLst>
          </p:cNvPr>
          <p:cNvSpPr/>
          <p:nvPr/>
        </p:nvSpPr>
        <p:spPr>
          <a:xfrm>
            <a:off x="4446327" y="2484626"/>
            <a:ext cx="2323301" cy="1786690"/>
          </a:xfrm>
          <a:prstGeom prst="roundRect">
            <a:avLst/>
          </a:prstGeom>
          <a:solidFill>
            <a:schemeClr val="accent2">
              <a:lumMod val="75000"/>
            </a:schemeClr>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Background thread</a:t>
            </a:r>
          </a:p>
        </p:txBody>
      </p:sp>
      <p:sp>
        <p:nvSpPr>
          <p:cNvPr id="17" name="Rounded Rectangle 16">
            <a:extLst>
              <a:ext uri="{FF2B5EF4-FFF2-40B4-BE49-F238E27FC236}">
                <a16:creationId xmlns:a16="http://schemas.microsoft.com/office/drawing/2014/main" id="{0C0D00BD-75F6-00E5-FA59-7542CD8331AF}"/>
              </a:ext>
            </a:extLst>
          </p:cNvPr>
          <p:cNvSpPr/>
          <p:nvPr/>
        </p:nvSpPr>
        <p:spPr>
          <a:xfrm>
            <a:off x="8813076" y="2150359"/>
            <a:ext cx="2636117" cy="2698278"/>
          </a:xfrm>
          <a:prstGeom prst="roundRect">
            <a:avLst/>
          </a:prstGeom>
          <a:solidFill>
            <a:srgbClr val="C00000"/>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FC282855-ECC4-6EDC-CA69-F2AB036D84FD}"/>
              </a:ext>
            </a:extLst>
          </p:cNvPr>
          <p:cNvSpPr/>
          <p:nvPr/>
        </p:nvSpPr>
        <p:spPr>
          <a:xfrm>
            <a:off x="8566892" y="1904175"/>
            <a:ext cx="2636117" cy="2698278"/>
          </a:xfrm>
          <a:prstGeom prst="roundRect">
            <a:avLst/>
          </a:prstGeom>
          <a:solidFill>
            <a:srgbClr val="C00000"/>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Background thread</a:t>
            </a:r>
            <a:b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in async runtime pool</a:t>
            </a:r>
          </a:p>
        </p:txBody>
      </p:sp>
      <p:sp>
        <p:nvSpPr>
          <p:cNvPr id="29" name="Google Shape;59;p13">
            <a:extLst>
              <a:ext uri="{FF2B5EF4-FFF2-40B4-BE49-F238E27FC236}">
                <a16:creationId xmlns:a16="http://schemas.microsoft.com/office/drawing/2014/main" id="{5004882D-C04B-28CC-2454-8B19D3F59B20}"/>
              </a:ext>
            </a:extLst>
          </p:cNvPr>
          <p:cNvSpPr/>
          <p:nvPr/>
        </p:nvSpPr>
        <p:spPr>
          <a:xfrm>
            <a:off x="899563" y="4456799"/>
            <a:ext cx="1192710" cy="720458"/>
          </a:xfrm>
          <a:prstGeom prst="roundRect">
            <a:avLst>
              <a:gd name="adj" fmla="val 16667"/>
            </a:avLst>
          </a:prstGeom>
          <a:solidFill>
            <a:srgbClr val="FCE5CD"/>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prstClr val="black"/>
                </a:solidFill>
                <a:effectLst/>
                <a:uLnTx/>
                <a:uFillTx/>
                <a:latin typeface="Calibri" panose="020F0502020204030204"/>
                <a:ea typeface="+mn-ea"/>
                <a:cs typeface="+mn-cs"/>
              </a:rPr>
              <a:t>Makepad UI toolkit</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58;p13">
            <a:extLst>
              <a:ext uri="{FF2B5EF4-FFF2-40B4-BE49-F238E27FC236}">
                <a16:creationId xmlns:a16="http://schemas.microsoft.com/office/drawing/2014/main" id="{70C68807-EC63-6519-4FFF-26E7F3C0E3C0}"/>
              </a:ext>
            </a:extLst>
          </p:cNvPr>
          <p:cNvSpPr/>
          <p:nvPr/>
        </p:nvSpPr>
        <p:spPr>
          <a:xfrm>
            <a:off x="545126" y="6179523"/>
            <a:ext cx="10701728" cy="487478"/>
          </a:xfrm>
          <a:prstGeom prst="roundRect">
            <a:avLst>
              <a:gd name="adj" fmla="val 16667"/>
            </a:avLst>
          </a:prstGeom>
          <a:solidFill>
            <a:srgbClr val="B6D7A8"/>
          </a:solidFill>
          <a:ln>
            <a:noFill/>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Platform/OS Native Layers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Google Shape;60;p13">
            <a:extLst>
              <a:ext uri="{FF2B5EF4-FFF2-40B4-BE49-F238E27FC236}">
                <a16:creationId xmlns:a16="http://schemas.microsoft.com/office/drawing/2014/main" id="{836BB050-D42F-814E-B990-29091A4AE86A}"/>
              </a:ext>
            </a:extLst>
          </p:cNvPr>
          <p:cNvSpPr/>
          <p:nvPr/>
        </p:nvSpPr>
        <p:spPr>
          <a:xfrm>
            <a:off x="1979719" y="5632723"/>
            <a:ext cx="7297922" cy="487478"/>
          </a:xfrm>
          <a:prstGeom prst="roundRect">
            <a:avLst>
              <a:gd name="adj" fmla="val 16667"/>
            </a:avLst>
          </a:prstGeom>
          <a:solidFill>
            <a:srgbClr val="D9D2E9"/>
          </a:solidFill>
          <a:ln>
            <a:noFill/>
          </a:ln>
        </p:spPr>
        <p:txBody>
          <a:bodyPr spcFirstLastPara="1" wrap="square" lIns="0" tIns="0" rIns="91440" bIns="0" anchor="ctr" anchorCtr="0">
            <a:noAutofit/>
          </a:bodyPr>
          <a:lstStyle/>
          <a:p>
            <a:pPr marL="2574925"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Robius Platform Abstractions</a:t>
            </a:r>
          </a:p>
        </p:txBody>
      </p:sp>
      <p:cxnSp>
        <p:nvCxnSpPr>
          <p:cNvPr id="41" name="Google Shape;78;p13">
            <a:extLst>
              <a:ext uri="{FF2B5EF4-FFF2-40B4-BE49-F238E27FC236}">
                <a16:creationId xmlns:a16="http://schemas.microsoft.com/office/drawing/2014/main" id="{2176EE0D-A3EA-27CC-0897-FEC45F89AF90}"/>
              </a:ext>
            </a:extLst>
          </p:cNvPr>
          <p:cNvCxnSpPr>
            <a:cxnSpLocks/>
          </p:cNvCxnSpPr>
          <p:nvPr/>
        </p:nvCxnSpPr>
        <p:spPr>
          <a:xfrm flipH="1">
            <a:off x="9310414" y="258421"/>
            <a:ext cx="649986" cy="0"/>
          </a:xfrm>
          <a:prstGeom prst="straightConnector1">
            <a:avLst/>
          </a:prstGeom>
          <a:noFill/>
          <a:ln w="12700" cap="flat" cmpd="sng">
            <a:solidFill>
              <a:srgbClr val="000000"/>
            </a:solidFill>
            <a:prstDash val="solid"/>
            <a:round/>
            <a:headEnd type="triangle" w="med" len="med"/>
            <a:tailEnd type="none" w="med" len="med"/>
          </a:ln>
        </p:spPr>
      </p:cxnSp>
      <p:sp>
        <p:nvSpPr>
          <p:cNvPr id="43" name="TextBox 42">
            <a:extLst>
              <a:ext uri="{FF2B5EF4-FFF2-40B4-BE49-F238E27FC236}">
                <a16:creationId xmlns:a16="http://schemas.microsoft.com/office/drawing/2014/main" id="{EBAD6409-6C87-656D-923B-D98B352ABE32}"/>
              </a:ext>
            </a:extLst>
          </p:cNvPr>
          <p:cNvSpPr txBox="1"/>
          <p:nvPr/>
        </p:nvSpPr>
        <p:spPr>
          <a:xfrm>
            <a:off x="10011344" y="73943"/>
            <a:ext cx="2406357"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direct function call</a:t>
            </a:r>
          </a:p>
          <a:p>
            <a:pPr marL="0" marR="0" lvl="0" indent="0" algn="l" defTabSz="914400" rtl="0" eaLnBrk="1" fontAlgn="auto" latinLnBrk="0" hangingPunct="1">
              <a:lnSpc>
                <a:spcPct val="100000"/>
              </a:lnSpc>
              <a:spcBef>
                <a:spcPts val="0"/>
              </a:spcBef>
              <a:spcAft>
                <a:spcPts val="0"/>
              </a:spcAft>
              <a:buClrTx/>
              <a:buSzTx/>
              <a:buFontTx/>
              <a:buNone/>
              <a:tabLst>
                <a:tab pos="569913" algn="l"/>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channel</a:t>
            </a:r>
          </a:p>
          <a:p>
            <a:pPr marL="0" marR="0" lvl="0" indent="0" algn="l" defTabSz="914400" rtl="0" eaLnBrk="1" fontAlgn="auto" latinLnBrk="0" hangingPunct="1">
              <a:lnSpc>
                <a:spcPct val="100000"/>
              </a:lnSpc>
              <a:spcBef>
                <a:spcPts val="0"/>
              </a:spcBef>
              <a:spcAft>
                <a:spcPts val="0"/>
              </a:spcAft>
              <a:buClrTx/>
              <a:buSzTx/>
              <a:buFontTx/>
              <a:buNone/>
              <a:tabLst>
                <a:tab pos="569913" algn="l"/>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async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channel</a:t>
            </a:r>
          </a:p>
          <a:p>
            <a:pPr marL="0" marR="0" lvl="0" indent="0" algn="l" defTabSz="914400" rtl="0" eaLnBrk="1" fontAlgn="auto" latinLnBrk="0" hangingPunct="1">
              <a:lnSpc>
                <a:spcPct val="100000"/>
              </a:lnSpc>
              <a:spcBef>
                <a:spcPts val="0"/>
              </a:spcBef>
              <a:spcAft>
                <a:spcPts val="0"/>
              </a:spcAft>
              <a:buClrTx/>
              <a:buSzTx/>
              <a:buFontTx/>
              <a:buNone/>
              <a:tabLst>
                <a:tab pos="569913" algn="l"/>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async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–&gt;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6" name="Google Shape;78;p13">
            <a:extLst>
              <a:ext uri="{FF2B5EF4-FFF2-40B4-BE49-F238E27FC236}">
                <a16:creationId xmlns:a16="http://schemas.microsoft.com/office/drawing/2014/main" id="{F8EC67AA-9C72-55C2-E789-954AAB62F909}"/>
              </a:ext>
            </a:extLst>
          </p:cNvPr>
          <p:cNvCxnSpPr>
            <a:cxnSpLocks/>
          </p:cNvCxnSpPr>
          <p:nvPr/>
        </p:nvCxnSpPr>
        <p:spPr>
          <a:xfrm>
            <a:off x="10315009" y="4227920"/>
            <a:ext cx="0" cy="1392984"/>
          </a:xfrm>
          <a:prstGeom prst="straightConnector1">
            <a:avLst/>
          </a:prstGeom>
          <a:noFill/>
          <a:ln w="12700" cap="flat" cmpd="sng">
            <a:solidFill>
              <a:srgbClr val="000000"/>
            </a:solidFill>
            <a:prstDash val="solid"/>
            <a:round/>
            <a:headEnd type="none" w="med" len="med"/>
            <a:tailEnd type="triangle" w="med" len="med"/>
          </a:ln>
        </p:spPr>
      </p:cxnSp>
      <p:cxnSp>
        <p:nvCxnSpPr>
          <p:cNvPr id="47" name="Google Shape;78;p13">
            <a:extLst>
              <a:ext uri="{FF2B5EF4-FFF2-40B4-BE49-F238E27FC236}">
                <a16:creationId xmlns:a16="http://schemas.microsoft.com/office/drawing/2014/main" id="{6593F671-C319-B57E-1A2C-155092F80046}"/>
              </a:ext>
            </a:extLst>
          </p:cNvPr>
          <p:cNvCxnSpPr>
            <a:cxnSpLocks/>
          </p:cNvCxnSpPr>
          <p:nvPr/>
        </p:nvCxnSpPr>
        <p:spPr>
          <a:xfrm>
            <a:off x="10433993" y="4419078"/>
            <a:ext cx="0" cy="1185376"/>
          </a:xfrm>
          <a:prstGeom prst="straightConnector1">
            <a:avLst/>
          </a:prstGeom>
          <a:noFill/>
          <a:ln w="12700" cap="flat" cmpd="sng">
            <a:solidFill>
              <a:srgbClr val="000000"/>
            </a:solidFill>
            <a:prstDash val="solid"/>
            <a:round/>
            <a:headEnd type="triangle" w="med" len="med"/>
            <a:tailEnd type="none" w="med" len="med"/>
          </a:ln>
        </p:spPr>
      </p:cxnSp>
      <p:sp>
        <p:nvSpPr>
          <p:cNvPr id="8" name="Google Shape;65;p13">
            <a:extLst>
              <a:ext uri="{FF2B5EF4-FFF2-40B4-BE49-F238E27FC236}">
                <a16:creationId xmlns:a16="http://schemas.microsoft.com/office/drawing/2014/main" id="{DFB984D2-80A8-2AAF-B775-D8663D50F975}"/>
              </a:ext>
            </a:extLst>
          </p:cNvPr>
          <p:cNvSpPr/>
          <p:nvPr/>
        </p:nvSpPr>
        <p:spPr>
          <a:xfrm>
            <a:off x="1114735" y="2559739"/>
            <a:ext cx="1561808" cy="850682"/>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a:t>
            </a:r>
            <a:r>
              <a:rPr kumimoji="0" lang="en" sz="1600" b="0" i="0" u="none" strike="noStrike" kern="1200" cap="none" spc="0" normalizeH="0" baseline="0" noProof="0">
                <a:ln>
                  <a:noFill/>
                </a:ln>
                <a:solidFill>
                  <a:prstClr val="black"/>
                </a:solidFill>
                <a:effectLst/>
                <a:uLnTx/>
                <a:uFillTx/>
                <a:latin typeface="Calibri" panose="020F0502020204030204"/>
                <a:ea typeface="+mn-ea"/>
                <a:cs typeface="+mn-cs"/>
              </a:rPr>
              <a:t>pp main </a:t>
            </a:r>
            <a:r>
              <a:rPr kumimoji="0" lang="en" sz="1600" b="0" i="0" u="none" strike="noStrike" kern="1200" cap="none" spc="0" normalizeH="0" baseline="0" noProof="0" err="1">
                <a:ln>
                  <a:noFill/>
                </a:ln>
                <a:solidFill>
                  <a:prstClr val="black"/>
                </a:solidFill>
                <a:effectLst/>
                <a:uLnTx/>
                <a:uFillTx/>
                <a:latin typeface="Calibri" panose="020F0502020204030204"/>
                <a:ea typeface="+mn-ea"/>
                <a:cs typeface="+mn-cs"/>
              </a:rPr>
              <a:t>func</a:t>
            </a:r>
            <a:r>
              <a:rPr kumimoji="0" lang="en" sz="1600" b="0" i="0" u="none" strike="noStrike" kern="1200" cap="none" spc="0" normalizeH="0" baseline="0" noProof="0">
                <a:ln>
                  <a:noFill/>
                </a:ln>
                <a:solidFill>
                  <a:prstClr val="black"/>
                </a:solidFill>
                <a:effectLst/>
                <a:uLnTx/>
                <a:uFillTx/>
                <a:latin typeface="Calibri" panose="020F0502020204030204"/>
                <a:ea typeface="+mn-ea"/>
                <a:cs typeface="+mn-cs"/>
              </a:rPr>
              <a:t>, draw routines, event handlers</a:t>
            </a: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0;p13">
            <a:extLst>
              <a:ext uri="{FF2B5EF4-FFF2-40B4-BE49-F238E27FC236}">
                <a16:creationId xmlns:a16="http://schemas.microsoft.com/office/drawing/2014/main" id="{FF06B323-DC2D-8582-1A73-B416061F2895}"/>
              </a:ext>
            </a:extLst>
          </p:cNvPr>
          <p:cNvSpPr/>
          <p:nvPr/>
        </p:nvSpPr>
        <p:spPr>
          <a:xfrm>
            <a:off x="9517648" y="5632723"/>
            <a:ext cx="1731572" cy="487478"/>
          </a:xfrm>
          <a:prstGeom prst="roundRect">
            <a:avLst>
              <a:gd name="adj" fmla="val 16667"/>
            </a:avLst>
          </a:prstGeom>
          <a:solidFill>
            <a:schemeClr val="bg1">
              <a:lumMod val="75000"/>
            </a:schemeClr>
          </a:solidFill>
          <a:ln>
            <a:noFill/>
          </a:ln>
        </p:spPr>
        <p:txBody>
          <a:bodyPr spcFirstLastPara="1" wrap="square" lIns="0" tIns="0" rIns="91440" bIns="0" anchor="ctr" anchorCtr="0">
            <a:noAutofit/>
          </a:bodyPr>
          <a:lstStyle/>
          <a:p>
            <a:pPr marL="5715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Matrix SDK</a:t>
            </a:r>
          </a:p>
        </p:txBody>
      </p:sp>
      <p:cxnSp>
        <p:nvCxnSpPr>
          <p:cNvPr id="40" name="Google Shape;78;p13">
            <a:extLst>
              <a:ext uri="{FF2B5EF4-FFF2-40B4-BE49-F238E27FC236}">
                <a16:creationId xmlns:a16="http://schemas.microsoft.com/office/drawing/2014/main" id="{E7C72330-C1BA-B3C0-91CE-3A07D99BE901}"/>
              </a:ext>
            </a:extLst>
          </p:cNvPr>
          <p:cNvCxnSpPr>
            <a:cxnSpLocks/>
            <a:stCxn id="20" idx="2"/>
            <a:endCxn id="52" idx="0"/>
          </p:cNvCxnSpPr>
          <p:nvPr/>
        </p:nvCxnSpPr>
        <p:spPr>
          <a:xfrm rot="5400000">
            <a:off x="7900889" y="4071995"/>
            <a:ext cx="2084691" cy="1045910"/>
          </a:xfrm>
          <a:prstGeom prst="bentConnector3">
            <a:avLst>
              <a:gd name="adj1" fmla="val 74792"/>
            </a:avLst>
          </a:prstGeom>
          <a:noFill/>
          <a:ln w="12700" cap="flat" cmpd="sng">
            <a:solidFill>
              <a:srgbClr val="000000"/>
            </a:solidFill>
            <a:prstDash val="solid"/>
            <a:round/>
            <a:headEnd type="none" w="med" len="med"/>
            <a:tailEnd type="triangle" w="med" len="med"/>
          </a:ln>
        </p:spPr>
      </p:cxnSp>
      <p:sp>
        <p:nvSpPr>
          <p:cNvPr id="52" name="Rectangle 51">
            <a:extLst>
              <a:ext uri="{FF2B5EF4-FFF2-40B4-BE49-F238E27FC236}">
                <a16:creationId xmlns:a16="http://schemas.microsoft.com/office/drawing/2014/main" id="{0C81B153-E573-6E63-F59C-1621E0EB83A2}"/>
              </a:ext>
            </a:extLst>
          </p:cNvPr>
          <p:cNvSpPr/>
          <p:nvPr/>
        </p:nvSpPr>
        <p:spPr>
          <a:xfrm>
            <a:off x="7924394" y="5637296"/>
            <a:ext cx="991770" cy="2960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Google Shape;78;p13">
            <a:extLst>
              <a:ext uri="{FF2B5EF4-FFF2-40B4-BE49-F238E27FC236}">
                <a16:creationId xmlns:a16="http://schemas.microsoft.com/office/drawing/2014/main" id="{3D7E886C-3C73-70B2-A798-3C1E18576EF5}"/>
              </a:ext>
            </a:extLst>
          </p:cNvPr>
          <p:cNvCxnSpPr>
            <a:cxnSpLocks/>
            <a:stCxn id="70" idx="2"/>
            <a:endCxn id="59" idx="0"/>
          </p:cNvCxnSpPr>
          <p:nvPr/>
        </p:nvCxnSpPr>
        <p:spPr>
          <a:xfrm rot="5400000">
            <a:off x="8070266" y="4127166"/>
            <a:ext cx="1990656" cy="1038751"/>
          </a:xfrm>
          <a:prstGeom prst="bentConnector3">
            <a:avLst>
              <a:gd name="adj1" fmla="val 80179"/>
            </a:avLst>
          </a:prstGeom>
          <a:noFill/>
          <a:ln w="12700" cap="flat" cmpd="sng">
            <a:solidFill>
              <a:srgbClr val="000000"/>
            </a:solidFill>
            <a:prstDash val="solid"/>
            <a:round/>
            <a:headEnd type="triangle" w="med" len="med"/>
            <a:tailEnd type="none" w="med" len="med"/>
          </a:ln>
        </p:spPr>
      </p:cxnSp>
      <p:sp>
        <p:nvSpPr>
          <p:cNvPr id="59" name="Rectangle 58">
            <a:extLst>
              <a:ext uri="{FF2B5EF4-FFF2-40B4-BE49-F238E27FC236}">
                <a16:creationId xmlns:a16="http://schemas.microsoft.com/office/drawing/2014/main" id="{1B79CFF4-D09D-56C5-1A6A-A5ABC350EE11}"/>
              </a:ext>
            </a:extLst>
          </p:cNvPr>
          <p:cNvSpPr/>
          <p:nvPr/>
        </p:nvSpPr>
        <p:spPr>
          <a:xfrm>
            <a:off x="8050333" y="5641869"/>
            <a:ext cx="991770" cy="2960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ounded Rectangle 69">
            <a:extLst>
              <a:ext uri="{FF2B5EF4-FFF2-40B4-BE49-F238E27FC236}">
                <a16:creationId xmlns:a16="http://schemas.microsoft.com/office/drawing/2014/main" id="{4F15364A-6CEA-F06C-0002-F2DED8E5474A}"/>
              </a:ext>
            </a:extLst>
          </p:cNvPr>
          <p:cNvSpPr/>
          <p:nvPr/>
        </p:nvSpPr>
        <p:spPr>
          <a:xfrm>
            <a:off x="8948350" y="2889213"/>
            <a:ext cx="1273238" cy="762000"/>
          </a:xfrm>
          <a:prstGeom prst="roundRect">
            <a:avLst/>
          </a:prstGeom>
          <a:solidFill>
            <a:srgbClr val="FFACA9"/>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ed Rectangle 19">
            <a:extLst>
              <a:ext uri="{FF2B5EF4-FFF2-40B4-BE49-F238E27FC236}">
                <a16:creationId xmlns:a16="http://schemas.microsoft.com/office/drawing/2014/main" id="{6D02587B-045E-CC45-4A6F-D0A0534AF0F4}"/>
              </a:ext>
            </a:extLst>
          </p:cNvPr>
          <p:cNvSpPr/>
          <p:nvPr/>
        </p:nvSpPr>
        <p:spPr>
          <a:xfrm>
            <a:off x="8829570" y="2790605"/>
            <a:ext cx="1273238" cy="762000"/>
          </a:xfrm>
          <a:prstGeom prst="roundRect">
            <a:avLst/>
          </a:prstGeom>
          <a:solidFill>
            <a:srgbClr val="FFACA9"/>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App logic calling </a:t>
            </a:r>
            <a:r>
              <a:rPr kumimoji="0" lang="en-US" sz="1400" b="1" i="1" u="none" strike="noStrike" kern="1200" cap="none" spc="0" normalizeH="0" baseline="0" noProof="0">
                <a:ln>
                  <a:noFill/>
                </a:ln>
                <a:solidFill>
                  <a:prstClr val="black"/>
                </a:solidFill>
                <a:effectLst/>
                <a:uLnTx/>
                <a:uFillTx/>
                <a:latin typeface="Calibri" panose="020F0502020204030204"/>
                <a:ea typeface="+mn-ea"/>
                <a:cs typeface="+mn-cs"/>
              </a:rPr>
              <a:t>async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platform APIs </a:t>
            </a:r>
          </a:p>
        </p:txBody>
      </p:sp>
      <p:sp>
        <p:nvSpPr>
          <p:cNvPr id="69" name="Google Shape;65;p13">
            <a:extLst>
              <a:ext uri="{FF2B5EF4-FFF2-40B4-BE49-F238E27FC236}">
                <a16:creationId xmlns:a16="http://schemas.microsoft.com/office/drawing/2014/main" id="{42E9BE9E-6F2B-4501-DB5F-89C607EB62A4}"/>
              </a:ext>
            </a:extLst>
          </p:cNvPr>
          <p:cNvSpPr/>
          <p:nvPr/>
        </p:nvSpPr>
        <p:spPr>
          <a:xfrm>
            <a:off x="4838319" y="3096191"/>
            <a:ext cx="1561808" cy="850682"/>
          </a:xfrm>
          <a:prstGeom prst="roundRect">
            <a:avLst>
              <a:gd name="adj" fmla="val 16667"/>
            </a:avLst>
          </a:prstGeom>
          <a:solidFill>
            <a:srgbClr val="FFA826"/>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App logic calling </a:t>
            </a:r>
            <a:r>
              <a:rPr kumimoji="0" lang="en-US" sz="1600" b="1" i="1" u="none" strike="noStrike" kern="1200" cap="none" spc="0" normalizeH="0" baseline="0" noProof="0">
                <a:ln>
                  <a:noFill/>
                </a:ln>
                <a:solidFill>
                  <a:prstClr val="black"/>
                </a:solidFill>
                <a:effectLst/>
                <a:uLnTx/>
                <a:uFillTx/>
                <a:latin typeface="Calibri" panose="020F0502020204030204"/>
                <a:ea typeface="+mn-ea"/>
                <a:cs typeface="+mn-cs"/>
              </a:rPr>
              <a:t>sync</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platform APIs </a:t>
            </a: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Rounded Rectangle 75">
            <a:extLst>
              <a:ext uri="{FF2B5EF4-FFF2-40B4-BE49-F238E27FC236}">
                <a16:creationId xmlns:a16="http://schemas.microsoft.com/office/drawing/2014/main" id="{6A5FA12B-3145-D6E7-182A-B165398229E4}"/>
              </a:ext>
            </a:extLst>
          </p:cNvPr>
          <p:cNvSpPr/>
          <p:nvPr/>
        </p:nvSpPr>
        <p:spPr>
          <a:xfrm>
            <a:off x="9831068" y="3881504"/>
            <a:ext cx="1157489" cy="520456"/>
          </a:xfrm>
          <a:prstGeom prst="roundRect">
            <a:avLst/>
          </a:prstGeom>
          <a:solidFill>
            <a:srgbClr val="FFACA9"/>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ounded Rectangle 76">
            <a:extLst>
              <a:ext uri="{FF2B5EF4-FFF2-40B4-BE49-F238E27FC236}">
                <a16:creationId xmlns:a16="http://schemas.microsoft.com/office/drawing/2014/main" id="{9308413A-0BE4-0E24-82E4-4C58B349E0B2}"/>
              </a:ext>
            </a:extLst>
          </p:cNvPr>
          <p:cNvSpPr/>
          <p:nvPr/>
        </p:nvSpPr>
        <p:spPr>
          <a:xfrm>
            <a:off x="9748349" y="3789620"/>
            <a:ext cx="1152608" cy="520456"/>
          </a:xfrm>
          <a:prstGeom prst="roundRect">
            <a:avLst/>
          </a:prstGeom>
          <a:solidFill>
            <a:srgbClr val="FFACA9"/>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nchorCtr="0"/>
          <a:lstStyle/>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App logic using Matrix</a:t>
            </a:r>
          </a:p>
        </p:txBody>
      </p:sp>
      <p:cxnSp>
        <p:nvCxnSpPr>
          <p:cNvPr id="106" name="Straight Arrow Connector 105">
            <a:extLst>
              <a:ext uri="{FF2B5EF4-FFF2-40B4-BE49-F238E27FC236}">
                <a16:creationId xmlns:a16="http://schemas.microsoft.com/office/drawing/2014/main" id="{73487411-5EFC-7B42-0C5D-5869B0584F93}"/>
              </a:ext>
            </a:extLst>
          </p:cNvPr>
          <p:cNvCxnSpPr/>
          <p:nvPr/>
        </p:nvCxnSpPr>
        <p:spPr>
          <a:xfrm>
            <a:off x="9303975" y="736437"/>
            <a:ext cx="686384" cy="0"/>
          </a:xfrm>
          <a:prstGeom prst="straightConnector1">
            <a:avLst/>
          </a:prstGeom>
          <a:ln w="47625" cmpd="dbl">
            <a:round/>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DEC0FAB-F054-E688-9ECD-36493860D47C}"/>
              </a:ext>
            </a:extLst>
          </p:cNvPr>
          <p:cNvCxnSpPr/>
          <p:nvPr/>
        </p:nvCxnSpPr>
        <p:spPr>
          <a:xfrm>
            <a:off x="9303975" y="975542"/>
            <a:ext cx="686384" cy="0"/>
          </a:xfrm>
          <a:prstGeom prst="straightConnector1">
            <a:avLst/>
          </a:prstGeom>
          <a:ln w="38100" cmpd="sng">
            <a:solidFill>
              <a:srgbClr val="C00000"/>
            </a:solidFill>
            <a:prstDash val="sysDot"/>
            <a:round/>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E39C1FB8-408D-8168-B27B-D8F90E1C96FD}"/>
              </a:ext>
            </a:extLst>
          </p:cNvPr>
          <p:cNvCxnSpPr/>
          <p:nvPr/>
        </p:nvCxnSpPr>
        <p:spPr>
          <a:xfrm>
            <a:off x="9303975" y="489592"/>
            <a:ext cx="686384" cy="0"/>
          </a:xfrm>
          <a:prstGeom prst="straightConnector1">
            <a:avLst/>
          </a:prstGeom>
          <a:ln w="25400" cmpd="tri">
            <a:solidFill>
              <a:srgbClr val="2BA116"/>
            </a:solidFill>
            <a:prstDash val="dash"/>
            <a:round/>
            <a:headEnd w="sm" len="sm"/>
            <a:tailEnd type="arrow" w="med" len="med"/>
          </a:ln>
        </p:spPr>
        <p:style>
          <a:lnRef idx="1">
            <a:schemeClr val="accent1"/>
          </a:lnRef>
          <a:fillRef idx="0">
            <a:schemeClr val="accent1"/>
          </a:fillRef>
          <a:effectRef idx="0">
            <a:schemeClr val="accent1"/>
          </a:effectRef>
          <a:fontRef idx="minor">
            <a:schemeClr val="tx1"/>
          </a:fontRef>
        </p:style>
      </p:cxnSp>
      <p:sp>
        <p:nvSpPr>
          <p:cNvPr id="132" name="Rectangle 131">
            <a:extLst>
              <a:ext uri="{FF2B5EF4-FFF2-40B4-BE49-F238E27FC236}">
                <a16:creationId xmlns:a16="http://schemas.microsoft.com/office/drawing/2014/main" id="{9795105D-BEB9-A4C5-D1CA-C771A29B5714}"/>
              </a:ext>
            </a:extLst>
          </p:cNvPr>
          <p:cNvSpPr/>
          <p:nvPr/>
        </p:nvSpPr>
        <p:spPr>
          <a:xfrm>
            <a:off x="4854872" y="4334576"/>
            <a:ext cx="991770" cy="2960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1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shot of a phone&#10;&#10;Description automatically generated">
            <a:extLst>
              <a:ext uri="{FF2B5EF4-FFF2-40B4-BE49-F238E27FC236}">
                <a16:creationId xmlns:a16="http://schemas.microsoft.com/office/drawing/2014/main" id="{ADFDDAA4-7F44-7CA8-7D65-11D8C26065A5}"/>
              </a:ext>
            </a:extLst>
          </p:cNvPr>
          <p:cNvPicPr>
            <a:picLocks noChangeAspect="1"/>
          </p:cNvPicPr>
          <p:nvPr/>
        </p:nvPicPr>
        <p:blipFill>
          <a:blip r:embed="rId3"/>
          <a:stretch>
            <a:fillRect/>
          </a:stretch>
        </p:blipFill>
        <p:spPr>
          <a:xfrm>
            <a:off x="9020594" y="48918"/>
            <a:ext cx="3326435" cy="6858000"/>
          </a:xfrm>
          <a:prstGeom prst="rect">
            <a:avLst/>
          </a:prstGeom>
        </p:spPr>
      </p:pic>
      <p:sp>
        <p:nvSpPr>
          <p:cNvPr id="7" name="文本框 9">
            <a:extLst>
              <a:ext uri="{FF2B5EF4-FFF2-40B4-BE49-F238E27FC236}">
                <a16:creationId xmlns:a16="http://schemas.microsoft.com/office/drawing/2014/main" id="{1618AA2F-5686-9345-A665-C51CFC709A54}"/>
              </a:ext>
            </a:extLst>
          </p:cNvPr>
          <p:cNvSpPr txBox="1"/>
          <p:nvPr/>
        </p:nvSpPr>
        <p:spPr>
          <a:xfrm>
            <a:off x="3973472" y="3513814"/>
            <a:ext cx="4002128" cy="904863"/>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enorite" pitchFamily="2" charset="0"/>
                <a:ea typeface="Alibaba PuHuiTi Medium" panose="00020600040101010101" charset="-122"/>
                <a:cs typeface="Bebas Neue Bold" panose="00000500000000000000" charset="0"/>
              </a:rPr>
              <a:t>One code base, many platforms</a:t>
            </a:r>
            <a:endParaRPr kumimoji="0" lang="en-US" altLang="zh-CN" sz="3200" b="1" i="0" u="none" strike="noStrike" kern="1200" cap="none" spc="0" normalizeH="0" baseline="0" noProof="0" dirty="0">
              <a:ln>
                <a:noFill/>
              </a:ln>
              <a:solidFill>
                <a:srgbClr val="002060"/>
              </a:solidFill>
              <a:effectLst/>
              <a:uLnTx/>
              <a:uFillTx/>
              <a:latin typeface="Bebas Neue Bold" panose="00000500000000000000" charset="0"/>
              <a:ea typeface="Alibaba PuHuiTi Medium" panose="00020600040101010101" charset="-122"/>
              <a:cs typeface="Bebas Neue Bold" panose="00000500000000000000" charset="0"/>
            </a:endParaRPr>
          </a:p>
        </p:txBody>
      </p:sp>
      <p:pic>
        <p:nvPicPr>
          <p:cNvPr id="17" name="Picture 16" descr="A screenshot of a cell phone&#10;&#10;Description automatically generated">
            <a:extLst>
              <a:ext uri="{FF2B5EF4-FFF2-40B4-BE49-F238E27FC236}">
                <a16:creationId xmlns:a16="http://schemas.microsoft.com/office/drawing/2014/main" id="{3D14B0C6-1A6D-A7BD-81DE-5996F9404310}"/>
              </a:ext>
            </a:extLst>
          </p:cNvPr>
          <p:cNvPicPr>
            <a:picLocks noChangeAspect="1"/>
          </p:cNvPicPr>
          <p:nvPr/>
        </p:nvPicPr>
        <p:blipFill rotWithShape="1">
          <a:blip r:embed="rId4"/>
          <a:srcRect l="3500" t="7325" r="3515" b="341"/>
          <a:stretch/>
        </p:blipFill>
        <p:spPr>
          <a:xfrm>
            <a:off x="338725" y="84223"/>
            <a:ext cx="1340732" cy="2797635"/>
          </a:xfrm>
          <a:prstGeom prst="roundRect">
            <a:avLst/>
          </a:prstGeom>
        </p:spPr>
      </p:pic>
      <p:pic>
        <p:nvPicPr>
          <p:cNvPr id="19" name="Picture 18" descr="A screenshot of a phone&#10;&#10;Description automatically generated">
            <a:extLst>
              <a:ext uri="{FF2B5EF4-FFF2-40B4-BE49-F238E27FC236}">
                <a16:creationId xmlns:a16="http://schemas.microsoft.com/office/drawing/2014/main" id="{ECF4129F-D852-B5E4-00B0-2546A7B1893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93856" y="3035712"/>
            <a:ext cx="1731657" cy="3757311"/>
          </a:xfrm>
          <a:prstGeom prst="rect">
            <a:avLst/>
          </a:prstGeom>
        </p:spPr>
      </p:pic>
      <p:pic>
        <p:nvPicPr>
          <p:cNvPr id="20" name="Picture 19">
            <a:extLst>
              <a:ext uri="{FF2B5EF4-FFF2-40B4-BE49-F238E27FC236}">
                <a16:creationId xmlns:a16="http://schemas.microsoft.com/office/drawing/2014/main" id="{439A43E7-E1A2-EA16-FE6E-A03FF906522B}"/>
              </a:ext>
            </a:extLst>
          </p:cNvPr>
          <p:cNvPicPr>
            <a:picLocks noChangeAspect="1"/>
          </p:cNvPicPr>
          <p:nvPr/>
        </p:nvPicPr>
        <p:blipFill rotWithShape="1">
          <a:blip r:embed="rId6"/>
          <a:srcRect l="3596" t="7504" r="3596" b="569"/>
          <a:stretch/>
        </p:blipFill>
        <p:spPr>
          <a:xfrm>
            <a:off x="2186530" y="3477918"/>
            <a:ext cx="1544738" cy="3229480"/>
          </a:xfrm>
          <a:prstGeom prst="roundRect">
            <a:avLst/>
          </a:prstGeom>
        </p:spPr>
      </p:pic>
      <p:pic>
        <p:nvPicPr>
          <p:cNvPr id="23" name="Picture 22" descr="A screenshot of a chat&#10;&#10;Description automatically generated">
            <a:extLst>
              <a:ext uri="{FF2B5EF4-FFF2-40B4-BE49-F238E27FC236}">
                <a16:creationId xmlns:a16="http://schemas.microsoft.com/office/drawing/2014/main" id="{0B427150-EAC0-CE47-B442-AD32044F9CE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896842" y="4497107"/>
            <a:ext cx="3199313" cy="2752534"/>
          </a:xfrm>
          <a:prstGeom prst="rect">
            <a:avLst/>
          </a:prstGeom>
        </p:spPr>
      </p:pic>
      <p:pic>
        <p:nvPicPr>
          <p:cNvPr id="26" name="Picture 25">
            <a:extLst>
              <a:ext uri="{FF2B5EF4-FFF2-40B4-BE49-F238E27FC236}">
                <a16:creationId xmlns:a16="http://schemas.microsoft.com/office/drawing/2014/main" id="{55EFBA77-70D7-A9FB-006F-B0BA68AEA21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305016" y="2978786"/>
            <a:ext cx="1742023" cy="3871161"/>
          </a:xfrm>
          <a:prstGeom prst="rect">
            <a:avLst/>
          </a:prstGeom>
        </p:spPr>
      </p:pic>
      <p:pic>
        <p:nvPicPr>
          <p:cNvPr id="27" name="Picture 26">
            <a:extLst>
              <a:ext uri="{FF2B5EF4-FFF2-40B4-BE49-F238E27FC236}">
                <a16:creationId xmlns:a16="http://schemas.microsoft.com/office/drawing/2014/main" id="{F95A3097-AB7D-0BB1-5D03-A125BC3EDCC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3811"/>
          <a:stretch/>
        </p:blipFill>
        <p:spPr>
          <a:xfrm>
            <a:off x="2219961" y="71776"/>
            <a:ext cx="1465318" cy="3132184"/>
          </a:xfrm>
          <a:prstGeom prst="round2DiagRect">
            <a:avLst/>
          </a:prstGeom>
        </p:spPr>
      </p:pic>
      <p:pic>
        <p:nvPicPr>
          <p:cNvPr id="15" name="Picture 14" descr="A screenshot of a chat&#10;&#10;Description automatically generated">
            <a:extLst>
              <a:ext uri="{FF2B5EF4-FFF2-40B4-BE49-F238E27FC236}">
                <a16:creationId xmlns:a16="http://schemas.microsoft.com/office/drawing/2014/main" id="{58C77D1F-45D8-C966-B1A2-2EA4C3AE4421}"/>
              </a:ext>
            </a:extLst>
          </p:cNvPr>
          <p:cNvPicPr>
            <a:picLocks noChangeAspect="1"/>
          </p:cNvPicPr>
          <p:nvPr/>
        </p:nvPicPr>
        <p:blipFill>
          <a:blip r:embed="rId10"/>
          <a:srcRect t="5336"/>
          <a:stretch/>
        </p:blipFill>
        <p:spPr>
          <a:xfrm>
            <a:off x="7103589" y="93591"/>
            <a:ext cx="1886689" cy="2998182"/>
          </a:xfrm>
          <a:prstGeom prst="rect">
            <a:avLst/>
          </a:prstGeom>
        </p:spPr>
      </p:pic>
      <p:pic>
        <p:nvPicPr>
          <p:cNvPr id="6" name="Picture 5" descr="A logo of a cube&#10;&#10;Description automatically generated">
            <a:extLst>
              <a:ext uri="{FF2B5EF4-FFF2-40B4-BE49-F238E27FC236}">
                <a16:creationId xmlns:a16="http://schemas.microsoft.com/office/drawing/2014/main" id="{F7914EF1-AB6A-3B16-8E49-202D02D7F65B}"/>
              </a:ext>
            </a:extLst>
          </p:cNvPr>
          <p:cNvPicPr>
            <a:picLocks noChangeAspect="1"/>
          </p:cNvPicPr>
          <p:nvPr/>
        </p:nvPicPr>
        <p:blipFill>
          <a:blip r:embed="rId11"/>
          <a:srcRect t="65810"/>
          <a:stretch/>
        </p:blipFill>
        <p:spPr>
          <a:xfrm>
            <a:off x="3804442" y="2360893"/>
            <a:ext cx="3253963" cy="1233304"/>
          </a:xfrm>
          <a:prstGeom prst="rect">
            <a:avLst/>
          </a:prstGeom>
        </p:spPr>
      </p:pic>
      <p:pic>
        <p:nvPicPr>
          <p:cNvPr id="3" name="Picture 2" descr="Robrix logo: a colorful cube with the middle edges partially missing.">
            <a:extLst>
              <a:ext uri="{FF2B5EF4-FFF2-40B4-BE49-F238E27FC236}">
                <a16:creationId xmlns:a16="http://schemas.microsoft.com/office/drawing/2014/main" id="{3D5CFFBD-9863-909E-9425-10B3CD2471C9}"/>
              </a:ext>
            </a:extLst>
          </p:cNvPr>
          <p:cNvPicPr>
            <a:picLocks noChangeAspect="1"/>
          </p:cNvPicPr>
          <p:nvPr/>
        </p:nvPicPr>
        <p:blipFill>
          <a:blip r:embed="rId12">
            <a:extLst>
              <a:ext uri="{BEBA8EAE-BF5A-486C-A8C5-ECC9F3942E4B}">
                <a14:imgProps xmlns:a14="http://schemas.microsoft.com/office/drawing/2010/main">
                  <a14:imgLayer r:embed="rId13">
                    <a14:imgEffect>
                      <a14:artisticMarker/>
                    </a14:imgEffect>
                  </a14:imgLayer>
                </a14:imgProps>
              </a:ext>
            </a:extLst>
          </a:blip>
          <a:stretch>
            <a:fillRect/>
          </a:stretch>
        </p:blipFill>
        <p:spPr>
          <a:xfrm>
            <a:off x="4440002" y="330860"/>
            <a:ext cx="1982840" cy="1982840"/>
          </a:xfrm>
          <a:prstGeom prst="rect">
            <a:avLst/>
          </a:prstGeom>
        </p:spPr>
      </p:pic>
    </p:spTree>
    <p:extLst>
      <p:ext uri="{BB962C8B-B14F-4D97-AF65-F5344CB8AC3E}">
        <p14:creationId xmlns:p14="http://schemas.microsoft.com/office/powerpoint/2010/main" val="139131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20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0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0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DA8A08-D7E8-C9BA-6CD2-75F568A212F3}"/>
            </a:ext>
          </a:extLst>
        </p:cNvPr>
        <p:cNvGrpSpPr/>
        <p:nvPr/>
      </p:nvGrpSpPr>
      <p:grpSpPr>
        <a:xfrm>
          <a:off x="0" y="0"/>
          <a:ext cx="0" cy="0"/>
          <a:chOff x="0" y="0"/>
          <a:chExt cx="0" cy="0"/>
        </a:xfrm>
      </p:grpSpPr>
      <p:cxnSp>
        <p:nvCxnSpPr>
          <p:cNvPr id="81" name="Google Shape;78;p13">
            <a:extLst>
              <a:ext uri="{FF2B5EF4-FFF2-40B4-BE49-F238E27FC236}">
                <a16:creationId xmlns:a16="http://schemas.microsoft.com/office/drawing/2014/main" id="{C015C77A-C7D7-6000-1B3C-52BABB9D8894}"/>
              </a:ext>
            </a:extLst>
          </p:cNvPr>
          <p:cNvCxnSpPr>
            <a:cxnSpLocks/>
          </p:cNvCxnSpPr>
          <p:nvPr/>
        </p:nvCxnSpPr>
        <p:spPr>
          <a:xfrm rot="16200000" flipH="1">
            <a:off x="10083503" y="6008212"/>
            <a:ext cx="429292" cy="510575"/>
          </a:xfrm>
          <a:prstGeom prst="bentConnector2">
            <a:avLst/>
          </a:prstGeom>
          <a:noFill/>
          <a:ln w="12700" cap="flat" cmpd="sng">
            <a:solidFill>
              <a:srgbClr val="00B0F0"/>
            </a:solidFill>
            <a:prstDash val="sysDot"/>
            <a:round/>
            <a:headEnd type="arrow" w="med" len="med"/>
            <a:tailEnd type="arrow" w="med" len="med"/>
          </a:ln>
        </p:spPr>
      </p:cxnSp>
      <p:cxnSp>
        <p:nvCxnSpPr>
          <p:cNvPr id="31" name="Google Shape;78;p13">
            <a:extLst>
              <a:ext uri="{FF2B5EF4-FFF2-40B4-BE49-F238E27FC236}">
                <a16:creationId xmlns:a16="http://schemas.microsoft.com/office/drawing/2014/main" id="{32C1662E-098E-5AA3-60EF-ADC4B0519036}"/>
              </a:ext>
            </a:extLst>
          </p:cNvPr>
          <p:cNvCxnSpPr>
            <a:cxnSpLocks/>
            <a:stCxn id="57" idx="3"/>
          </p:cNvCxnSpPr>
          <p:nvPr/>
        </p:nvCxnSpPr>
        <p:spPr>
          <a:xfrm>
            <a:off x="7532801" y="1969415"/>
            <a:ext cx="560612" cy="3740721"/>
          </a:xfrm>
          <a:prstGeom prst="bentConnector2">
            <a:avLst/>
          </a:prstGeom>
          <a:noFill/>
          <a:ln w="12700" cap="flat" cmpd="sng">
            <a:solidFill>
              <a:schemeClr val="bg1">
                <a:lumMod val="65000"/>
              </a:schemeClr>
            </a:solidFill>
            <a:prstDash val="solid"/>
            <a:round/>
            <a:headEnd type="none" w="med" len="med"/>
            <a:tailEnd type="triangle" w="med" len="med"/>
          </a:ln>
        </p:spPr>
      </p:cxnSp>
      <p:cxnSp>
        <p:nvCxnSpPr>
          <p:cNvPr id="157" name="Straight Arrow Connector 156">
            <a:extLst>
              <a:ext uri="{FF2B5EF4-FFF2-40B4-BE49-F238E27FC236}">
                <a16:creationId xmlns:a16="http://schemas.microsoft.com/office/drawing/2014/main" id="{1EEB902E-020D-6232-8E3E-5458B06B5602}"/>
              </a:ext>
            </a:extLst>
          </p:cNvPr>
          <p:cNvCxnSpPr>
            <a:cxnSpLocks/>
          </p:cNvCxnSpPr>
          <p:nvPr/>
        </p:nvCxnSpPr>
        <p:spPr>
          <a:xfrm>
            <a:off x="3401437" y="4306110"/>
            <a:ext cx="5175115" cy="461665"/>
          </a:xfrm>
          <a:prstGeom prst="straightConnector1">
            <a:avLst/>
          </a:prstGeom>
          <a:ln w="47625" cmpd="dbl">
            <a:round/>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96323B1-0E13-0325-BB8E-F165BC9A3702}"/>
              </a:ext>
            </a:extLst>
          </p:cNvPr>
          <p:cNvCxnSpPr>
            <a:cxnSpLocks/>
          </p:cNvCxnSpPr>
          <p:nvPr/>
        </p:nvCxnSpPr>
        <p:spPr>
          <a:xfrm flipH="1">
            <a:off x="3417782" y="3908031"/>
            <a:ext cx="5213833" cy="274863"/>
          </a:xfrm>
          <a:prstGeom prst="straightConnector1">
            <a:avLst/>
          </a:prstGeom>
          <a:ln w="38100" cmpd="sng">
            <a:solidFill>
              <a:srgbClr val="C00000"/>
            </a:solidFill>
            <a:prstDash val="sysDot"/>
            <a:round/>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85" name="Google Shape;78;p13">
            <a:extLst>
              <a:ext uri="{FF2B5EF4-FFF2-40B4-BE49-F238E27FC236}">
                <a16:creationId xmlns:a16="http://schemas.microsoft.com/office/drawing/2014/main" id="{D11FE18A-45D1-DAC2-EE32-D9A8DBC7B9A5}"/>
              </a:ext>
            </a:extLst>
          </p:cNvPr>
          <p:cNvCxnSpPr>
            <a:cxnSpLocks/>
            <a:endCxn id="61" idx="3"/>
          </p:cNvCxnSpPr>
          <p:nvPr/>
        </p:nvCxnSpPr>
        <p:spPr>
          <a:xfrm rot="16200000" flipV="1">
            <a:off x="10164118" y="3899506"/>
            <a:ext cx="3424927" cy="176880"/>
          </a:xfrm>
          <a:prstGeom prst="bentConnector2">
            <a:avLst/>
          </a:prstGeom>
          <a:noFill/>
          <a:ln w="12700" cap="flat" cmpd="sng">
            <a:solidFill>
              <a:schemeClr val="bg1">
                <a:lumMod val="65000"/>
              </a:schemeClr>
            </a:solidFill>
            <a:prstDash val="solid"/>
            <a:round/>
            <a:headEnd type="triangle" w="med" len="med"/>
            <a:tailEnd type="triangle" w="med" len="med"/>
          </a:ln>
        </p:spPr>
      </p:cxnSp>
      <p:cxnSp>
        <p:nvCxnSpPr>
          <p:cNvPr id="92" name="Straight Arrow Connector 91">
            <a:extLst>
              <a:ext uri="{FF2B5EF4-FFF2-40B4-BE49-F238E27FC236}">
                <a16:creationId xmlns:a16="http://schemas.microsoft.com/office/drawing/2014/main" id="{B6D2C4E9-99FC-66D4-0904-B5DC67037FD3}"/>
              </a:ext>
            </a:extLst>
          </p:cNvPr>
          <p:cNvCxnSpPr>
            <a:cxnSpLocks/>
          </p:cNvCxnSpPr>
          <p:nvPr/>
        </p:nvCxnSpPr>
        <p:spPr>
          <a:xfrm>
            <a:off x="3394953" y="3054485"/>
            <a:ext cx="5175115" cy="476655"/>
          </a:xfrm>
          <a:prstGeom prst="straightConnector1">
            <a:avLst/>
          </a:prstGeom>
          <a:ln w="47625" cmpd="dbl">
            <a:round/>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C580533-6DD3-E528-76C6-0290590B8E67}"/>
              </a:ext>
            </a:extLst>
          </p:cNvPr>
          <p:cNvCxnSpPr>
            <a:cxnSpLocks/>
          </p:cNvCxnSpPr>
          <p:nvPr/>
        </p:nvCxnSpPr>
        <p:spPr>
          <a:xfrm flipH="1">
            <a:off x="3404681" y="2324911"/>
            <a:ext cx="5162211" cy="583659"/>
          </a:xfrm>
          <a:prstGeom prst="straightConnector1">
            <a:avLst/>
          </a:prstGeom>
          <a:ln w="38100" cmpd="sng">
            <a:solidFill>
              <a:srgbClr val="C00000"/>
            </a:solidFill>
            <a:prstDash val="sysDot"/>
            <a:round/>
            <a:headEnd w="sm" len="sm"/>
            <a:tailEnd type="arrow" w="sm" len="s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3F085E-4126-119A-38D4-53DEF6E05B2A}"/>
              </a:ext>
            </a:extLst>
          </p:cNvPr>
          <p:cNvSpPr>
            <a:spLocks noGrp="1"/>
          </p:cNvSpPr>
          <p:nvPr>
            <p:ph type="title"/>
          </p:nvPr>
        </p:nvSpPr>
        <p:spPr>
          <a:xfrm>
            <a:off x="409256" y="242070"/>
            <a:ext cx="9123845" cy="754946"/>
          </a:xfrm>
        </p:spPr>
        <p:txBody>
          <a:bodyPr>
            <a:normAutofit/>
          </a:bodyPr>
          <a:lstStyle/>
          <a:p>
            <a:r>
              <a:rPr lang="en-US" sz="4000" dirty="0"/>
              <a:t>A challenging example:  device verification</a:t>
            </a:r>
          </a:p>
        </p:txBody>
      </p:sp>
      <p:sp>
        <p:nvSpPr>
          <p:cNvPr id="5" name="Slide Number Placeholder 4">
            <a:extLst>
              <a:ext uri="{FF2B5EF4-FFF2-40B4-BE49-F238E27FC236}">
                <a16:creationId xmlns:a16="http://schemas.microsoft.com/office/drawing/2014/main" id="{FB8CD7F0-0A04-B5CC-4A27-76848F2D7D34}"/>
              </a:ext>
            </a:extLst>
          </p:cNvPr>
          <p:cNvSpPr>
            <a:spLocks noGrp="1"/>
          </p:cNvSpPr>
          <p:nvPr>
            <p:ph type="sldNum" sz="quarter" idx="12"/>
          </p:nvPr>
        </p:nvSpPr>
        <p:spPr>
          <a:xfrm>
            <a:off x="-272879" y="6423262"/>
            <a:ext cx="72237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2C56D-5E74-2945-931D-C07ECBF0F859}"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5CF291E0-4A43-64E2-999B-BECFDC54C0BA}"/>
              </a:ext>
            </a:extLst>
          </p:cNvPr>
          <p:cNvSpPr/>
          <p:nvPr/>
        </p:nvSpPr>
        <p:spPr>
          <a:xfrm>
            <a:off x="492293" y="1186563"/>
            <a:ext cx="2910739" cy="4319200"/>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UI main thread</a:t>
            </a:r>
          </a:p>
        </p:txBody>
      </p:sp>
      <p:sp>
        <p:nvSpPr>
          <p:cNvPr id="18" name="Rounded Rectangle 17">
            <a:extLst>
              <a:ext uri="{FF2B5EF4-FFF2-40B4-BE49-F238E27FC236}">
                <a16:creationId xmlns:a16="http://schemas.microsoft.com/office/drawing/2014/main" id="{F4121E62-8BE5-4E81-78FB-A7BEEDCBB8DD}"/>
              </a:ext>
            </a:extLst>
          </p:cNvPr>
          <p:cNvSpPr/>
          <p:nvPr/>
        </p:nvSpPr>
        <p:spPr>
          <a:xfrm>
            <a:off x="8566892" y="1204566"/>
            <a:ext cx="3224491" cy="4299253"/>
          </a:xfrm>
          <a:prstGeom prst="roundRect">
            <a:avLst/>
          </a:prstGeom>
          <a:solidFill>
            <a:srgbClr val="C00000"/>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Async task(s) pool</a:t>
            </a:r>
          </a:p>
        </p:txBody>
      </p:sp>
      <p:sp>
        <p:nvSpPr>
          <p:cNvPr id="29" name="Google Shape;59;p13">
            <a:extLst>
              <a:ext uri="{FF2B5EF4-FFF2-40B4-BE49-F238E27FC236}">
                <a16:creationId xmlns:a16="http://schemas.microsoft.com/office/drawing/2014/main" id="{57FFA096-974C-01E1-092E-31DBC9B1732B}"/>
              </a:ext>
            </a:extLst>
          </p:cNvPr>
          <p:cNvSpPr/>
          <p:nvPr/>
        </p:nvSpPr>
        <p:spPr>
          <a:xfrm>
            <a:off x="740914" y="5728096"/>
            <a:ext cx="2008538" cy="336100"/>
          </a:xfrm>
          <a:prstGeom prst="roundRect">
            <a:avLst>
              <a:gd name="adj" fmla="val 16667"/>
            </a:avLst>
          </a:prstGeom>
          <a:solidFill>
            <a:srgbClr val="FCE5CD"/>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Calibri" panose="020F0502020204030204"/>
                <a:ea typeface="+mn-ea"/>
                <a:cs typeface="+mn-cs"/>
              </a:rPr>
              <a:t>Makepad UI toolkit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Google Shape;58;p13">
            <a:extLst>
              <a:ext uri="{FF2B5EF4-FFF2-40B4-BE49-F238E27FC236}">
                <a16:creationId xmlns:a16="http://schemas.microsoft.com/office/drawing/2014/main" id="{E9C84566-0274-C08C-E176-1213B4F73751}"/>
              </a:ext>
            </a:extLst>
          </p:cNvPr>
          <p:cNvSpPr/>
          <p:nvPr/>
        </p:nvSpPr>
        <p:spPr>
          <a:xfrm>
            <a:off x="1273100" y="6298959"/>
            <a:ext cx="7839592" cy="443162"/>
          </a:xfrm>
          <a:prstGeom prst="roundRect">
            <a:avLst>
              <a:gd name="adj" fmla="val 16667"/>
            </a:avLst>
          </a:prstGeom>
          <a:gradFill>
            <a:gsLst>
              <a:gs pos="0">
                <a:srgbClr val="B6D7A9"/>
              </a:gs>
              <a:gs pos="100000">
                <a:srgbClr val="DAD2E9"/>
              </a:gs>
            </a:gsLst>
            <a:lin ang="0" scaled="0"/>
          </a:gradFill>
          <a:ln>
            <a:noFill/>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OS/Platform Native Layers     &amp;     Robius Platform Abstractions</a:t>
            </a:r>
          </a:p>
        </p:txBody>
      </p:sp>
      <p:cxnSp>
        <p:nvCxnSpPr>
          <p:cNvPr id="41" name="Google Shape;78;p13">
            <a:extLst>
              <a:ext uri="{FF2B5EF4-FFF2-40B4-BE49-F238E27FC236}">
                <a16:creationId xmlns:a16="http://schemas.microsoft.com/office/drawing/2014/main" id="{F3E07169-5834-2B78-03F6-2BC019A95471}"/>
              </a:ext>
            </a:extLst>
          </p:cNvPr>
          <p:cNvCxnSpPr>
            <a:cxnSpLocks/>
          </p:cNvCxnSpPr>
          <p:nvPr/>
        </p:nvCxnSpPr>
        <p:spPr>
          <a:xfrm flipH="1">
            <a:off x="9300683" y="180599"/>
            <a:ext cx="649986" cy="0"/>
          </a:xfrm>
          <a:prstGeom prst="straightConnector1">
            <a:avLst/>
          </a:prstGeom>
          <a:noFill/>
          <a:ln w="12700" cap="flat" cmpd="sng">
            <a:solidFill>
              <a:schemeClr val="bg1">
                <a:lumMod val="65000"/>
              </a:schemeClr>
            </a:solidFill>
            <a:prstDash val="solid"/>
            <a:round/>
            <a:headEnd type="triangle" w="med" len="med"/>
            <a:tailEnd type="none" w="med" len="med"/>
          </a:ln>
        </p:spPr>
      </p:cxnSp>
      <p:sp>
        <p:nvSpPr>
          <p:cNvPr id="43" name="TextBox 42">
            <a:extLst>
              <a:ext uri="{FF2B5EF4-FFF2-40B4-BE49-F238E27FC236}">
                <a16:creationId xmlns:a16="http://schemas.microsoft.com/office/drawing/2014/main" id="{E1AFFE4A-FBE3-208D-D300-775AE3C39256}"/>
              </a:ext>
            </a:extLst>
          </p:cNvPr>
          <p:cNvSpPr txBox="1"/>
          <p:nvPr/>
        </p:nvSpPr>
        <p:spPr>
          <a:xfrm>
            <a:off x="9980628" y="17211"/>
            <a:ext cx="240635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direct function call</a:t>
            </a:r>
          </a:p>
          <a:p>
            <a:pPr marL="0" marR="0" lvl="0" indent="0" algn="l" defTabSz="914400" rtl="0" eaLnBrk="1" fontAlgn="auto" latinLnBrk="0" hangingPunct="1">
              <a:lnSpc>
                <a:spcPct val="100000"/>
              </a:lnSpc>
              <a:spcBef>
                <a:spcPts val="0"/>
              </a:spcBef>
              <a:spcAft>
                <a:spcPts val="0"/>
              </a:spcAft>
              <a:buClrTx/>
              <a:buSzTx/>
              <a:buFontTx/>
              <a:buNone/>
              <a:tabLst>
                <a:tab pos="569913" algn="l"/>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channel</a:t>
            </a:r>
          </a:p>
          <a:p>
            <a:pPr marL="0" marR="0" lvl="0" indent="0" algn="l" defTabSz="914400" rtl="0" eaLnBrk="1" fontAlgn="auto" latinLnBrk="0" hangingPunct="1">
              <a:lnSpc>
                <a:spcPct val="100000"/>
              </a:lnSpc>
              <a:spcBef>
                <a:spcPts val="0"/>
              </a:spcBef>
              <a:spcAft>
                <a:spcPts val="0"/>
              </a:spcAft>
              <a:buClrTx/>
              <a:buSzTx/>
              <a:buFontTx/>
              <a:buNone/>
              <a:tabLst>
                <a:tab pos="569913" algn="l"/>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async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channel</a:t>
            </a:r>
          </a:p>
          <a:p>
            <a:pPr marL="0" marR="0" lvl="0" indent="0" algn="l" defTabSz="914400" rtl="0" eaLnBrk="1" fontAlgn="auto" latinLnBrk="0" hangingPunct="1">
              <a:lnSpc>
                <a:spcPct val="100000"/>
              </a:lnSpc>
              <a:spcBef>
                <a:spcPts val="0"/>
              </a:spcBef>
              <a:spcAft>
                <a:spcPts val="0"/>
              </a:spcAft>
              <a:buClrTx/>
              <a:buSzTx/>
              <a:buFontTx/>
              <a:buNone/>
              <a:tabLst>
                <a:tab pos="569913" algn="l"/>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async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sync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Google Shape;60;p13">
            <a:extLst>
              <a:ext uri="{FF2B5EF4-FFF2-40B4-BE49-F238E27FC236}">
                <a16:creationId xmlns:a16="http://schemas.microsoft.com/office/drawing/2014/main" id="{39505599-BF80-9383-4814-D051C2520700}"/>
              </a:ext>
            </a:extLst>
          </p:cNvPr>
          <p:cNvSpPr/>
          <p:nvPr/>
        </p:nvSpPr>
        <p:spPr>
          <a:xfrm>
            <a:off x="7924393" y="5706171"/>
            <a:ext cx="4127511" cy="332955"/>
          </a:xfrm>
          <a:prstGeom prst="roundRect">
            <a:avLst>
              <a:gd name="adj" fmla="val 16667"/>
            </a:avLst>
          </a:prstGeom>
          <a:solidFill>
            <a:schemeClr val="bg1">
              <a:lumMod val="75000"/>
            </a:schemeClr>
          </a:solidFill>
          <a:ln>
            <a:noFill/>
          </a:ln>
        </p:spPr>
        <p:txBody>
          <a:bodyPr spcFirstLastPara="1" wrap="square" lIns="0" tIns="0" rIns="91440" bIns="0" anchor="ctr" anchorCtr="0">
            <a:noAutofit/>
          </a:bodyPr>
          <a:lstStyle/>
          <a:p>
            <a:pPr marL="5715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Matrix SDK</a:t>
            </a:r>
          </a:p>
        </p:txBody>
      </p:sp>
      <p:sp>
        <p:nvSpPr>
          <p:cNvPr id="52" name="Rectangle 51">
            <a:extLst>
              <a:ext uri="{FF2B5EF4-FFF2-40B4-BE49-F238E27FC236}">
                <a16:creationId xmlns:a16="http://schemas.microsoft.com/office/drawing/2014/main" id="{CB5441C0-B49F-BA5C-D10F-94963B156484}"/>
              </a:ext>
            </a:extLst>
          </p:cNvPr>
          <p:cNvSpPr/>
          <p:nvPr/>
        </p:nvSpPr>
        <p:spPr>
          <a:xfrm>
            <a:off x="7924394" y="5637296"/>
            <a:ext cx="991770" cy="2960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A007CA99-9188-73AD-E64F-1CE9CCE4FA46}"/>
              </a:ext>
            </a:extLst>
          </p:cNvPr>
          <p:cNvSpPr/>
          <p:nvPr/>
        </p:nvSpPr>
        <p:spPr>
          <a:xfrm>
            <a:off x="8050333" y="5641869"/>
            <a:ext cx="991770" cy="2960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6" name="Straight Arrow Connector 105">
            <a:extLst>
              <a:ext uri="{FF2B5EF4-FFF2-40B4-BE49-F238E27FC236}">
                <a16:creationId xmlns:a16="http://schemas.microsoft.com/office/drawing/2014/main" id="{AD3E1535-C298-9347-E1CD-368B8F0BEACC}"/>
              </a:ext>
            </a:extLst>
          </p:cNvPr>
          <p:cNvCxnSpPr/>
          <p:nvPr/>
        </p:nvCxnSpPr>
        <p:spPr>
          <a:xfrm>
            <a:off x="9294244" y="609978"/>
            <a:ext cx="686384" cy="0"/>
          </a:xfrm>
          <a:prstGeom prst="straightConnector1">
            <a:avLst/>
          </a:prstGeom>
          <a:ln w="47625" cmpd="dbl">
            <a:round/>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A13C6C0-B8DC-2200-1E2F-047462A784ED}"/>
              </a:ext>
            </a:extLst>
          </p:cNvPr>
          <p:cNvCxnSpPr/>
          <p:nvPr/>
        </p:nvCxnSpPr>
        <p:spPr>
          <a:xfrm>
            <a:off x="9294244" y="829627"/>
            <a:ext cx="686384" cy="0"/>
          </a:xfrm>
          <a:prstGeom prst="straightConnector1">
            <a:avLst/>
          </a:prstGeom>
          <a:ln w="38100" cmpd="sng">
            <a:solidFill>
              <a:srgbClr val="C00000"/>
            </a:solidFill>
            <a:prstDash val="sysDot"/>
            <a:round/>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497645C9-69A2-C41D-3E4B-198E63E2359A}"/>
              </a:ext>
            </a:extLst>
          </p:cNvPr>
          <p:cNvCxnSpPr/>
          <p:nvPr/>
        </p:nvCxnSpPr>
        <p:spPr>
          <a:xfrm>
            <a:off x="9294244" y="392314"/>
            <a:ext cx="686384" cy="0"/>
          </a:xfrm>
          <a:prstGeom prst="straightConnector1">
            <a:avLst/>
          </a:prstGeom>
          <a:ln w="25400" cmpd="tri">
            <a:solidFill>
              <a:srgbClr val="2BA116"/>
            </a:solidFill>
            <a:prstDash val="dash"/>
            <a:round/>
            <a:headEnd w="sm" len="sm"/>
            <a:tailEnd type="arrow" w="med" len="med"/>
          </a:ln>
        </p:spPr>
        <p:style>
          <a:lnRef idx="1">
            <a:schemeClr val="accent1"/>
          </a:lnRef>
          <a:fillRef idx="0">
            <a:schemeClr val="accent1"/>
          </a:fillRef>
          <a:effectRef idx="0">
            <a:schemeClr val="accent1"/>
          </a:effectRef>
          <a:fontRef idx="minor">
            <a:schemeClr val="tx1"/>
          </a:fontRef>
        </p:style>
      </p:cxnSp>
      <p:cxnSp>
        <p:nvCxnSpPr>
          <p:cNvPr id="10" name="Google Shape;78;p13">
            <a:extLst>
              <a:ext uri="{FF2B5EF4-FFF2-40B4-BE49-F238E27FC236}">
                <a16:creationId xmlns:a16="http://schemas.microsoft.com/office/drawing/2014/main" id="{E11689D1-E1E0-FBE1-1427-98F27839DD5D}"/>
              </a:ext>
            </a:extLst>
          </p:cNvPr>
          <p:cNvCxnSpPr>
            <a:cxnSpLocks/>
            <a:stCxn id="29" idx="2"/>
          </p:cNvCxnSpPr>
          <p:nvPr/>
        </p:nvCxnSpPr>
        <p:spPr>
          <a:xfrm flipH="1">
            <a:off x="1743057" y="6064196"/>
            <a:ext cx="2126" cy="220883"/>
          </a:xfrm>
          <a:prstGeom prst="straightConnector1">
            <a:avLst/>
          </a:prstGeom>
          <a:noFill/>
          <a:ln w="12700" cap="flat" cmpd="sng">
            <a:solidFill>
              <a:schemeClr val="bg1">
                <a:lumMod val="65000"/>
              </a:schemeClr>
            </a:solidFill>
            <a:prstDash val="solid"/>
            <a:round/>
            <a:headEnd type="triangle" w="med" len="med"/>
            <a:tailEnd type="triangle" w="med" len="med"/>
          </a:ln>
        </p:spPr>
      </p:cxnSp>
      <p:cxnSp>
        <p:nvCxnSpPr>
          <p:cNvPr id="28" name="Google Shape;78;p13">
            <a:extLst>
              <a:ext uri="{FF2B5EF4-FFF2-40B4-BE49-F238E27FC236}">
                <a16:creationId xmlns:a16="http://schemas.microsoft.com/office/drawing/2014/main" id="{CD4C5FF5-B5D1-2439-D828-6AAA61B9C202}"/>
              </a:ext>
            </a:extLst>
          </p:cNvPr>
          <p:cNvCxnSpPr>
            <a:cxnSpLocks/>
          </p:cNvCxnSpPr>
          <p:nvPr/>
        </p:nvCxnSpPr>
        <p:spPr>
          <a:xfrm>
            <a:off x="1745183" y="5490306"/>
            <a:ext cx="0" cy="241185"/>
          </a:xfrm>
          <a:prstGeom prst="straightConnector1">
            <a:avLst/>
          </a:prstGeom>
          <a:noFill/>
          <a:ln w="12700" cap="flat" cmpd="sng">
            <a:solidFill>
              <a:schemeClr val="bg1">
                <a:lumMod val="65000"/>
              </a:schemeClr>
            </a:solidFill>
            <a:prstDash val="solid"/>
            <a:round/>
            <a:headEnd type="triangle" w="med" len="med"/>
            <a:tailEnd type="triangle" w="med" len="med"/>
          </a:ln>
        </p:spPr>
      </p:cxnSp>
      <p:cxnSp>
        <p:nvCxnSpPr>
          <p:cNvPr id="55" name="Google Shape;78;p13">
            <a:extLst>
              <a:ext uri="{FF2B5EF4-FFF2-40B4-BE49-F238E27FC236}">
                <a16:creationId xmlns:a16="http://schemas.microsoft.com/office/drawing/2014/main" id="{232CB2DF-EB0C-F10E-9B99-6C5147964BA5}"/>
              </a:ext>
            </a:extLst>
          </p:cNvPr>
          <p:cNvCxnSpPr>
            <a:cxnSpLocks/>
          </p:cNvCxnSpPr>
          <p:nvPr/>
        </p:nvCxnSpPr>
        <p:spPr>
          <a:xfrm flipH="1">
            <a:off x="8782664" y="6049910"/>
            <a:ext cx="2126" cy="242971"/>
          </a:xfrm>
          <a:prstGeom prst="straightConnector1">
            <a:avLst/>
          </a:prstGeom>
          <a:noFill/>
          <a:ln w="12700" cap="flat" cmpd="sng">
            <a:solidFill>
              <a:schemeClr val="bg1">
                <a:lumMod val="65000"/>
              </a:schemeClr>
            </a:solidFill>
            <a:prstDash val="solid"/>
            <a:round/>
            <a:headEnd type="triangle" w="med" len="med"/>
            <a:tailEnd type="triangle" w="med" len="med"/>
          </a:ln>
        </p:spPr>
      </p:cxnSp>
      <p:sp>
        <p:nvSpPr>
          <p:cNvPr id="60" name="Oval 59">
            <a:extLst>
              <a:ext uri="{FF2B5EF4-FFF2-40B4-BE49-F238E27FC236}">
                <a16:creationId xmlns:a16="http://schemas.microsoft.com/office/drawing/2014/main" id="{BA081865-5810-7A78-BE4C-4F5E42F3110E}"/>
              </a:ext>
            </a:extLst>
          </p:cNvPr>
          <p:cNvSpPr/>
          <p:nvPr/>
        </p:nvSpPr>
        <p:spPr>
          <a:xfrm>
            <a:off x="8688370" y="2096279"/>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61" name="TextBox 60">
            <a:extLst>
              <a:ext uri="{FF2B5EF4-FFF2-40B4-BE49-F238E27FC236}">
                <a16:creationId xmlns:a16="http://schemas.microsoft.com/office/drawing/2014/main" id="{CDBF6538-15AD-2E2C-D76F-6095A6CA0C5A}"/>
              </a:ext>
            </a:extLst>
          </p:cNvPr>
          <p:cNvSpPr txBox="1"/>
          <p:nvPr/>
        </p:nvSpPr>
        <p:spPr>
          <a:xfrm>
            <a:off x="9042103" y="2106205"/>
            <a:ext cx="274603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Incoming verification request</a:t>
            </a:r>
          </a:p>
        </p:txBody>
      </p:sp>
      <p:sp>
        <p:nvSpPr>
          <p:cNvPr id="66" name="TextBox 65">
            <a:extLst>
              <a:ext uri="{FF2B5EF4-FFF2-40B4-BE49-F238E27FC236}">
                <a16:creationId xmlns:a16="http://schemas.microsoft.com/office/drawing/2014/main" id="{D40C107F-0E0E-A824-6081-F2A049923280}"/>
              </a:ext>
            </a:extLst>
          </p:cNvPr>
          <p:cNvSpPr txBox="1"/>
          <p:nvPr/>
        </p:nvSpPr>
        <p:spPr>
          <a:xfrm>
            <a:off x="942891" y="2818294"/>
            <a:ext cx="24601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Display verification prompt</a:t>
            </a:r>
          </a:p>
        </p:txBody>
      </p:sp>
      <p:sp>
        <p:nvSpPr>
          <p:cNvPr id="90" name="Oval 89">
            <a:extLst>
              <a:ext uri="{FF2B5EF4-FFF2-40B4-BE49-F238E27FC236}">
                <a16:creationId xmlns:a16="http://schemas.microsoft.com/office/drawing/2014/main" id="{D6705A72-A156-A556-987A-ADF94B70A0B5}"/>
              </a:ext>
            </a:extLst>
          </p:cNvPr>
          <p:cNvSpPr/>
          <p:nvPr/>
        </p:nvSpPr>
        <p:spPr>
          <a:xfrm>
            <a:off x="8685128" y="3318723"/>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91" name="TextBox 90">
            <a:extLst>
              <a:ext uri="{FF2B5EF4-FFF2-40B4-BE49-F238E27FC236}">
                <a16:creationId xmlns:a16="http://schemas.microsoft.com/office/drawing/2014/main" id="{1E6B8041-0D96-D99D-5BBE-4050FAFCF0DE}"/>
              </a:ext>
            </a:extLst>
          </p:cNvPr>
          <p:cNvSpPr txBox="1"/>
          <p:nvPr/>
        </p:nvSpPr>
        <p:spPr>
          <a:xfrm>
            <a:off x="9038861" y="3328649"/>
            <a:ext cx="2749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Send accept/reject to other device</a:t>
            </a:r>
          </a:p>
        </p:txBody>
      </p:sp>
      <p:sp>
        <p:nvSpPr>
          <p:cNvPr id="107" name="TextBox 106">
            <a:extLst>
              <a:ext uri="{FF2B5EF4-FFF2-40B4-BE49-F238E27FC236}">
                <a16:creationId xmlns:a16="http://schemas.microsoft.com/office/drawing/2014/main" id="{45F5CE63-8939-EC07-F36D-0693775C9358}"/>
              </a:ext>
            </a:extLst>
          </p:cNvPr>
          <p:cNvSpPr txBox="1"/>
          <p:nvPr/>
        </p:nvSpPr>
        <p:spPr>
          <a:xfrm>
            <a:off x="3401439" y="3117936"/>
            <a:ext cx="1032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User accepts or rejects</a:t>
            </a:r>
          </a:p>
        </p:txBody>
      </p:sp>
      <p:sp>
        <p:nvSpPr>
          <p:cNvPr id="141" name="Oval 140">
            <a:extLst>
              <a:ext uri="{FF2B5EF4-FFF2-40B4-BE49-F238E27FC236}">
                <a16:creationId xmlns:a16="http://schemas.microsoft.com/office/drawing/2014/main" id="{0FF10363-CD21-B549-43C6-D6B8EAD18228}"/>
              </a:ext>
            </a:extLst>
          </p:cNvPr>
          <p:cNvSpPr/>
          <p:nvPr/>
        </p:nvSpPr>
        <p:spPr>
          <a:xfrm>
            <a:off x="8681882" y="3733772"/>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42" name="TextBox 141">
            <a:extLst>
              <a:ext uri="{FF2B5EF4-FFF2-40B4-BE49-F238E27FC236}">
                <a16:creationId xmlns:a16="http://schemas.microsoft.com/office/drawing/2014/main" id="{A87B854C-DD6E-A3CD-43D0-7B3029B662CE}"/>
              </a:ext>
            </a:extLst>
          </p:cNvPr>
          <p:cNvSpPr txBox="1"/>
          <p:nvPr/>
        </p:nvSpPr>
        <p:spPr>
          <a:xfrm>
            <a:off x="9035615" y="3646421"/>
            <a:ext cx="2749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Wait for other device response, forward to UI, start SAS verification</a:t>
            </a:r>
          </a:p>
        </p:txBody>
      </p:sp>
      <p:sp>
        <p:nvSpPr>
          <p:cNvPr id="80" name="Rounded Rectangle 79">
            <a:extLst>
              <a:ext uri="{FF2B5EF4-FFF2-40B4-BE49-F238E27FC236}">
                <a16:creationId xmlns:a16="http://schemas.microsoft.com/office/drawing/2014/main" id="{7788EA49-282A-E8B4-F492-7CE2957713CF}"/>
              </a:ext>
            </a:extLst>
          </p:cNvPr>
          <p:cNvSpPr/>
          <p:nvPr/>
        </p:nvSpPr>
        <p:spPr>
          <a:xfrm>
            <a:off x="10549782" y="6148889"/>
            <a:ext cx="1504249" cy="639057"/>
          </a:xfrm>
          <a:prstGeom prst="roundRect">
            <a:avLst/>
          </a:prstGeom>
          <a:solidFill>
            <a:srgbClr val="009D8D"/>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Other device</a:t>
            </a:r>
          </a:p>
        </p:txBody>
      </p:sp>
      <p:sp>
        <p:nvSpPr>
          <p:cNvPr id="152" name="TextBox 151">
            <a:extLst>
              <a:ext uri="{FF2B5EF4-FFF2-40B4-BE49-F238E27FC236}">
                <a16:creationId xmlns:a16="http://schemas.microsoft.com/office/drawing/2014/main" id="{DFD4123F-04C9-302F-1239-D58094E489D7}"/>
              </a:ext>
            </a:extLst>
          </p:cNvPr>
          <p:cNvSpPr txBox="1"/>
          <p:nvPr/>
        </p:nvSpPr>
        <p:spPr>
          <a:xfrm>
            <a:off x="939648" y="4050464"/>
            <a:ext cx="24601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Display SAS prompt, emoji</a:t>
            </a:r>
          </a:p>
        </p:txBody>
      </p:sp>
      <p:sp>
        <p:nvSpPr>
          <p:cNvPr id="153" name="Oval 152">
            <a:extLst>
              <a:ext uri="{FF2B5EF4-FFF2-40B4-BE49-F238E27FC236}">
                <a16:creationId xmlns:a16="http://schemas.microsoft.com/office/drawing/2014/main" id="{6BFD4349-7139-1B66-C5D5-39BFC7A693F9}"/>
              </a:ext>
            </a:extLst>
          </p:cNvPr>
          <p:cNvSpPr/>
          <p:nvPr/>
        </p:nvSpPr>
        <p:spPr>
          <a:xfrm>
            <a:off x="582658" y="2812162"/>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54" name="Oval 153">
            <a:extLst>
              <a:ext uri="{FF2B5EF4-FFF2-40B4-BE49-F238E27FC236}">
                <a16:creationId xmlns:a16="http://schemas.microsoft.com/office/drawing/2014/main" id="{2592BED2-745B-866E-6890-A16C99AAA19F}"/>
              </a:ext>
            </a:extLst>
          </p:cNvPr>
          <p:cNvSpPr/>
          <p:nvPr/>
        </p:nvSpPr>
        <p:spPr>
          <a:xfrm>
            <a:off x="591645" y="4040736"/>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158" name="TextBox 157">
            <a:extLst>
              <a:ext uri="{FF2B5EF4-FFF2-40B4-BE49-F238E27FC236}">
                <a16:creationId xmlns:a16="http://schemas.microsoft.com/office/drawing/2014/main" id="{3626D6AA-AC8A-17DB-CE01-183BF22E7B2E}"/>
              </a:ext>
            </a:extLst>
          </p:cNvPr>
          <p:cNvSpPr txBox="1"/>
          <p:nvPr/>
        </p:nvSpPr>
        <p:spPr>
          <a:xfrm>
            <a:off x="3356301" y="4359833"/>
            <a:ext cx="11356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User confirms /denies match</a:t>
            </a:r>
          </a:p>
        </p:txBody>
      </p:sp>
      <p:sp>
        <p:nvSpPr>
          <p:cNvPr id="159" name="Oval 158">
            <a:extLst>
              <a:ext uri="{FF2B5EF4-FFF2-40B4-BE49-F238E27FC236}">
                <a16:creationId xmlns:a16="http://schemas.microsoft.com/office/drawing/2014/main" id="{33778F4E-D53D-E9E9-E888-69548087CBBA}"/>
              </a:ext>
            </a:extLst>
          </p:cNvPr>
          <p:cNvSpPr/>
          <p:nvPr/>
        </p:nvSpPr>
        <p:spPr>
          <a:xfrm>
            <a:off x="8688363" y="4586562"/>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160" name="TextBox 159">
            <a:extLst>
              <a:ext uri="{FF2B5EF4-FFF2-40B4-BE49-F238E27FC236}">
                <a16:creationId xmlns:a16="http://schemas.microsoft.com/office/drawing/2014/main" id="{35249717-E6FB-8BA6-7E87-9B5904BA434F}"/>
              </a:ext>
            </a:extLst>
          </p:cNvPr>
          <p:cNvSpPr txBox="1"/>
          <p:nvPr/>
        </p:nvSpPr>
        <p:spPr>
          <a:xfrm>
            <a:off x="9042096" y="4596491"/>
            <a:ext cx="27492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Send SAS confirm/deny to other</a:t>
            </a:r>
          </a:p>
        </p:txBody>
      </p:sp>
      <p:cxnSp>
        <p:nvCxnSpPr>
          <p:cNvPr id="168" name="Google Shape;78;p13">
            <a:extLst>
              <a:ext uri="{FF2B5EF4-FFF2-40B4-BE49-F238E27FC236}">
                <a16:creationId xmlns:a16="http://schemas.microsoft.com/office/drawing/2014/main" id="{281C8B4D-2CE9-00C6-8A9B-B4BEF3D48147}"/>
              </a:ext>
            </a:extLst>
          </p:cNvPr>
          <p:cNvCxnSpPr>
            <a:cxnSpLocks/>
            <a:stCxn id="91" idx="3"/>
          </p:cNvCxnSpPr>
          <p:nvPr/>
        </p:nvCxnSpPr>
        <p:spPr>
          <a:xfrm>
            <a:off x="11788141" y="3482538"/>
            <a:ext cx="176432" cy="0"/>
          </a:xfrm>
          <a:prstGeom prst="straightConnector1">
            <a:avLst/>
          </a:prstGeom>
          <a:noFill/>
          <a:ln w="12700" cap="flat" cmpd="sng">
            <a:solidFill>
              <a:schemeClr val="bg1">
                <a:lumMod val="65000"/>
              </a:schemeClr>
            </a:solidFill>
            <a:prstDash val="solid"/>
            <a:round/>
            <a:headEnd type="none" w="med" len="med"/>
            <a:tailEnd type="triangle" w="med" len="med"/>
          </a:ln>
        </p:spPr>
      </p:cxnSp>
      <p:cxnSp>
        <p:nvCxnSpPr>
          <p:cNvPr id="176" name="Google Shape;78;p13">
            <a:extLst>
              <a:ext uri="{FF2B5EF4-FFF2-40B4-BE49-F238E27FC236}">
                <a16:creationId xmlns:a16="http://schemas.microsoft.com/office/drawing/2014/main" id="{091F0799-E55A-6E4D-3AF5-A96594B1C71A}"/>
              </a:ext>
            </a:extLst>
          </p:cNvPr>
          <p:cNvCxnSpPr>
            <a:cxnSpLocks/>
            <a:endCxn id="142" idx="3"/>
          </p:cNvCxnSpPr>
          <p:nvPr/>
        </p:nvCxnSpPr>
        <p:spPr>
          <a:xfrm flipH="1">
            <a:off x="11784895" y="3908031"/>
            <a:ext cx="179678" cy="0"/>
          </a:xfrm>
          <a:prstGeom prst="straightConnector1">
            <a:avLst/>
          </a:prstGeom>
          <a:noFill/>
          <a:ln w="12700" cap="flat" cmpd="sng">
            <a:solidFill>
              <a:schemeClr val="bg1">
                <a:lumMod val="65000"/>
              </a:schemeClr>
            </a:solidFill>
            <a:prstDash val="solid"/>
            <a:round/>
            <a:headEnd type="none" w="med" len="med"/>
            <a:tailEnd type="triangle" w="med" len="med"/>
          </a:ln>
        </p:spPr>
      </p:cxnSp>
      <p:cxnSp>
        <p:nvCxnSpPr>
          <p:cNvPr id="185" name="Straight Arrow Connector 184">
            <a:extLst>
              <a:ext uri="{FF2B5EF4-FFF2-40B4-BE49-F238E27FC236}">
                <a16:creationId xmlns:a16="http://schemas.microsoft.com/office/drawing/2014/main" id="{0E1B9B4C-1727-D5F9-2F22-1602724D6887}"/>
              </a:ext>
            </a:extLst>
          </p:cNvPr>
          <p:cNvCxnSpPr>
            <a:cxnSpLocks/>
          </p:cNvCxnSpPr>
          <p:nvPr/>
        </p:nvCxnSpPr>
        <p:spPr>
          <a:xfrm flipH="1">
            <a:off x="3385226" y="5155652"/>
            <a:ext cx="5216255" cy="29191"/>
          </a:xfrm>
          <a:prstGeom prst="straightConnector1">
            <a:avLst/>
          </a:prstGeom>
          <a:ln w="38100" cmpd="sng">
            <a:solidFill>
              <a:srgbClr val="C00000"/>
            </a:solidFill>
            <a:prstDash val="sysDot"/>
            <a:round/>
            <a:headEnd w="sm" len="sm"/>
            <a:tailEnd type="arrow" w="sm" len="sm"/>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28A1E007-6FE3-1B4D-10E0-9FD8AD455CBA}"/>
              </a:ext>
            </a:extLst>
          </p:cNvPr>
          <p:cNvSpPr txBox="1"/>
          <p:nvPr/>
        </p:nvSpPr>
        <p:spPr>
          <a:xfrm>
            <a:off x="938071" y="4948441"/>
            <a:ext cx="24601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Display final result</a:t>
            </a:r>
          </a:p>
        </p:txBody>
      </p:sp>
      <p:sp>
        <p:nvSpPr>
          <p:cNvPr id="188" name="Oval 187">
            <a:extLst>
              <a:ext uri="{FF2B5EF4-FFF2-40B4-BE49-F238E27FC236}">
                <a16:creationId xmlns:a16="http://schemas.microsoft.com/office/drawing/2014/main" id="{7807D36F-3C18-3BB7-0D61-47C1BC5E9FCB}"/>
              </a:ext>
            </a:extLst>
          </p:cNvPr>
          <p:cNvSpPr/>
          <p:nvPr/>
        </p:nvSpPr>
        <p:spPr>
          <a:xfrm>
            <a:off x="590068" y="4938713"/>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7" name="Rounded Rectangle 6">
            <a:extLst>
              <a:ext uri="{FF2B5EF4-FFF2-40B4-BE49-F238E27FC236}">
                <a16:creationId xmlns:a16="http://schemas.microsoft.com/office/drawing/2014/main" id="{6AAADF77-38B7-AD01-540B-078043DC7A1E}"/>
              </a:ext>
            </a:extLst>
          </p:cNvPr>
          <p:cNvSpPr/>
          <p:nvPr/>
        </p:nvSpPr>
        <p:spPr>
          <a:xfrm>
            <a:off x="4437123" y="1204566"/>
            <a:ext cx="3095678" cy="4301194"/>
          </a:xfrm>
          <a:prstGeom prst="roundRect">
            <a:avLst/>
          </a:prstGeom>
          <a:solidFill>
            <a:srgbClr val="C55A11">
              <a:alpha val="74510"/>
            </a:srgbClr>
          </a:solidFill>
          <a:ln>
            <a:noFill/>
          </a:ln>
          <a:effectLst>
            <a:outerShdw blurRad="157358" dist="38100" dir="2700000" sx="102000" sy="102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Background thread(s)</a:t>
            </a:r>
          </a:p>
        </p:txBody>
      </p:sp>
      <p:sp>
        <p:nvSpPr>
          <p:cNvPr id="56" name="Oval 55">
            <a:extLst>
              <a:ext uri="{FF2B5EF4-FFF2-40B4-BE49-F238E27FC236}">
                <a16:creationId xmlns:a16="http://schemas.microsoft.com/office/drawing/2014/main" id="{3369E829-CBA2-D63C-B55A-9BF30BB92F5D}"/>
              </a:ext>
            </a:extLst>
          </p:cNvPr>
          <p:cNvSpPr/>
          <p:nvPr/>
        </p:nvSpPr>
        <p:spPr>
          <a:xfrm>
            <a:off x="4535972" y="1790212"/>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7" name="TextBox 56">
            <a:extLst>
              <a:ext uri="{FF2B5EF4-FFF2-40B4-BE49-F238E27FC236}">
                <a16:creationId xmlns:a16="http://schemas.microsoft.com/office/drawing/2014/main" id="{1912E59E-BE1D-A90B-11A6-69EAEDE5E9CB}"/>
              </a:ext>
            </a:extLst>
          </p:cNvPr>
          <p:cNvSpPr txBox="1"/>
          <p:nvPr/>
        </p:nvSpPr>
        <p:spPr>
          <a:xfrm>
            <a:off x="4889705" y="1800138"/>
            <a:ext cx="26430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Register verification handler</a:t>
            </a:r>
          </a:p>
        </p:txBody>
      </p:sp>
      <p:pic>
        <p:nvPicPr>
          <p:cNvPr id="198" name="Graphic 197">
            <a:extLst>
              <a:ext uri="{FF2B5EF4-FFF2-40B4-BE49-F238E27FC236}">
                <a16:creationId xmlns:a16="http://schemas.microsoft.com/office/drawing/2014/main" id="{147B0A1D-28E8-78E9-1526-0303B6889B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1258" y="6332260"/>
            <a:ext cx="432324" cy="432324"/>
          </a:xfrm>
          <a:prstGeom prst="rect">
            <a:avLst/>
          </a:prstGeom>
        </p:spPr>
      </p:pic>
      <p:sp>
        <p:nvSpPr>
          <p:cNvPr id="202" name="Oval 201">
            <a:extLst>
              <a:ext uri="{FF2B5EF4-FFF2-40B4-BE49-F238E27FC236}">
                <a16:creationId xmlns:a16="http://schemas.microsoft.com/office/drawing/2014/main" id="{26161D82-44E2-E38C-2E62-4F1216D2390B}"/>
              </a:ext>
            </a:extLst>
          </p:cNvPr>
          <p:cNvSpPr/>
          <p:nvPr/>
        </p:nvSpPr>
        <p:spPr>
          <a:xfrm>
            <a:off x="8685115" y="4991890"/>
            <a:ext cx="353733" cy="35373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203" name="TextBox 202">
            <a:extLst>
              <a:ext uri="{FF2B5EF4-FFF2-40B4-BE49-F238E27FC236}">
                <a16:creationId xmlns:a16="http://schemas.microsoft.com/office/drawing/2014/main" id="{02A61B25-93BD-E9B3-A8EF-4FDB8D4B10C3}"/>
              </a:ext>
            </a:extLst>
          </p:cNvPr>
          <p:cNvSpPr txBox="1"/>
          <p:nvPr/>
        </p:nvSpPr>
        <p:spPr>
          <a:xfrm>
            <a:off x="9038848" y="5001819"/>
            <a:ext cx="27168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Wait for other to confirm/deny</a:t>
            </a:r>
          </a:p>
        </p:txBody>
      </p:sp>
      <p:cxnSp>
        <p:nvCxnSpPr>
          <p:cNvPr id="204" name="Google Shape;78;p13">
            <a:extLst>
              <a:ext uri="{FF2B5EF4-FFF2-40B4-BE49-F238E27FC236}">
                <a16:creationId xmlns:a16="http://schemas.microsoft.com/office/drawing/2014/main" id="{930E59F8-A583-52BD-0B27-7A6A58F71124}"/>
              </a:ext>
            </a:extLst>
          </p:cNvPr>
          <p:cNvCxnSpPr>
            <a:cxnSpLocks/>
            <a:endCxn id="203" idx="3"/>
          </p:cNvCxnSpPr>
          <p:nvPr/>
        </p:nvCxnSpPr>
        <p:spPr>
          <a:xfrm flipH="1">
            <a:off x="11755653" y="5155652"/>
            <a:ext cx="208920" cy="56"/>
          </a:xfrm>
          <a:prstGeom prst="straightConnector1">
            <a:avLst/>
          </a:prstGeom>
          <a:noFill/>
          <a:ln w="12700" cap="flat" cmpd="sng">
            <a:solidFill>
              <a:schemeClr val="bg1">
                <a:lumMod val="65000"/>
              </a:schemeClr>
            </a:solidFill>
            <a:prstDash val="solid"/>
            <a:round/>
            <a:headEnd type="none" w="med" len="med"/>
            <a:tailEnd type="triangle" w="med" len="med"/>
          </a:ln>
        </p:spPr>
      </p:cxnSp>
      <p:cxnSp>
        <p:nvCxnSpPr>
          <p:cNvPr id="212" name="Google Shape;78;p13">
            <a:extLst>
              <a:ext uri="{FF2B5EF4-FFF2-40B4-BE49-F238E27FC236}">
                <a16:creationId xmlns:a16="http://schemas.microsoft.com/office/drawing/2014/main" id="{BEA917F5-B7E3-A58F-46B9-C0D6ED30DFD5}"/>
              </a:ext>
            </a:extLst>
          </p:cNvPr>
          <p:cNvCxnSpPr>
            <a:cxnSpLocks/>
          </p:cNvCxnSpPr>
          <p:nvPr/>
        </p:nvCxnSpPr>
        <p:spPr>
          <a:xfrm>
            <a:off x="11784896" y="4763345"/>
            <a:ext cx="176432" cy="0"/>
          </a:xfrm>
          <a:prstGeom prst="straightConnector1">
            <a:avLst/>
          </a:prstGeom>
          <a:noFill/>
          <a:ln w="12700" cap="flat" cmpd="sng">
            <a:solidFill>
              <a:schemeClr val="bg1">
                <a:lumMod val="65000"/>
              </a:schemeClr>
            </a:solidFill>
            <a:prstDash val="solid"/>
            <a:round/>
            <a:headEnd type="none" w="med" len="med"/>
            <a:tailEnd type="triangle" w="med" len="med"/>
          </a:ln>
        </p:spPr>
      </p:cxnSp>
      <p:sp>
        <p:nvSpPr>
          <p:cNvPr id="213" name="TextBox 212">
            <a:extLst>
              <a:ext uri="{FF2B5EF4-FFF2-40B4-BE49-F238E27FC236}">
                <a16:creationId xmlns:a16="http://schemas.microsoft.com/office/drawing/2014/main" id="{C2C9D5CF-AB48-C7E4-097E-35DE1F0D08DD}"/>
              </a:ext>
            </a:extLst>
          </p:cNvPr>
          <p:cNvSpPr txBox="1"/>
          <p:nvPr/>
        </p:nvSpPr>
        <p:spPr>
          <a:xfrm>
            <a:off x="2531816" y="4916712"/>
            <a:ext cx="9386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88981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0"/>
                                        </p:tgtEl>
                                        <p:attrNameLst>
                                          <p:attrName>style.visibility</p:attrName>
                                        </p:attrNameLst>
                                      </p:cBhvr>
                                      <p:to>
                                        <p:strVal val="visible"/>
                                      </p:to>
                                    </p:set>
                                    <p:anim calcmode="lin" valueType="num">
                                      <p:cBhvr additive="base">
                                        <p:cTn id="20" dur="500" fill="hold"/>
                                        <p:tgtEl>
                                          <p:spTgt spid="80"/>
                                        </p:tgtEl>
                                        <p:attrNameLst>
                                          <p:attrName>ppt_x</p:attrName>
                                        </p:attrNameLst>
                                      </p:cBhvr>
                                      <p:tavLst>
                                        <p:tav tm="0">
                                          <p:val>
                                            <p:strVal val="#ppt_x"/>
                                          </p:val>
                                        </p:tav>
                                        <p:tav tm="100000">
                                          <p:val>
                                            <p:strVal val="#ppt_x"/>
                                          </p:val>
                                        </p:tav>
                                      </p:tavLst>
                                    </p:anim>
                                    <p:anim calcmode="lin" valueType="num">
                                      <p:cBhvr additive="base">
                                        <p:cTn id="21" dur="500" fill="hold"/>
                                        <p:tgtEl>
                                          <p:spTgt spid="8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81"/>
                                        </p:tgtEl>
                                        <p:attrNameLst>
                                          <p:attrName>style.visibility</p:attrName>
                                        </p:attrNameLst>
                                      </p:cBhvr>
                                      <p:to>
                                        <p:strVal val="visible"/>
                                      </p:to>
                                    </p:set>
                                    <p:anim calcmode="lin" valueType="num">
                                      <p:cBhvr additive="base">
                                        <p:cTn id="24" dur="500" fill="hold"/>
                                        <p:tgtEl>
                                          <p:spTgt spid="81"/>
                                        </p:tgtEl>
                                        <p:attrNameLst>
                                          <p:attrName>ppt_x</p:attrName>
                                        </p:attrNameLst>
                                      </p:cBhvr>
                                      <p:tavLst>
                                        <p:tav tm="0">
                                          <p:val>
                                            <p:strVal val="#ppt_x"/>
                                          </p:val>
                                        </p:tav>
                                        <p:tav tm="100000">
                                          <p:val>
                                            <p:strVal val="#ppt_x"/>
                                          </p:val>
                                        </p:tav>
                                      </p:tavLst>
                                    </p:anim>
                                    <p:anim calcmode="lin" valueType="num">
                                      <p:cBhvr additive="base">
                                        <p:cTn id="25" dur="500" fill="hold"/>
                                        <p:tgtEl>
                                          <p:spTgt spid="8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8"/>
                                        </p:tgtEl>
                                        <p:attrNameLst>
                                          <p:attrName>style.visibility</p:attrName>
                                        </p:attrNameLst>
                                      </p:cBhvr>
                                      <p:to>
                                        <p:strVal val="visible"/>
                                      </p:to>
                                    </p:set>
                                    <p:anim calcmode="lin" valueType="num">
                                      <p:cBhvr additive="base">
                                        <p:cTn id="28" dur="500" fill="hold"/>
                                        <p:tgtEl>
                                          <p:spTgt spid="198"/>
                                        </p:tgtEl>
                                        <p:attrNameLst>
                                          <p:attrName>ppt_x</p:attrName>
                                        </p:attrNameLst>
                                      </p:cBhvr>
                                      <p:tavLst>
                                        <p:tav tm="0">
                                          <p:val>
                                            <p:strVal val="#ppt_x"/>
                                          </p:val>
                                        </p:tav>
                                        <p:tav tm="100000">
                                          <p:val>
                                            <p:strVal val="#ppt_x"/>
                                          </p:val>
                                        </p:tav>
                                      </p:tavLst>
                                    </p:anim>
                                    <p:anim calcmode="lin" valueType="num">
                                      <p:cBhvr additive="base">
                                        <p:cTn id="29"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wipe(down)">
                                      <p:cBhvr>
                                        <p:cTn id="34" dur="500"/>
                                        <p:tgtEl>
                                          <p:spTgt spid="85"/>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right)">
                                      <p:cBhvr>
                                        <p:cTn id="38" dur="750"/>
                                        <p:tgtEl>
                                          <p:spTgt spid="61"/>
                                        </p:tgtEl>
                                      </p:cBhvr>
                                    </p:animEffect>
                                  </p:childTnLst>
                                </p:cTn>
                              </p:par>
                            </p:childTnLst>
                          </p:cTn>
                        </p:par>
                        <p:par>
                          <p:cTn id="39" fill="hold">
                            <p:stCondLst>
                              <p:cond delay="1250"/>
                            </p:stCondLst>
                            <p:childTnLst>
                              <p:par>
                                <p:cTn id="40" presetID="22" presetClass="entr" presetSubtype="2"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right)">
                                      <p:cBhvr>
                                        <p:cTn id="42" dur="75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right)">
                                      <p:cBhvr>
                                        <p:cTn id="47" dur="1000"/>
                                        <p:tgtEl>
                                          <p:spTgt spid="62"/>
                                        </p:tgtEl>
                                      </p:cBhvr>
                                    </p:animEffect>
                                  </p:childTnLst>
                                </p:cTn>
                              </p:par>
                            </p:childTnLst>
                          </p:cTn>
                        </p:par>
                        <p:par>
                          <p:cTn id="48" fill="hold">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right)">
                                      <p:cBhvr>
                                        <p:cTn id="51" dur="1000"/>
                                        <p:tgtEl>
                                          <p:spTgt spid="66"/>
                                        </p:tgtEl>
                                      </p:cBhvr>
                                    </p:animEffect>
                                  </p:childTnLst>
                                </p:cTn>
                              </p:par>
                            </p:childTnLst>
                          </p:cTn>
                        </p:par>
                        <p:par>
                          <p:cTn id="52" fill="hold">
                            <p:stCondLst>
                              <p:cond delay="2000"/>
                            </p:stCondLst>
                            <p:childTnLst>
                              <p:par>
                                <p:cTn id="53" presetID="22" presetClass="entr" presetSubtype="2" fill="hold" grpId="0" nodeType="afterEffect">
                                  <p:stCondLst>
                                    <p:cond delay="0"/>
                                  </p:stCondLst>
                                  <p:childTnLst>
                                    <p:set>
                                      <p:cBhvr>
                                        <p:cTn id="54" dur="1" fill="hold">
                                          <p:stCondLst>
                                            <p:cond delay="0"/>
                                          </p:stCondLst>
                                        </p:cTn>
                                        <p:tgtEl>
                                          <p:spTgt spid="153"/>
                                        </p:tgtEl>
                                        <p:attrNameLst>
                                          <p:attrName>style.visibility</p:attrName>
                                        </p:attrNameLst>
                                      </p:cBhvr>
                                      <p:to>
                                        <p:strVal val="visible"/>
                                      </p:to>
                                    </p:set>
                                    <p:animEffect transition="in" filter="wipe(right)">
                                      <p:cBhvr>
                                        <p:cTn id="55" dur="1000"/>
                                        <p:tgtEl>
                                          <p:spTgt spid="15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92"/>
                                        </p:tgtEl>
                                        <p:attrNameLst>
                                          <p:attrName>style.visibility</p:attrName>
                                        </p:attrNameLst>
                                      </p:cBhvr>
                                      <p:to>
                                        <p:strVal val="visible"/>
                                      </p:to>
                                    </p:set>
                                    <p:animEffect transition="in" filter="wipe(left)">
                                      <p:cBhvr>
                                        <p:cTn id="60" dur="1000"/>
                                        <p:tgtEl>
                                          <p:spTgt spid="92"/>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wipe(left)">
                                      <p:cBhvr>
                                        <p:cTn id="63" dur="1000"/>
                                        <p:tgtEl>
                                          <p:spTgt spid="10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wipe(left)">
                                      <p:cBhvr>
                                        <p:cTn id="68" dur="1000"/>
                                        <p:tgtEl>
                                          <p:spTgt spid="90"/>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1000"/>
                                        <p:tgtEl>
                                          <p:spTgt spid="91"/>
                                        </p:tgtEl>
                                      </p:cBhvr>
                                    </p:animEffect>
                                  </p:childTnLst>
                                </p:cTn>
                              </p:par>
                            </p:childTnLst>
                          </p:cTn>
                        </p:par>
                        <p:par>
                          <p:cTn id="73" fill="hold">
                            <p:stCondLst>
                              <p:cond delay="2000"/>
                            </p:stCondLst>
                            <p:childTnLst>
                              <p:par>
                                <p:cTn id="74" presetID="22" presetClass="entr" presetSubtype="8" fill="hold" nodeType="afterEffect">
                                  <p:stCondLst>
                                    <p:cond delay="0"/>
                                  </p:stCondLst>
                                  <p:childTnLst>
                                    <p:set>
                                      <p:cBhvr>
                                        <p:cTn id="75" dur="1" fill="hold">
                                          <p:stCondLst>
                                            <p:cond delay="0"/>
                                          </p:stCondLst>
                                        </p:cTn>
                                        <p:tgtEl>
                                          <p:spTgt spid="168"/>
                                        </p:tgtEl>
                                        <p:attrNameLst>
                                          <p:attrName>style.visibility</p:attrName>
                                        </p:attrNameLst>
                                      </p:cBhvr>
                                      <p:to>
                                        <p:strVal val="visible"/>
                                      </p:to>
                                    </p:set>
                                    <p:animEffect transition="in" filter="wipe(left)">
                                      <p:cBhvr>
                                        <p:cTn id="76" dur="1000"/>
                                        <p:tgtEl>
                                          <p:spTgt spid="1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176"/>
                                        </p:tgtEl>
                                        <p:attrNameLst>
                                          <p:attrName>style.visibility</p:attrName>
                                        </p:attrNameLst>
                                      </p:cBhvr>
                                      <p:to>
                                        <p:strVal val="visible"/>
                                      </p:to>
                                    </p:set>
                                    <p:animEffect transition="in" filter="wipe(right)">
                                      <p:cBhvr>
                                        <p:cTn id="81" dur="500"/>
                                        <p:tgtEl>
                                          <p:spTgt spid="176"/>
                                        </p:tgtEl>
                                      </p:cBhvr>
                                    </p:animEffect>
                                  </p:childTnLst>
                                </p:cTn>
                              </p:par>
                            </p:childTnLst>
                          </p:cTn>
                        </p:par>
                        <p:par>
                          <p:cTn id="82" fill="hold">
                            <p:stCondLst>
                              <p:cond delay="500"/>
                            </p:stCondLst>
                            <p:childTnLst>
                              <p:par>
                                <p:cTn id="83" presetID="22" presetClass="entr" presetSubtype="2" fill="hold" grpId="0" nodeType="afterEffect">
                                  <p:stCondLst>
                                    <p:cond delay="0"/>
                                  </p:stCondLst>
                                  <p:childTnLst>
                                    <p:set>
                                      <p:cBhvr>
                                        <p:cTn id="84" dur="1" fill="hold">
                                          <p:stCondLst>
                                            <p:cond delay="0"/>
                                          </p:stCondLst>
                                        </p:cTn>
                                        <p:tgtEl>
                                          <p:spTgt spid="142"/>
                                        </p:tgtEl>
                                        <p:attrNameLst>
                                          <p:attrName>style.visibility</p:attrName>
                                        </p:attrNameLst>
                                      </p:cBhvr>
                                      <p:to>
                                        <p:strVal val="visible"/>
                                      </p:to>
                                    </p:set>
                                    <p:animEffect transition="in" filter="wipe(right)">
                                      <p:cBhvr>
                                        <p:cTn id="85" dur="500"/>
                                        <p:tgtEl>
                                          <p:spTgt spid="142"/>
                                        </p:tgtEl>
                                      </p:cBhvr>
                                    </p:animEffect>
                                  </p:childTnLst>
                                </p:cTn>
                              </p:par>
                            </p:childTnLst>
                          </p:cTn>
                        </p:par>
                        <p:par>
                          <p:cTn id="86" fill="hold">
                            <p:stCondLst>
                              <p:cond delay="1000"/>
                            </p:stCondLst>
                            <p:childTnLst>
                              <p:par>
                                <p:cTn id="87" presetID="22" presetClass="entr" presetSubtype="2" fill="hold" grpId="0" nodeType="afterEffect">
                                  <p:stCondLst>
                                    <p:cond delay="0"/>
                                  </p:stCondLst>
                                  <p:childTnLst>
                                    <p:set>
                                      <p:cBhvr>
                                        <p:cTn id="88" dur="1" fill="hold">
                                          <p:stCondLst>
                                            <p:cond delay="0"/>
                                          </p:stCondLst>
                                        </p:cTn>
                                        <p:tgtEl>
                                          <p:spTgt spid="141"/>
                                        </p:tgtEl>
                                        <p:attrNameLst>
                                          <p:attrName>style.visibility</p:attrName>
                                        </p:attrNameLst>
                                      </p:cBhvr>
                                      <p:to>
                                        <p:strVal val="visible"/>
                                      </p:to>
                                    </p:set>
                                    <p:animEffect transition="in" filter="wipe(right)">
                                      <p:cBhvr>
                                        <p:cTn id="89" dur="500"/>
                                        <p:tgtEl>
                                          <p:spTgt spid="14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147"/>
                                        </p:tgtEl>
                                        <p:attrNameLst>
                                          <p:attrName>style.visibility</p:attrName>
                                        </p:attrNameLst>
                                      </p:cBhvr>
                                      <p:to>
                                        <p:strVal val="visible"/>
                                      </p:to>
                                    </p:set>
                                    <p:animEffect transition="in" filter="wipe(right)">
                                      <p:cBhvr>
                                        <p:cTn id="94" dur="1000"/>
                                        <p:tgtEl>
                                          <p:spTgt spid="147"/>
                                        </p:tgtEl>
                                      </p:cBhvr>
                                    </p:animEffect>
                                  </p:childTnLst>
                                </p:cTn>
                              </p:par>
                            </p:childTnLst>
                          </p:cTn>
                        </p:par>
                        <p:par>
                          <p:cTn id="95" fill="hold">
                            <p:stCondLst>
                              <p:cond delay="1000"/>
                            </p:stCondLst>
                            <p:childTnLst>
                              <p:par>
                                <p:cTn id="96" presetID="22" presetClass="entr" presetSubtype="2" fill="hold" grpId="0" nodeType="afterEffect">
                                  <p:stCondLst>
                                    <p:cond delay="0"/>
                                  </p:stCondLst>
                                  <p:childTnLst>
                                    <p:set>
                                      <p:cBhvr>
                                        <p:cTn id="97" dur="1" fill="hold">
                                          <p:stCondLst>
                                            <p:cond delay="0"/>
                                          </p:stCondLst>
                                        </p:cTn>
                                        <p:tgtEl>
                                          <p:spTgt spid="152"/>
                                        </p:tgtEl>
                                        <p:attrNameLst>
                                          <p:attrName>style.visibility</p:attrName>
                                        </p:attrNameLst>
                                      </p:cBhvr>
                                      <p:to>
                                        <p:strVal val="visible"/>
                                      </p:to>
                                    </p:set>
                                    <p:animEffect transition="in" filter="wipe(right)">
                                      <p:cBhvr>
                                        <p:cTn id="98" dur="1000"/>
                                        <p:tgtEl>
                                          <p:spTgt spid="152"/>
                                        </p:tgtEl>
                                      </p:cBhvr>
                                    </p:animEffect>
                                  </p:childTnLst>
                                </p:cTn>
                              </p:par>
                            </p:childTnLst>
                          </p:cTn>
                        </p:par>
                        <p:par>
                          <p:cTn id="99" fill="hold">
                            <p:stCondLst>
                              <p:cond delay="2000"/>
                            </p:stCondLst>
                            <p:childTnLst>
                              <p:par>
                                <p:cTn id="100" presetID="22" presetClass="entr" presetSubtype="2" fill="hold" grpId="0" nodeType="afterEffect">
                                  <p:stCondLst>
                                    <p:cond delay="0"/>
                                  </p:stCondLst>
                                  <p:childTnLst>
                                    <p:set>
                                      <p:cBhvr>
                                        <p:cTn id="101" dur="1" fill="hold">
                                          <p:stCondLst>
                                            <p:cond delay="0"/>
                                          </p:stCondLst>
                                        </p:cTn>
                                        <p:tgtEl>
                                          <p:spTgt spid="154"/>
                                        </p:tgtEl>
                                        <p:attrNameLst>
                                          <p:attrName>style.visibility</p:attrName>
                                        </p:attrNameLst>
                                      </p:cBhvr>
                                      <p:to>
                                        <p:strVal val="visible"/>
                                      </p:to>
                                    </p:set>
                                    <p:animEffect transition="in" filter="wipe(right)">
                                      <p:cBhvr>
                                        <p:cTn id="102" dur="1000"/>
                                        <p:tgtEl>
                                          <p:spTgt spid="15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157"/>
                                        </p:tgtEl>
                                        <p:attrNameLst>
                                          <p:attrName>style.visibility</p:attrName>
                                        </p:attrNameLst>
                                      </p:cBhvr>
                                      <p:to>
                                        <p:strVal val="visible"/>
                                      </p:to>
                                    </p:set>
                                    <p:animEffect transition="in" filter="wipe(left)">
                                      <p:cBhvr>
                                        <p:cTn id="107" dur="1000"/>
                                        <p:tgtEl>
                                          <p:spTgt spid="157"/>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58"/>
                                        </p:tgtEl>
                                        <p:attrNameLst>
                                          <p:attrName>style.visibility</p:attrName>
                                        </p:attrNameLst>
                                      </p:cBhvr>
                                      <p:to>
                                        <p:strVal val="visible"/>
                                      </p:to>
                                    </p:set>
                                    <p:animEffect transition="in" filter="wipe(left)">
                                      <p:cBhvr>
                                        <p:cTn id="110" dur="1000"/>
                                        <p:tgtEl>
                                          <p:spTgt spid="158"/>
                                        </p:tgtEl>
                                      </p:cBhvr>
                                    </p:animEffect>
                                  </p:childTnLst>
                                </p:cTn>
                              </p:par>
                            </p:childTnLst>
                          </p:cTn>
                        </p:par>
                        <p:par>
                          <p:cTn id="111" fill="hold">
                            <p:stCondLst>
                              <p:cond delay="1000"/>
                            </p:stCondLst>
                            <p:childTnLst>
                              <p:par>
                                <p:cTn id="112" presetID="22" presetClass="entr" presetSubtype="8" fill="hold" grpId="0" nodeType="afterEffect">
                                  <p:stCondLst>
                                    <p:cond delay="0"/>
                                  </p:stCondLst>
                                  <p:childTnLst>
                                    <p:set>
                                      <p:cBhvr>
                                        <p:cTn id="113" dur="1" fill="hold">
                                          <p:stCondLst>
                                            <p:cond delay="0"/>
                                          </p:stCondLst>
                                        </p:cTn>
                                        <p:tgtEl>
                                          <p:spTgt spid="159"/>
                                        </p:tgtEl>
                                        <p:attrNameLst>
                                          <p:attrName>style.visibility</p:attrName>
                                        </p:attrNameLst>
                                      </p:cBhvr>
                                      <p:to>
                                        <p:strVal val="visible"/>
                                      </p:to>
                                    </p:set>
                                    <p:animEffect transition="in" filter="wipe(left)">
                                      <p:cBhvr>
                                        <p:cTn id="114" dur="1000"/>
                                        <p:tgtEl>
                                          <p:spTgt spid="159"/>
                                        </p:tgtEl>
                                      </p:cBhvr>
                                    </p:animEffect>
                                  </p:childTnLst>
                                </p:cTn>
                              </p:par>
                            </p:childTnLst>
                          </p:cTn>
                        </p:par>
                        <p:par>
                          <p:cTn id="115" fill="hold">
                            <p:stCondLst>
                              <p:cond delay="2000"/>
                            </p:stCondLst>
                            <p:childTnLst>
                              <p:par>
                                <p:cTn id="116" presetID="22" presetClass="entr" presetSubtype="8" fill="hold" grpId="0" nodeType="afterEffect">
                                  <p:stCondLst>
                                    <p:cond delay="0"/>
                                  </p:stCondLst>
                                  <p:childTnLst>
                                    <p:set>
                                      <p:cBhvr>
                                        <p:cTn id="117" dur="1" fill="hold">
                                          <p:stCondLst>
                                            <p:cond delay="0"/>
                                          </p:stCondLst>
                                        </p:cTn>
                                        <p:tgtEl>
                                          <p:spTgt spid="160"/>
                                        </p:tgtEl>
                                        <p:attrNameLst>
                                          <p:attrName>style.visibility</p:attrName>
                                        </p:attrNameLst>
                                      </p:cBhvr>
                                      <p:to>
                                        <p:strVal val="visible"/>
                                      </p:to>
                                    </p:set>
                                    <p:animEffect transition="in" filter="wipe(left)">
                                      <p:cBhvr>
                                        <p:cTn id="118" dur="1000"/>
                                        <p:tgtEl>
                                          <p:spTgt spid="160"/>
                                        </p:tgtEl>
                                      </p:cBhvr>
                                    </p:animEffect>
                                  </p:childTnLst>
                                </p:cTn>
                              </p:par>
                            </p:childTnLst>
                          </p:cTn>
                        </p:par>
                        <p:par>
                          <p:cTn id="119" fill="hold">
                            <p:stCondLst>
                              <p:cond delay="3000"/>
                            </p:stCondLst>
                            <p:childTnLst>
                              <p:par>
                                <p:cTn id="120" presetID="22" presetClass="entr" presetSubtype="8" fill="hold" nodeType="afterEffect">
                                  <p:stCondLst>
                                    <p:cond delay="0"/>
                                  </p:stCondLst>
                                  <p:childTnLst>
                                    <p:set>
                                      <p:cBhvr>
                                        <p:cTn id="121" dur="1" fill="hold">
                                          <p:stCondLst>
                                            <p:cond delay="0"/>
                                          </p:stCondLst>
                                        </p:cTn>
                                        <p:tgtEl>
                                          <p:spTgt spid="212"/>
                                        </p:tgtEl>
                                        <p:attrNameLst>
                                          <p:attrName>style.visibility</p:attrName>
                                        </p:attrNameLst>
                                      </p:cBhvr>
                                      <p:to>
                                        <p:strVal val="visible"/>
                                      </p:to>
                                    </p:set>
                                    <p:animEffect transition="in" filter="wipe(left)">
                                      <p:cBhvr>
                                        <p:cTn id="122" dur="1000"/>
                                        <p:tgtEl>
                                          <p:spTgt spid="21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2" fill="hold" nodeType="clickEffect">
                                  <p:stCondLst>
                                    <p:cond delay="0"/>
                                  </p:stCondLst>
                                  <p:childTnLst>
                                    <p:set>
                                      <p:cBhvr>
                                        <p:cTn id="126" dur="1" fill="hold">
                                          <p:stCondLst>
                                            <p:cond delay="0"/>
                                          </p:stCondLst>
                                        </p:cTn>
                                        <p:tgtEl>
                                          <p:spTgt spid="204"/>
                                        </p:tgtEl>
                                        <p:attrNameLst>
                                          <p:attrName>style.visibility</p:attrName>
                                        </p:attrNameLst>
                                      </p:cBhvr>
                                      <p:to>
                                        <p:strVal val="visible"/>
                                      </p:to>
                                    </p:set>
                                    <p:animEffect transition="in" filter="wipe(right)">
                                      <p:cBhvr>
                                        <p:cTn id="127" dur="1000"/>
                                        <p:tgtEl>
                                          <p:spTgt spid="204"/>
                                        </p:tgtEl>
                                      </p:cBhvr>
                                    </p:animEffect>
                                  </p:childTnLst>
                                </p:cTn>
                              </p:par>
                            </p:childTnLst>
                          </p:cTn>
                        </p:par>
                        <p:par>
                          <p:cTn id="128" fill="hold">
                            <p:stCondLst>
                              <p:cond delay="1000"/>
                            </p:stCondLst>
                            <p:childTnLst>
                              <p:par>
                                <p:cTn id="129" presetID="22" presetClass="entr" presetSubtype="2" fill="hold" grpId="0" nodeType="afterEffect">
                                  <p:stCondLst>
                                    <p:cond delay="0"/>
                                  </p:stCondLst>
                                  <p:childTnLst>
                                    <p:set>
                                      <p:cBhvr>
                                        <p:cTn id="130" dur="1" fill="hold">
                                          <p:stCondLst>
                                            <p:cond delay="0"/>
                                          </p:stCondLst>
                                        </p:cTn>
                                        <p:tgtEl>
                                          <p:spTgt spid="203"/>
                                        </p:tgtEl>
                                        <p:attrNameLst>
                                          <p:attrName>style.visibility</p:attrName>
                                        </p:attrNameLst>
                                      </p:cBhvr>
                                      <p:to>
                                        <p:strVal val="visible"/>
                                      </p:to>
                                    </p:set>
                                    <p:animEffect transition="in" filter="wipe(right)">
                                      <p:cBhvr>
                                        <p:cTn id="131" dur="1000"/>
                                        <p:tgtEl>
                                          <p:spTgt spid="203"/>
                                        </p:tgtEl>
                                      </p:cBhvr>
                                    </p:animEffect>
                                  </p:childTnLst>
                                </p:cTn>
                              </p:par>
                            </p:childTnLst>
                          </p:cTn>
                        </p:par>
                        <p:par>
                          <p:cTn id="132" fill="hold">
                            <p:stCondLst>
                              <p:cond delay="2000"/>
                            </p:stCondLst>
                            <p:childTnLst>
                              <p:par>
                                <p:cTn id="133" presetID="22" presetClass="entr" presetSubtype="2" fill="hold" grpId="0" nodeType="afterEffect">
                                  <p:stCondLst>
                                    <p:cond delay="0"/>
                                  </p:stCondLst>
                                  <p:childTnLst>
                                    <p:set>
                                      <p:cBhvr>
                                        <p:cTn id="134" dur="1" fill="hold">
                                          <p:stCondLst>
                                            <p:cond delay="0"/>
                                          </p:stCondLst>
                                        </p:cTn>
                                        <p:tgtEl>
                                          <p:spTgt spid="202"/>
                                        </p:tgtEl>
                                        <p:attrNameLst>
                                          <p:attrName>style.visibility</p:attrName>
                                        </p:attrNameLst>
                                      </p:cBhvr>
                                      <p:to>
                                        <p:strVal val="visible"/>
                                      </p:to>
                                    </p:set>
                                    <p:animEffect transition="in" filter="wipe(right)">
                                      <p:cBhvr>
                                        <p:cTn id="135" dur="1000"/>
                                        <p:tgtEl>
                                          <p:spTgt spid="202"/>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2" fill="hold" nodeType="clickEffect">
                                  <p:stCondLst>
                                    <p:cond delay="0"/>
                                  </p:stCondLst>
                                  <p:childTnLst>
                                    <p:set>
                                      <p:cBhvr>
                                        <p:cTn id="139" dur="1" fill="hold">
                                          <p:stCondLst>
                                            <p:cond delay="0"/>
                                          </p:stCondLst>
                                        </p:cTn>
                                        <p:tgtEl>
                                          <p:spTgt spid="185"/>
                                        </p:tgtEl>
                                        <p:attrNameLst>
                                          <p:attrName>style.visibility</p:attrName>
                                        </p:attrNameLst>
                                      </p:cBhvr>
                                      <p:to>
                                        <p:strVal val="visible"/>
                                      </p:to>
                                    </p:set>
                                    <p:animEffect transition="in" filter="wipe(right)">
                                      <p:cBhvr>
                                        <p:cTn id="140" dur="1000"/>
                                        <p:tgtEl>
                                          <p:spTgt spid="185"/>
                                        </p:tgtEl>
                                      </p:cBhvr>
                                    </p:animEffect>
                                  </p:childTnLst>
                                </p:cTn>
                              </p:par>
                            </p:childTnLst>
                          </p:cTn>
                        </p:par>
                        <p:par>
                          <p:cTn id="141" fill="hold">
                            <p:stCondLst>
                              <p:cond delay="1000"/>
                            </p:stCondLst>
                            <p:childTnLst>
                              <p:par>
                                <p:cTn id="142" presetID="22" presetClass="entr" presetSubtype="2" fill="hold" grpId="0" nodeType="afterEffect">
                                  <p:stCondLst>
                                    <p:cond delay="0"/>
                                  </p:stCondLst>
                                  <p:childTnLst>
                                    <p:set>
                                      <p:cBhvr>
                                        <p:cTn id="143" dur="1" fill="hold">
                                          <p:stCondLst>
                                            <p:cond delay="0"/>
                                          </p:stCondLst>
                                        </p:cTn>
                                        <p:tgtEl>
                                          <p:spTgt spid="187"/>
                                        </p:tgtEl>
                                        <p:attrNameLst>
                                          <p:attrName>style.visibility</p:attrName>
                                        </p:attrNameLst>
                                      </p:cBhvr>
                                      <p:to>
                                        <p:strVal val="visible"/>
                                      </p:to>
                                    </p:set>
                                    <p:animEffect transition="in" filter="wipe(right)">
                                      <p:cBhvr>
                                        <p:cTn id="144" dur="1000"/>
                                        <p:tgtEl>
                                          <p:spTgt spid="187"/>
                                        </p:tgtEl>
                                      </p:cBhvr>
                                    </p:animEffect>
                                  </p:childTnLst>
                                </p:cTn>
                              </p:par>
                            </p:childTnLst>
                          </p:cTn>
                        </p:par>
                        <p:par>
                          <p:cTn id="145" fill="hold">
                            <p:stCondLst>
                              <p:cond delay="2000"/>
                            </p:stCondLst>
                            <p:childTnLst>
                              <p:par>
                                <p:cTn id="146" presetID="22" presetClass="entr" presetSubtype="2" fill="hold" grpId="0" nodeType="afterEffect">
                                  <p:stCondLst>
                                    <p:cond delay="0"/>
                                  </p:stCondLst>
                                  <p:childTnLst>
                                    <p:set>
                                      <p:cBhvr>
                                        <p:cTn id="147" dur="1" fill="hold">
                                          <p:stCondLst>
                                            <p:cond delay="0"/>
                                          </p:stCondLst>
                                        </p:cTn>
                                        <p:tgtEl>
                                          <p:spTgt spid="188"/>
                                        </p:tgtEl>
                                        <p:attrNameLst>
                                          <p:attrName>style.visibility</p:attrName>
                                        </p:attrNameLst>
                                      </p:cBhvr>
                                      <p:to>
                                        <p:strVal val="visible"/>
                                      </p:to>
                                    </p:set>
                                    <p:animEffect transition="in" filter="wipe(right)">
                                      <p:cBhvr>
                                        <p:cTn id="148" dur="1000"/>
                                        <p:tgtEl>
                                          <p:spTgt spid="188"/>
                                        </p:tgtEl>
                                      </p:cBhvr>
                                    </p:animEffect>
                                  </p:childTnLst>
                                </p:cTn>
                              </p:par>
                            </p:childTnLst>
                          </p:cTn>
                        </p:par>
                        <p:par>
                          <p:cTn id="149" fill="hold">
                            <p:stCondLst>
                              <p:cond delay="3000"/>
                            </p:stCondLst>
                            <p:childTnLst>
                              <p:par>
                                <p:cTn id="150" presetID="10" presetClass="entr" presetSubtype="0" fill="hold" grpId="0" nodeType="afterEffect">
                                  <p:stCondLst>
                                    <p:cond delay="0"/>
                                  </p:stCondLst>
                                  <p:childTnLst>
                                    <p:set>
                                      <p:cBhvr>
                                        <p:cTn id="151" dur="1" fill="hold">
                                          <p:stCondLst>
                                            <p:cond delay="0"/>
                                          </p:stCondLst>
                                        </p:cTn>
                                        <p:tgtEl>
                                          <p:spTgt spid="213"/>
                                        </p:tgtEl>
                                        <p:attrNameLst>
                                          <p:attrName>style.visibility</p:attrName>
                                        </p:attrNameLst>
                                      </p:cBhvr>
                                      <p:to>
                                        <p:strVal val="visible"/>
                                      </p:to>
                                    </p:set>
                                    <p:animEffect transition="in" filter="fade">
                                      <p:cBhvr>
                                        <p:cTn id="152"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6" grpId="0"/>
      <p:bldP spid="90" grpId="0" animBg="1"/>
      <p:bldP spid="91" grpId="0"/>
      <p:bldP spid="107" grpId="0"/>
      <p:bldP spid="141" grpId="0" animBg="1"/>
      <p:bldP spid="142" grpId="0"/>
      <p:bldP spid="80" grpId="0" animBg="1"/>
      <p:bldP spid="152" grpId="0"/>
      <p:bldP spid="153" grpId="0" animBg="1"/>
      <p:bldP spid="154" grpId="0" animBg="1"/>
      <p:bldP spid="158" grpId="0"/>
      <p:bldP spid="159" grpId="0" animBg="1"/>
      <p:bldP spid="160" grpId="0"/>
      <p:bldP spid="187" grpId="0"/>
      <p:bldP spid="188" grpId="0" animBg="1"/>
      <p:bldP spid="56" grpId="0" animBg="1"/>
      <p:bldP spid="57" grpId="0"/>
      <p:bldP spid="202" grpId="0" animBg="1"/>
      <p:bldP spid="203" grpId="0"/>
      <p:bldP spid="2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86A5-664E-3B33-DC20-CBB548A3F146}"/>
              </a:ext>
            </a:extLst>
          </p:cNvPr>
          <p:cNvSpPr>
            <a:spLocks noGrp="1"/>
          </p:cNvSpPr>
          <p:nvPr>
            <p:ph type="title"/>
          </p:nvPr>
        </p:nvSpPr>
        <p:spPr>
          <a:xfrm>
            <a:off x="527992" y="82941"/>
            <a:ext cx="11013440" cy="1325563"/>
          </a:xfrm>
        </p:spPr>
        <p:txBody>
          <a:bodyPr>
            <a:normAutofit/>
          </a:bodyPr>
          <a:lstStyle/>
          <a:p>
            <a:r>
              <a:rPr lang="en-US" sz="4000" dirty="0"/>
              <a:t>Major platforms already supported;  others to come</a:t>
            </a:r>
          </a:p>
        </p:txBody>
      </p:sp>
      <p:sp>
        <p:nvSpPr>
          <p:cNvPr id="3" name="Content Placeholder 2">
            <a:extLst>
              <a:ext uri="{FF2B5EF4-FFF2-40B4-BE49-F238E27FC236}">
                <a16:creationId xmlns:a16="http://schemas.microsoft.com/office/drawing/2014/main" id="{ABAD8D4B-4999-53F7-A006-D8B67C7D0B14}"/>
              </a:ext>
            </a:extLst>
          </p:cNvPr>
          <p:cNvSpPr>
            <a:spLocks noGrp="1"/>
          </p:cNvSpPr>
          <p:nvPr>
            <p:ph idx="1"/>
          </p:nvPr>
        </p:nvSpPr>
        <p:spPr>
          <a:xfrm>
            <a:off x="645979" y="1301483"/>
            <a:ext cx="11013440" cy="5311059"/>
          </a:xfrm>
        </p:spPr>
        <p:txBody>
          <a:bodyPr>
            <a:normAutofit/>
          </a:bodyPr>
          <a:lstStyle/>
          <a:p>
            <a:r>
              <a:rPr lang="en-US" dirty="0">
                <a:solidFill>
                  <a:srgbClr val="2BA116"/>
                </a:solidFill>
              </a:rPr>
              <a:t>Desktop</a:t>
            </a:r>
          </a:p>
          <a:p>
            <a:pPr lvl="1"/>
            <a:r>
              <a:rPr lang="en-US" dirty="0">
                <a:solidFill>
                  <a:srgbClr val="2BA116"/>
                </a:solidFill>
              </a:rPr>
              <a:t>macOS</a:t>
            </a:r>
          </a:p>
          <a:p>
            <a:pPr lvl="1"/>
            <a:r>
              <a:rPr lang="en-US" dirty="0">
                <a:solidFill>
                  <a:srgbClr val="2BA116"/>
                </a:solidFill>
              </a:rPr>
              <a:t>Linux (Debian-based, X11)</a:t>
            </a:r>
          </a:p>
          <a:p>
            <a:pPr lvl="1"/>
            <a:r>
              <a:rPr lang="en-US" dirty="0">
                <a:solidFill>
                  <a:srgbClr val="2BA116"/>
                </a:solidFill>
              </a:rPr>
              <a:t>Windows</a:t>
            </a:r>
          </a:p>
          <a:p>
            <a:r>
              <a:rPr lang="en-US" dirty="0">
                <a:solidFill>
                  <a:srgbClr val="2BA116"/>
                </a:solidFill>
              </a:rPr>
              <a:t>Mobile</a:t>
            </a:r>
          </a:p>
          <a:p>
            <a:pPr lvl="1"/>
            <a:r>
              <a:rPr lang="en-US" dirty="0">
                <a:solidFill>
                  <a:srgbClr val="2BA116"/>
                </a:solidFill>
              </a:rPr>
              <a:t>Android</a:t>
            </a:r>
          </a:p>
          <a:p>
            <a:pPr lvl="1"/>
            <a:r>
              <a:rPr lang="en-US" dirty="0">
                <a:solidFill>
                  <a:srgbClr val="2BA116"/>
                </a:solidFill>
              </a:rPr>
              <a:t>iOS</a:t>
            </a:r>
          </a:p>
          <a:p>
            <a:r>
              <a:rPr lang="en-US" dirty="0">
                <a:solidFill>
                  <a:srgbClr val="ED7E31"/>
                </a:solidFill>
              </a:rPr>
              <a:t>Web/WASM</a:t>
            </a:r>
          </a:p>
          <a:p>
            <a:pPr lvl="1"/>
            <a:r>
              <a:rPr lang="en-US" dirty="0">
                <a:solidFill>
                  <a:srgbClr val="ED7E31"/>
                </a:solidFill>
              </a:rPr>
              <a:t>Waiting on Matrix SDK</a:t>
            </a:r>
          </a:p>
          <a:p>
            <a:r>
              <a:rPr lang="en-US" dirty="0" err="1">
                <a:solidFill>
                  <a:srgbClr val="ED7E31"/>
                </a:solidFill>
              </a:rPr>
              <a:t>OpenHarmony</a:t>
            </a:r>
            <a:r>
              <a:rPr lang="en-US" dirty="0">
                <a:solidFill>
                  <a:srgbClr val="ED7E31"/>
                </a:solidFill>
              </a:rPr>
              <a:t> OS </a:t>
            </a:r>
          </a:p>
          <a:p>
            <a:pPr lvl="1"/>
            <a:r>
              <a:rPr lang="en-US" dirty="0">
                <a:solidFill>
                  <a:srgbClr val="ED7E31"/>
                </a:solidFill>
              </a:rPr>
              <a:t>Waiting on availability</a:t>
            </a:r>
            <a:br>
              <a:rPr lang="en-US" dirty="0">
                <a:solidFill>
                  <a:srgbClr val="ED7E31"/>
                </a:solidFill>
              </a:rPr>
            </a:br>
            <a:r>
              <a:rPr lang="en-US" dirty="0">
                <a:solidFill>
                  <a:srgbClr val="ED7E31"/>
                </a:solidFill>
              </a:rPr>
              <a:t>and platform integration</a:t>
            </a:r>
          </a:p>
          <a:p>
            <a:endParaRPr lang="en-US" dirty="0">
              <a:solidFill>
                <a:srgbClr val="ED7E31"/>
              </a:solidFill>
            </a:endParaRPr>
          </a:p>
        </p:txBody>
      </p:sp>
      <p:pic>
        <p:nvPicPr>
          <p:cNvPr id="6" name="Picture 5">
            <a:extLst>
              <a:ext uri="{FF2B5EF4-FFF2-40B4-BE49-F238E27FC236}">
                <a16:creationId xmlns:a16="http://schemas.microsoft.com/office/drawing/2014/main" id="{E9FED19D-BCBF-E1B3-5C2C-F949BCD47C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6319" y="3482082"/>
            <a:ext cx="1139686" cy="1139686"/>
          </a:xfrm>
          <a:prstGeom prst="rect">
            <a:avLst/>
          </a:prstGeom>
        </p:spPr>
      </p:pic>
      <p:pic>
        <p:nvPicPr>
          <p:cNvPr id="8" name="Picture 7">
            <a:extLst>
              <a:ext uri="{FF2B5EF4-FFF2-40B4-BE49-F238E27FC236}">
                <a16:creationId xmlns:a16="http://schemas.microsoft.com/office/drawing/2014/main" id="{E002571D-EE50-DBB9-7C89-F57AF7FB59C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81519" y="1495854"/>
            <a:ext cx="1149778" cy="1412348"/>
          </a:xfrm>
          <a:prstGeom prst="rect">
            <a:avLst/>
          </a:prstGeom>
        </p:spPr>
      </p:pic>
      <p:pic>
        <p:nvPicPr>
          <p:cNvPr id="10" name="Picture 9">
            <a:extLst>
              <a:ext uri="{FF2B5EF4-FFF2-40B4-BE49-F238E27FC236}">
                <a16:creationId xmlns:a16="http://schemas.microsoft.com/office/drawing/2014/main" id="{0F1E2CA6-A2BC-E4C1-24BF-ECDD33FEB662}"/>
              </a:ext>
            </a:extLst>
          </p:cNvPr>
          <p:cNvPicPr>
            <a:picLocks noChangeAspect="1"/>
          </p:cNvPicPr>
          <p:nvPr/>
        </p:nvPicPr>
        <p:blipFill>
          <a:blip r:embed="rId5"/>
          <a:stretch>
            <a:fillRect/>
          </a:stretch>
        </p:blipFill>
        <p:spPr>
          <a:xfrm>
            <a:off x="8087762" y="3397155"/>
            <a:ext cx="1526672" cy="1526672"/>
          </a:xfrm>
          <a:prstGeom prst="rect">
            <a:avLst/>
          </a:prstGeom>
        </p:spPr>
      </p:pic>
      <p:pic>
        <p:nvPicPr>
          <p:cNvPr id="11" name="Picture 10">
            <a:extLst>
              <a:ext uri="{FF2B5EF4-FFF2-40B4-BE49-F238E27FC236}">
                <a16:creationId xmlns:a16="http://schemas.microsoft.com/office/drawing/2014/main" id="{67F09208-FF68-9793-D3E8-A59D34D70A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36180" y="1422582"/>
            <a:ext cx="1259494" cy="1492500"/>
          </a:xfrm>
          <a:prstGeom prst="rect">
            <a:avLst/>
          </a:prstGeom>
        </p:spPr>
      </p:pic>
      <p:pic>
        <p:nvPicPr>
          <p:cNvPr id="12" name="Picture 11">
            <a:extLst>
              <a:ext uri="{FF2B5EF4-FFF2-40B4-BE49-F238E27FC236}">
                <a16:creationId xmlns:a16="http://schemas.microsoft.com/office/drawing/2014/main" id="{0C307D37-D385-856F-9710-DCA901F23E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42007" y="3421122"/>
            <a:ext cx="1356818" cy="1356818"/>
          </a:xfrm>
          <a:prstGeom prst="rect">
            <a:avLst/>
          </a:prstGeom>
        </p:spPr>
      </p:pic>
      <p:pic>
        <p:nvPicPr>
          <p:cNvPr id="13" name="Picture 12">
            <a:extLst>
              <a:ext uri="{FF2B5EF4-FFF2-40B4-BE49-F238E27FC236}">
                <a16:creationId xmlns:a16="http://schemas.microsoft.com/office/drawing/2014/main" id="{B018C020-282B-9E91-FF37-DB33A7A18E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04556" y="5398243"/>
            <a:ext cx="3231624" cy="673256"/>
          </a:xfrm>
          <a:prstGeom prst="rect">
            <a:avLst/>
          </a:prstGeom>
        </p:spPr>
      </p:pic>
      <p:pic>
        <p:nvPicPr>
          <p:cNvPr id="14" name="Picture 13">
            <a:extLst>
              <a:ext uri="{FF2B5EF4-FFF2-40B4-BE49-F238E27FC236}">
                <a16:creationId xmlns:a16="http://schemas.microsoft.com/office/drawing/2014/main" id="{9BE096AA-30F7-56D8-ED4A-6B22120CB7B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136180" y="5216767"/>
            <a:ext cx="2476525" cy="1364566"/>
          </a:xfrm>
          <a:prstGeom prst="rect">
            <a:avLst/>
          </a:prstGeom>
        </p:spPr>
      </p:pic>
      <p:sp>
        <p:nvSpPr>
          <p:cNvPr id="15" name="TextBox 14">
            <a:extLst>
              <a:ext uri="{FF2B5EF4-FFF2-40B4-BE49-F238E27FC236}">
                <a16:creationId xmlns:a16="http://schemas.microsoft.com/office/drawing/2014/main" id="{E32CE79E-6A92-CDA0-CBED-2BC298B80C29}"/>
              </a:ext>
            </a:extLst>
          </p:cNvPr>
          <p:cNvSpPr txBox="1"/>
          <p:nvPr/>
        </p:nvSpPr>
        <p:spPr>
          <a:xfrm>
            <a:off x="6688578" y="5990297"/>
            <a:ext cx="1595119" cy="584775"/>
          </a:xfrm>
          <a:prstGeom prst="rect">
            <a:avLst/>
          </a:prstGeom>
          <a:noFill/>
        </p:spPr>
        <p:txBody>
          <a:bodyPr wrap="square" rtlCol="0">
            <a:spAutoFit/>
          </a:bodyPr>
          <a:lstStyle/>
          <a:p>
            <a:pPr algn="ctr"/>
            <a:r>
              <a:rPr lang="en-US" sz="3200" b="1" dirty="0">
                <a:solidFill>
                  <a:srgbClr val="1D4999"/>
                </a:solidFill>
              </a:rPr>
              <a:t>Q2-Q3</a:t>
            </a:r>
          </a:p>
        </p:txBody>
      </p:sp>
    </p:spTree>
    <p:extLst>
      <p:ext uri="{BB962C8B-B14F-4D97-AF65-F5344CB8AC3E}">
        <p14:creationId xmlns:p14="http://schemas.microsoft.com/office/powerpoint/2010/main" val="42400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674D-BE96-A379-599B-432F173B07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D41C4E-B8B2-890D-00A9-0CE3F547091B}"/>
              </a:ext>
            </a:extLst>
          </p:cNvPr>
          <p:cNvPicPr>
            <a:picLocks noChangeAspect="1"/>
          </p:cNvPicPr>
          <p:nvPr/>
        </p:nvPicPr>
        <p:blipFill rotWithShape="1">
          <a:blip r:embed="rId3"/>
          <a:srcRect t="5858"/>
          <a:stretch/>
        </p:blipFill>
        <p:spPr>
          <a:xfrm>
            <a:off x="20" y="10"/>
            <a:ext cx="12191980" cy="6857990"/>
          </a:xfrm>
          <a:prstGeom prst="rect">
            <a:avLst/>
          </a:prstGeom>
        </p:spPr>
      </p:pic>
      <p:sp>
        <p:nvSpPr>
          <p:cNvPr id="6" name="Rectangle">
            <a:extLst>
              <a:ext uri="{FF2B5EF4-FFF2-40B4-BE49-F238E27FC236}">
                <a16:creationId xmlns:a16="http://schemas.microsoft.com/office/drawing/2014/main" id="{82E5E9F2-0EBD-76EB-CD8D-E7BA2FC2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92286" y="3820883"/>
            <a:ext cx="8599694" cy="204651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3" name="Slide Number Placeholder 2">
            <a:extLst>
              <a:ext uri="{FF2B5EF4-FFF2-40B4-BE49-F238E27FC236}">
                <a16:creationId xmlns:a16="http://schemas.microsoft.com/office/drawing/2014/main" id="{9DDD2113-6C02-B2C1-5463-4FFD9CCF7D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2C56D-5E74-2945-931D-C07ECBF0F859}" type="slidenum">
              <a:rPr kumimoji="0" lang="en-US" sz="14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5040B4D-654B-F2EE-7904-4B5862D264D6}"/>
              </a:ext>
            </a:extLst>
          </p:cNvPr>
          <p:cNvSpPr txBox="1">
            <a:spLocks/>
          </p:cNvSpPr>
          <p:nvPr/>
        </p:nvSpPr>
        <p:spPr>
          <a:xfrm>
            <a:off x="3975735" y="4434050"/>
            <a:ext cx="8363409" cy="1493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Seaford Display" pitchFamily="2" charset="0"/>
                <a:ea typeface="+mj-ea"/>
              </a:rPr>
              <a:t>Roadmap Stages 2 &amp; 3</a:t>
            </a:r>
          </a:p>
        </p:txBody>
      </p:sp>
    </p:spTree>
    <p:extLst>
      <p:ext uri="{BB962C8B-B14F-4D97-AF65-F5344CB8AC3E}">
        <p14:creationId xmlns:p14="http://schemas.microsoft.com/office/powerpoint/2010/main" val="133929211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9048632D-87E5-A9DA-318C-2258B0DFDF49}"/>
              </a:ext>
            </a:extLst>
          </p:cNvPr>
          <p:cNvSpPr/>
          <p:nvPr/>
        </p:nvSpPr>
        <p:spPr>
          <a:xfrm>
            <a:off x="518161" y="1433979"/>
            <a:ext cx="6098950" cy="540565"/>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Rounded Rectangle 3">
            <a:extLst>
              <a:ext uri="{FF2B5EF4-FFF2-40B4-BE49-F238E27FC236}">
                <a16:creationId xmlns:a16="http://schemas.microsoft.com/office/drawing/2014/main" id="{ACEA3435-656C-5B84-BC57-8803FD272C82}"/>
              </a:ext>
            </a:extLst>
          </p:cNvPr>
          <p:cNvSpPr/>
          <p:nvPr/>
        </p:nvSpPr>
        <p:spPr>
          <a:xfrm>
            <a:off x="518160" y="2172929"/>
            <a:ext cx="10911840" cy="920466"/>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2F334F5-9980-1D14-8279-D3F7F757A7C3}"/>
              </a:ext>
            </a:extLst>
          </p:cNvPr>
          <p:cNvSpPr>
            <a:spLocks noGrp="1"/>
          </p:cNvSpPr>
          <p:nvPr>
            <p:ph type="title"/>
          </p:nvPr>
        </p:nvSpPr>
        <p:spPr/>
        <p:txBody>
          <a:bodyPr>
            <a:normAutofit/>
          </a:bodyPr>
          <a:lstStyle/>
          <a:p>
            <a:r>
              <a:rPr lang="en-US" dirty="0"/>
              <a:t>Stage 2  —  a Matrix client for power users</a:t>
            </a:r>
          </a:p>
        </p:txBody>
      </p:sp>
      <p:sp>
        <p:nvSpPr>
          <p:cNvPr id="5" name="Slide Number Placeholder 4">
            <a:extLst>
              <a:ext uri="{FF2B5EF4-FFF2-40B4-BE49-F238E27FC236}">
                <a16:creationId xmlns:a16="http://schemas.microsoft.com/office/drawing/2014/main" id="{85101E99-C9ED-560E-AD56-7B869C44F861}"/>
              </a:ext>
            </a:extLst>
          </p:cNvPr>
          <p:cNvSpPr>
            <a:spLocks noGrp="1"/>
          </p:cNvSpPr>
          <p:nvPr>
            <p:ph type="sldNum" sz="quarter" idx="12"/>
          </p:nvPr>
        </p:nvSpPr>
        <p:spPr/>
        <p:txBody>
          <a:bodyPr/>
          <a:lstStyle/>
          <a:p>
            <a:fld id="{7D62C56D-5E74-2945-931D-C07ECBF0F859}" type="slidenum">
              <a:rPr lang="en-US" smtClean="0"/>
              <a:pPr/>
              <a:t>23</a:t>
            </a:fld>
            <a:endParaRPr lang="en-US"/>
          </a:p>
        </p:txBody>
      </p:sp>
      <p:sp>
        <p:nvSpPr>
          <p:cNvPr id="9" name="Rounded Rectangle 8">
            <a:extLst>
              <a:ext uri="{FF2B5EF4-FFF2-40B4-BE49-F238E27FC236}">
                <a16:creationId xmlns:a16="http://schemas.microsoft.com/office/drawing/2014/main" id="{1B05AABE-175A-AD15-A0D7-CD7F93E68451}"/>
              </a:ext>
            </a:extLst>
          </p:cNvPr>
          <p:cNvSpPr/>
          <p:nvPr/>
        </p:nvSpPr>
        <p:spPr>
          <a:xfrm>
            <a:off x="450065" y="3671510"/>
            <a:ext cx="8606385" cy="540565"/>
          </a:xfrm>
          <a:prstGeom prst="roundRect">
            <a:avLst/>
          </a:prstGeom>
          <a:solidFill>
            <a:srgbClr val="FFC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67A8C4-8112-4B5C-9B03-CD58A5B37B68}"/>
              </a:ext>
            </a:extLst>
          </p:cNvPr>
          <p:cNvSpPr>
            <a:spLocks noGrp="1"/>
          </p:cNvSpPr>
          <p:nvPr>
            <p:ph idx="1"/>
          </p:nvPr>
        </p:nvSpPr>
        <p:spPr>
          <a:xfrm>
            <a:off x="575310" y="1477328"/>
            <a:ext cx="11013440" cy="4818061"/>
          </a:xfrm>
        </p:spPr>
        <p:txBody>
          <a:bodyPr>
            <a:normAutofit/>
          </a:bodyPr>
          <a:lstStyle/>
          <a:p>
            <a:pPr marL="463550" indent="-463550">
              <a:buFont typeface="+mj-lt"/>
              <a:buAutoNum type="alphaUcPeriod"/>
            </a:pPr>
            <a:r>
              <a:rPr lang="en-US" dirty="0"/>
              <a:t>Feature parity with existing clients</a:t>
            </a:r>
          </a:p>
          <a:p>
            <a:pPr marL="457200" indent="-457200">
              <a:spcBef>
                <a:spcPts val="2800"/>
              </a:spcBef>
              <a:buFont typeface="+mj-lt"/>
              <a:buAutoNum type="alphaUcPeriod"/>
            </a:pPr>
            <a:r>
              <a:rPr lang="en-US" dirty="0"/>
              <a:t>Responsive UI with side-by-side panes &amp; </a:t>
            </a:r>
            <a:r>
              <a:rPr lang="en-US" dirty="0" err="1"/>
              <a:t>dockable</a:t>
            </a:r>
            <a:r>
              <a:rPr lang="en-US" dirty="0"/>
              <a:t> tabs</a:t>
            </a:r>
          </a:p>
          <a:p>
            <a:pPr lvl="1"/>
            <a:r>
              <a:rPr lang="en-US" dirty="0"/>
              <a:t>Visually beautiful and customizable across desktop, tablet, foldable, mobile</a:t>
            </a:r>
          </a:p>
          <a:p>
            <a:pPr lvl="1"/>
            <a:r>
              <a:rPr lang="en-US" dirty="0"/>
              <a:t>Fast navigation with keyboard-driven interaction mode</a:t>
            </a:r>
          </a:p>
          <a:p>
            <a:pPr marL="457200" indent="-457200">
              <a:spcBef>
                <a:spcPts val="2800"/>
              </a:spcBef>
              <a:buFont typeface="+mj-lt"/>
              <a:buAutoNum type="alphaUcPeriod"/>
            </a:pPr>
            <a:r>
              <a:rPr lang="en-US" dirty="0"/>
              <a:t>Integration with </a:t>
            </a:r>
            <a:r>
              <a:rPr lang="en-US" b="1" i="1" dirty="0"/>
              <a:t>local</a:t>
            </a:r>
            <a:r>
              <a:rPr lang="en-US" i="1" dirty="0"/>
              <a:t> </a:t>
            </a:r>
            <a:r>
              <a:rPr lang="en-US" dirty="0"/>
              <a:t>LLMs to leverage AI benefits</a:t>
            </a:r>
          </a:p>
          <a:p>
            <a:pPr lvl="1"/>
            <a:r>
              <a:rPr lang="en-US" dirty="0"/>
              <a:t>Automated topic analysis, chat synopses of “what you missed”, etc.</a:t>
            </a:r>
          </a:p>
          <a:p>
            <a:pPr lvl="1"/>
            <a:r>
              <a:rPr lang="en-US" dirty="0"/>
              <a:t>Chatbot response channels to help newcomers in</a:t>
            </a:r>
            <a:br>
              <a:rPr lang="en-US" dirty="0"/>
            </a:br>
            <a:r>
              <a:rPr lang="en-US" dirty="0"/>
              <a:t>large open-source project communities</a:t>
            </a:r>
          </a:p>
          <a:p>
            <a:pPr lvl="1"/>
            <a:r>
              <a:rPr lang="en-US" i="1" dirty="0"/>
              <a:t>Local-only</a:t>
            </a:r>
            <a:r>
              <a:rPr lang="en-US" dirty="0"/>
              <a:t> LLM runtime preserves E2EE &amp; data sovereignty</a:t>
            </a:r>
          </a:p>
        </p:txBody>
      </p:sp>
    </p:spTree>
    <p:extLst>
      <p:ext uri="{BB962C8B-B14F-4D97-AF65-F5344CB8AC3E}">
        <p14:creationId xmlns:p14="http://schemas.microsoft.com/office/powerpoint/2010/main" val="19249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a:extLst>
              <a:ext uri="{FF2B5EF4-FFF2-40B4-BE49-F238E27FC236}">
                <a16:creationId xmlns:a16="http://schemas.microsoft.com/office/drawing/2014/main" id="{BD032E5E-9693-8210-BFF9-7BF677911D7E}"/>
              </a:ext>
            </a:extLst>
          </p:cNvPr>
          <p:cNvSpPr/>
          <p:nvPr/>
        </p:nvSpPr>
        <p:spPr>
          <a:xfrm rot="21013433">
            <a:off x="3340217" y="3710608"/>
            <a:ext cx="1687458" cy="3754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111D8-25F0-E17F-F3CA-8245EBDA9E96}"/>
              </a:ext>
            </a:extLst>
          </p:cNvPr>
          <p:cNvSpPr>
            <a:spLocks noGrp="1"/>
          </p:cNvSpPr>
          <p:nvPr>
            <p:ph type="title"/>
          </p:nvPr>
        </p:nvSpPr>
        <p:spPr>
          <a:xfrm>
            <a:off x="372388" y="32495"/>
            <a:ext cx="4694383" cy="2631193"/>
          </a:xfrm>
        </p:spPr>
        <p:txBody>
          <a:bodyPr>
            <a:normAutofit/>
          </a:bodyPr>
          <a:lstStyle/>
          <a:p>
            <a:r>
              <a:rPr lang="en-US" dirty="0"/>
              <a:t>A. Reach feature </a:t>
            </a:r>
            <a:br>
              <a:rPr lang="en-US" dirty="0"/>
            </a:br>
            <a:r>
              <a:rPr lang="en-US" dirty="0"/>
              <a:t>      parity with       </a:t>
            </a:r>
            <a:br>
              <a:rPr lang="en-US" dirty="0"/>
            </a:br>
            <a:r>
              <a:rPr lang="en-US" dirty="0"/>
              <a:t>      existing clients</a:t>
            </a:r>
          </a:p>
        </p:txBody>
      </p:sp>
      <p:sp>
        <p:nvSpPr>
          <p:cNvPr id="5" name="Slide Number Placeholder 4">
            <a:extLst>
              <a:ext uri="{FF2B5EF4-FFF2-40B4-BE49-F238E27FC236}">
                <a16:creationId xmlns:a16="http://schemas.microsoft.com/office/drawing/2014/main" id="{E16E85E7-7846-DEE0-EBB3-B03867DEAED2}"/>
              </a:ext>
            </a:extLst>
          </p:cNvPr>
          <p:cNvSpPr>
            <a:spLocks noGrp="1"/>
          </p:cNvSpPr>
          <p:nvPr>
            <p:ph type="sldNum" sz="quarter" idx="12"/>
          </p:nvPr>
        </p:nvSpPr>
        <p:spPr/>
        <p:txBody>
          <a:bodyPr/>
          <a:lstStyle/>
          <a:p>
            <a:fld id="{7D62C56D-5E74-2945-931D-C07ECBF0F859}" type="slidenum">
              <a:rPr lang="en-US" smtClean="0"/>
              <a:pPr/>
              <a:t>24</a:t>
            </a:fld>
            <a:endParaRPr lang="en-US"/>
          </a:p>
        </p:txBody>
      </p:sp>
      <p:sp>
        <p:nvSpPr>
          <p:cNvPr id="10" name="Rounded Rectangle 9">
            <a:extLst>
              <a:ext uri="{FF2B5EF4-FFF2-40B4-BE49-F238E27FC236}">
                <a16:creationId xmlns:a16="http://schemas.microsoft.com/office/drawing/2014/main" id="{F3BF43CA-0CF1-BD76-87FF-826CFF0FD483}"/>
              </a:ext>
            </a:extLst>
          </p:cNvPr>
          <p:cNvSpPr/>
          <p:nvPr/>
        </p:nvSpPr>
        <p:spPr>
          <a:xfrm>
            <a:off x="1182286" y="3154017"/>
            <a:ext cx="2436883" cy="168516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Features that </a:t>
            </a:r>
            <a:br>
              <a:rPr lang="en-US" sz="2400" dirty="0"/>
            </a:br>
            <a:r>
              <a:rPr lang="en-US" sz="2400" dirty="0"/>
              <a:t>don’t drive Project Robius development</a:t>
            </a:r>
          </a:p>
        </p:txBody>
      </p:sp>
      <p:sp>
        <p:nvSpPr>
          <p:cNvPr id="3" name="Date Placeholder 2">
            <a:extLst>
              <a:ext uri="{FF2B5EF4-FFF2-40B4-BE49-F238E27FC236}">
                <a16:creationId xmlns:a16="http://schemas.microsoft.com/office/drawing/2014/main" id="{78D7D091-BC87-7982-4AD1-E26587C5D2B2}"/>
              </a:ext>
            </a:extLst>
          </p:cNvPr>
          <p:cNvSpPr>
            <a:spLocks noGrp="1"/>
          </p:cNvSpPr>
          <p:nvPr>
            <p:ph type="dt" sz="half" idx="10"/>
          </p:nvPr>
        </p:nvSpPr>
        <p:spPr/>
        <p:txBody>
          <a:bodyPr/>
          <a:lstStyle/>
          <a:p>
            <a:r>
              <a:rPr lang="en-US"/>
              <a:t>Robius: App Dev in Rust</a:t>
            </a:r>
            <a:endParaRPr lang="en-US" dirty="0"/>
          </a:p>
        </p:txBody>
      </p:sp>
      <p:pic>
        <p:nvPicPr>
          <p:cNvPr id="6" name="Picture 5">
            <a:extLst>
              <a:ext uri="{FF2B5EF4-FFF2-40B4-BE49-F238E27FC236}">
                <a16:creationId xmlns:a16="http://schemas.microsoft.com/office/drawing/2014/main" id="{CA973AAA-7910-2831-0DF0-3FF9BB1A495D}"/>
              </a:ext>
            </a:extLst>
          </p:cNvPr>
          <p:cNvPicPr>
            <a:picLocks noChangeAspect="1"/>
          </p:cNvPicPr>
          <p:nvPr/>
        </p:nvPicPr>
        <p:blipFill>
          <a:blip r:embed="rId2"/>
          <a:srcRect/>
          <a:stretch/>
        </p:blipFill>
        <p:spPr>
          <a:xfrm>
            <a:off x="562858" y="6404677"/>
            <a:ext cx="261619" cy="261619"/>
          </a:xfrm>
          <a:prstGeom prst="rect">
            <a:avLst/>
          </a:prstGeom>
        </p:spPr>
      </p:pic>
      <p:pic>
        <p:nvPicPr>
          <p:cNvPr id="18" name="Picture 17">
            <a:extLst>
              <a:ext uri="{FF2B5EF4-FFF2-40B4-BE49-F238E27FC236}">
                <a16:creationId xmlns:a16="http://schemas.microsoft.com/office/drawing/2014/main" id="{3B20EDC9-0A6B-9D31-68A8-D8DB15F7261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48426" y="0"/>
            <a:ext cx="7328325" cy="6858000"/>
          </a:xfrm>
          <a:prstGeom prst="rect">
            <a:avLst/>
          </a:prstGeom>
        </p:spPr>
      </p:pic>
    </p:spTree>
    <p:extLst>
      <p:ext uri="{BB962C8B-B14F-4D97-AF65-F5344CB8AC3E}">
        <p14:creationId xmlns:p14="http://schemas.microsoft.com/office/powerpoint/2010/main" val="1486020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B79EDC-7C42-4D28-82B9-F19B4D8913D7}"/>
              </a:ext>
            </a:extLst>
          </p:cNvPr>
          <p:cNvPicPr>
            <a:picLocks noChangeAspect="1"/>
          </p:cNvPicPr>
          <p:nvPr/>
        </p:nvPicPr>
        <p:blipFill>
          <a:blip r:embed="rId3"/>
          <a:srcRect/>
          <a:stretch/>
        </p:blipFill>
        <p:spPr>
          <a:xfrm>
            <a:off x="915961" y="100986"/>
            <a:ext cx="10665039" cy="6665650"/>
          </a:xfrm>
          <a:prstGeom prst="rect">
            <a:avLst/>
          </a:prstGeom>
          <a:effectLst>
            <a:glow rad="228600">
              <a:schemeClr val="accent3">
                <a:satMod val="175000"/>
                <a:alpha val="40000"/>
              </a:schemeClr>
            </a:glow>
          </a:effectLst>
        </p:spPr>
      </p:pic>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3351424" y="-1972952"/>
            <a:ext cx="5489153"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C5C49F-31FA-D19F-B6D4-EB95AB0D2401}"/>
              </a:ext>
            </a:extLst>
          </p:cNvPr>
          <p:cNvSpPr>
            <a:spLocks noGrp="1"/>
          </p:cNvSpPr>
          <p:nvPr>
            <p:ph type="title"/>
          </p:nvPr>
        </p:nvSpPr>
        <p:spPr>
          <a:xfrm>
            <a:off x="404553" y="3091928"/>
            <a:ext cx="10470970" cy="2387600"/>
          </a:xfrm>
        </p:spPr>
        <p:txBody>
          <a:bodyPr vert="horz" lIns="91440" tIns="45720" rIns="91440" bIns="45720" rtlCol="0" anchor="b">
            <a:normAutofit/>
          </a:bodyPr>
          <a:lstStyle/>
          <a:p>
            <a:r>
              <a:rPr lang="en-US" sz="6600" dirty="0">
                <a:solidFill>
                  <a:schemeClr val="bg1"/>
                </a:solidFill>
                <a:latin typeface="+mj-lt"/>
                <a:cs typeface="+mj-cs"/>
              </a:rPr>
              <a:t> B. Multi-pane </a:t>
            </a:r>
            <a:r>
              <a:rPr lang="en-US" sz="6600" dirty="0" err="1">
                <a:solidFill>
                  <a:schemeClr val="bg1"/>
                </a:solidFill>
                <a:latin typeface="+mj-lt"/>
                <a:cs typeface="+mj-cs"/>
              </a:rPr>
              <a:t>dockable</a:t>
            </a:r>
            <a:r>
              <a:rPr lang="en-US" sz="6600" dirty="0">
                <a:solidFill>
                  <a:schemeClr val="bg1"/>
                </a:solidFill>
                <a:latin typeface="+mj-lt"/>
                <a:cs typeface="+mj-cs"/>
              </a:rPr>
              <a:t> tab UI</a:t>
            </a:r>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5F60F8D-21B5-76B4-3083-C19917DB42A4}"/>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D62C56D-5E74-2945-931D-C07ECBF0F85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C0A156A-1FAE-4175-5801-064B9D6A3651}"/>
              </a:ext>
            </a:extLst>
          </p:cNvPr>
          <p:cNvSpPr txBox="1"/>
          <p:nvPr/>
        </p:nvSpPr>
        <p:spPr>
          <a:xfrm>
            <a:off x="13270230" y="324612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7B0C946B-8990-E48D-B97B-CE1CFF92E3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Robius: App Dev in Rust</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2699EA7-7DBB-AA31-518A-2A23D512A593}"/>
              </a:ext>
            </a:extLst>
          </p:cNvPr>
          <p:cNvSpPr txBox="1">
            <a:spLocks/>
          </p:cNvSpPr>
          <p:nvPr/>
        </p:nvSpPr>
        <p:spPr>
          <a:xfrm>
            <a:off x="635704" y="5239095"/>
            <a:ext cx="10470970" cy="9821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(the original design proposal) </a:t>
            </a:r>
          </a:p>
        </p:txBody>
      </p:sp>
    </p:spTree>
    <p:extLst>
      <p:ext uri="{BB962C8B-B14F-4D97-AF65-F5344CB8AC3E}">
        <p14:creationId xmlns:p14="http://schemas.microsoft.com/office/powerpoint/2010/main" val="11406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B8DD57-9555-3CEE-3FB7-D14A101C7B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2C56D-5E74-2945-931D-C07ECBF0F859}"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DF41835-3734-9A0A-DA89-C1C56DB38A2B}"/>
              </a:ext>
            </a:extLst>
          </p:cNvPr>
          <p:cNvPicPr>
            <a:picLocks noChangeAspect="1"/>
          </p:cNvPicPr>
          <p:nvPr/>
        </p:nvPicPr>
        <p:blipFill>
          <a:blip r:embed="rId3"/>
          <a:stretch>
            <a:fillRect/>
          </a:stretch>
        </p:blipFill>
        <p:spPr>
          <a:xfrm>
            <a:off x="-263795" y="-180427"/>
            <a:ext cx="10553000" cy="7401004"/>
          </a:xfrm>
          <a:prstGeom prst="rect">
            <a:avLst/>
          </a:prstGeom>
        </p:spPr>
      </p:pic>
      <p:sp>
        <p:nvSpPr>
          <p:cNvPr id="7" name="Title 1">
            <a:extLst>
              <a:ext uri="{FF2B5EF4-FFF2-40B4-BE49-F238E27FC236}">
                <a16:creationId xmlns:a16="http://schemas.microsoft.com/office/drawing/2014/main" id="{5044D6BF-42C1-49D6-8BBB-F257B3ECB9E1}"/>
              </a:ext>
            </a:extLst>
          </p:cNvPr>
          <p:cNvSpPr>
            <a:spLocks noGrp="1"/>
          </p:cNvSpPr>
          <p:nvPr>
            <p:ph type="title"/>
          </p:nvPr>
        </p:nvSpPr>
        <p:spPr>
          <a:xfrm>
            <a:off x="9980579" y="324408"/>
            <a:ext cx="2211421" cy="2880855"/>
          </a:xfrm>
        </p:spPr>
        <p:txBody>
          <a:bodyPr vert="horz" lIns="91440" tIns="45720" rIns="91440" bIns="45720" rtlCol="0" anchor="ctr">
            <a:normAutofit/>
          </a:bodyPr>
          <a:lstStyle/>
          <a:p>
            <a:pPr algn="ctr">
              <a:lnSpc>
                <a:spcPct val="100000"/>
              </a:lnSpc>
            </a:pPr>
            <a:r>
              <a:rPr lang="en-US" sz="4000" dirty="0" err="1">
                <a:solidFill>
                  <a:schemeClr val="tx1">
                    <a:lumMod val="65000"/>
                    <a:lumOff val="35000"/>
                  </a:schemeClr>
                </a:solidFill>
                <a:latin typeface="Calibri" panose="020F0502020204030204" pitchFamily="34" charset="0"/>
                <a:cs typeface="Calibri" panose="020F0502020204030204" pitchFamily="34" charset="0"/>
              </a:rPr>
              <a:t>Robrix’s</a:t>
            </a:r>
            <a:r>
              <a:rPr lang="en-US" sz="4000" dirty="0">
                <a:solidFill>
                  <a:schemeClr val="tx1">
                    <a:lumMod val="65000"/>
                    <a:lumOff val="35000"/>
                  </a:schemeClr>
                </a:solidFill>
                <a:latin typeface="Calibri" panose="020F0502020204030204" pitchFamily="34" charset="0"/>
                <a:cs typeface="Calibri" panose="020F0502020204030204" pitchFamily="34" charset="0"/>
              </a:rPr>
              <a:t> actual</a:t>
            </a:r>
            <a:br>
              <a:rPr lang="en-US" sz="4000" dirty="0">
                <a:solidFill>
                  <a:schemeClr val="tx1">
                    <a:lumMod val="65000"/>
                    <a:lumOff val="35000"/>
                  </a:schemeClr>
                </a:solidFill>
                <a:latin typeface="Calibri" panose="020F0502020204030204" pitchFamily="34" charset="0"/>
                <a:cs typeface="Calibri" panose="020F0502020204030204" pitchFamily="34" charset="0"/>
              </a:rPr>
            </a:br>
            <a:r>
              <a:rPr lang="en-US" sz="4000" dirty="0">
                <a:solidFill>
                  <a:schemeClr val="tx1">
                    <a:lumMod val="65000"/>
                    <a:lumOff val="35000"/>
                  </a:schemeClr>
                </a:solidFill>
                <a:latin typeface="Calibri" panose="020F0502020204030204" pitchFamily="34" charset="0"/>
                <a:cs typeface="Calibri" panose="020F0502020204030204" pitchFamily="34" charset="0"/>
              </a:rPr>
              <a:t>"IDE" UI</a:t>
            </a:r>
          </a:p>
        </p:txBody>
      </p:sp>
      <p:sp>
        <p:nvSpPr>
          <p:cNvPr id="10" name="TextBox 9">
            <a:extLst>
              <a:ext uri="{FF2B5EF4-FFF2-40B4-BE49-F238E27FC236}">
                <a16:creationId xmlns:a16="http://schemas.microsoft.com/office/drawing/2014/main" id="{C6205766-8C3A-231B-288F-B06AF62A6AFE}"/>
              </a:ext>
            </a:extLst>
          </p:cNvPr>
          <p:cNvSpPr txBox="1"/>
          <p:nvPr/>
        </p:nvSpPr>
        <p:spPr>
          <a:xfrm>
            <a:off x="9996792" y="3336586"/>
            <a:ext cx="2211421" cy="3500958"/>
          </a:xfrm>
          <a:prstGeom prst="rect">
            <a:avLst/>
          </a:prstGeom>
          <a:noFill/>
        </p:spPr>
        <p:txBody>
          <a:bodyPr wrap="square" rtlCol="0">
            <a:spAutoFit/>
          </a:bodyPr>
          <a:lstStyle/>
          <a:p>
            <a:pPr marL="173038" marR="0" lvl="0" indent="-17303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rPr>
              <a:t>Auto-adapts to screen sizes</a:t>
            </a:r>
          </a:p>
          <a:p>
            <a:pPr marL="347663" marR="0" lvl="1" indent="-17462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rPr>
              <a:t>Same code works on Desktop, Mobile, Tablet...</a:t>
            </a:r>
          </a:p>
          <a:p>
            <a:pPr marL="347663" marR="0" lvl="1" indent="-174625"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a:p>
            <a:pPr marL="115888"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rPr>
              <a:t>Unlock productivity for work/social chats (just like IDEs)</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a:p>
            <a:pPr marL="630238" marR="0" lvl="1" indent="-173038"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79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34F5-9980-1D14-8279-D3F7F757A7C3}"/>
              </a:ext>
            </a:extLst>
          </p:cNvPr>
          <p:cNvSpPr>
            <a:spLocks noGrp="1"/>
          </p:cNvSpPr>
          <p:nvPr>
            <p:ph type="title"/>
          </p:nvPr>
        </p:nvSpPr>
        <p:spPr>
          <a:xfrm>
            <a:off x="518160" y="21186"/>
            <a:ext cx="12192000" cy="1325563"/>
          </a:xfrm>
        </p:spPr>
        <p:txBody>
          <a:bodyPr>
            <a:normAutofit/>
          </a:bodyPr>
          <a:lstStyle/>
          <a:p>
            <a:r>
              <a:rPr lang="en-US" sz="4400" dirty="0"/>
              <a:t>C.  AI capabilities via local-only LLM integration</a:t>
            </a:r>
          </a:p>
        </p:txBody>
      </p:sp>
      <p:sp>
        <p:nvSpPr>
          <p:cNvPr id="3" name="Content Placeholder 2">
            <a:extLst>
              <a:ext uri="{FF2B5EF4-FFF2-40B4-BE49-F238E27FC236}">
                <a16:creationId xmlns:a16="http://schemas.microsoft.com/office/drawing/2014/main" id="{9B67A8C4-8112-4B5C-9B03-CD58A5B37B68}"/>
              </a:ext>
            </a:extLst>
          </p:cNvPr>
          <p:cNvSpPr>
            <a:spLocks noGrp="1"/>
          </p:cNvSpPr>
          <p:nvPr>
            <p:ph idx="1"/>
          </p:nvPr>
        </p:nvSpPr>
        <p:spPr>
          <a:xfrm>
            <a:off x="518160" y="2623305"/>
            <a:ext cx="11013440" cy="3888362"/>
          </a:xfrm>
        </p:spPr>
        <p:txBody>
          <a:bodyPr>
            <a:normAutofit/>
          </a:bodyPr>
          <a:lstStyle/>
          <a:p>
            <a:pPr marL="714375" indent="0">
              <a:buNone/>
            </a:pPr>
            <a:r>
              <a:rPr lang="en-US" sz="2400" dirty="0"/>
              <a:t>Wouldn’t it be great to enable this (and more) for Matrix chats? </a:t>
            </a:r>
          </a:p>
          <a:p>
            <a:pPr marL="1255713" lvl="1" indent="-238125"/>
            <a:r>
              <a:rPr lang="en-US" sz="2000" dirty="0"/>
              <a:t>But how can this work without giving an AI service access to all of your data?</a:t>
            </a:r>
            <a:br>
              <a:rPr lang="en-US" sz="2000" dirty="0"/>
            </a:br>
            <a:endParaRPr lang="en-US" sz="2000" dirty="0"/>
          </a:p>
          <a:p>
            <a:pPr>
              <a:spcBef>
                <a:spcPts val="2200"/>
              </a:spcBef>
            </a:pPr>
            <a:r>
              <a:rPr lang="en-US" b="1" dirty="0">
                <a:solidFill>
                  <a:schemeClr val="accent6">
                    <a:lumMod val="75000"/>
                  </a:schemeClr>
                </a:solidFill>
              </a:rPr>
              <a:t>Local LLMs</a:t>
            </a:r>
            <a:r>
              <a:rPr lang="en-US" dirty="0">
                <a:solidFill>
                  <a:schemeClr val="accent6">
                    <a:lumMod val="75000"/>
                  </a:schemeClr>
                </a:solidFill>
              </a:rPr>
              <a:t> — benefit from AI</a:t>
            </a:r>
            <a:r>
              <a:rPr lang="en-US" dirty="0"/>
              <a:t> </a:t>
            </a:r>
            <a:r>
              <a:rPr lang="en-US" sz="2400" i="1" u="sng" dirty="0"/>
              <a:t>without</a:t>
            </a:r>
            <a:r>
              <a:rPr lang="en-US" sz="2400" i="1" dirty="0"/>
              <a:t> </a:t>
            </a:r>
            <a:r>
              <a:rPr lang="en-US" sz="2400" dirty="0"/>
              <a:t>jeopardizing E2EE, data sovereignty</a:t>
            </a:r>
            <a:endParaRPr lang="en-US" sz="2000" dirty="0"/>
          </a:p>
          <a:p>
            <a:pPr lvl="1"/>
            <a:r>
              <a:rPr lang="en-US" sz="2000" b="1" dirty="0"/>
              <a:t>Auto-handle public FAQs </a:t>
            </a:r>
            <a:r>
              <a:rPr lang="en-US" sz="2000" dirty="0"/>
              <a:t>in an open-source project community</a:t>
            </a:r>
            <a:endParaRPr lang="en-US" sz="2000" b="1" dirty="0"/>
          </a:p>
          <a:p>
            <a:pPr lvl="1"/>
            <a:r>
              <a:rPr lang="en-US" sz="2000" b="1" dirty="0"/>
              <a:t>“Action items”</a:t>
            </a:r>
            <a:r>
              <a:rPr lang="en-US" sz="2000" dirty="0"/>
              <a:t>:  AI identifies important messages &amp; to-dos from a long backlog</a:t>
            </a:r>
          </a:p>
          <a:p>
            <a:pPr lvl="1"/>
            <a:r>
              <a:rPr lang="en-US" sz="2000" b="1" dirty="0"/>
              <a:t>“What’s happening”</a:t>
            </a:r>
            <a:r>
              <a:rPr lang="en-US" sz="2000" dirty="0"/>
              <a:t>:  AI-driven conversation summaries &amp; topical analysis</a:t>
            </a:r>
          </a:p>
          <a:p>
            <a:pPr>
              <a:spcBef>
                <a:spcPts val="2200"/>
              </a:spcBef>
            </a:pPr>
            <a:r>
              <a:rPr lang="en-US" sz="2400" dirty="0"/>
              <a:t>Longer-term:  Matrix as a medium to share LLM agent recipes, chatbot demos</a:t>
            </a:r>
          </a:p>
        </p:txBody>
      </p:sp>
      <p:sp>
        <p:nvSpPr>
          <p:cNvPr id="5" name="Slide Number Placeholder 4">
            <a:extLst>
              <a:ext uri="{FF2B5EF4-FFF2-40B4-BE49-F238E27FC236}">
                <a16:creationId xmlns:a16="http://schemas.microsoft.com/office/drawing/2014/main" id="{85101E99-C9ED-560E-AD56-7B869C44F8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2C56D-5E74-2945-931D-C07ECBF0F859}"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8E14A64-B622-192B-2448-F13AE1B4C4E3}"/>
              </a:ext>
            </a:extLst>
          </p:cNvPr>
          <p:cNvGrpSpPr/>
          <p:nvPr/>
        </p:nvGrpSpPr>
        <p:grpSpPr>
          <a:xfrm>
            <a:off x="1304318" y="1348820"/>
            <a:ext cx="3476443" cy="1018452"/>
            <a:chOff x="669544" y="1173270"/>
            <a:chExt cx="3476443" cy="1018452"/>
          </a:xfrm>
        </p:grpSpPr>
        <p:sp>
          <p:nvSpPr>
            <p:cNvPr id="6" name="Rounded Rectangle 5">
              <a:extLst>
                <a:ext uri="{FF2B5EF4-FFF2-40B4-BE49-F238E27FC236}">
                  <a16:creationId xmlns:a16="http://schemas.microsoft.com/office/drawing/2014/main" id="{6FC857B0-D5C6-6FB7-ADA6-4205D183FB71}"/>
                </a:ext>
              </a:extLst>
            </p:cNvPr>
            <p:cNvSpPr/>
            <p:nvPr/>
          </p:nvSpPr>
          <p:spPr>
            <a:xfrm>
              <a:off x="674933" y="1206177"/>
              <a:ext cx="3461910" cy="897775"/>
            </a:xfrm>
            <a:prstGeom prst="round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a:extLst>
                <a:ext uri="{FF2B5EF4-FFF2-40B4-BE49-F238E27FC236}">
                  <a16:creationId xmlns:a16="http://schemas.microsoft.com/office/drawing/2014/main" id="{1E4F87D3-49A7-748C-7C96-49EE86C40A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544" y="1173270"/>
              <a:ext cx="3476443" cy="101845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18FA34D1-D611-F3BF-9E21-6B94F2EB19C6}"/>
              </a:ext>
            </a:extLst>
          </p:cNvPr>
          <p:cNvSpPr txBox="1"/>
          <p:nvPr/>
        </p:nvSpPr>
        <p:spPr>
          <a:xfrm>
            <a:off x="5773702" y="1630559"/>
            <a:ext cx="50292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Discord’s chat topic summaries</a:t>
            </a:r>
          </a:p>
        </p:txBody>
      </p:sp>
      <p:sp>
        <p:nvSpPr>
          <p:cNvPr id="10" name="Left Arrow 9">
            <a:extLst>
              <a:ext uri="{FF2B5EF4-FFF2-40B4-BE49-F238E27FC236}">
                <a16:creationId xmlns:a16="http://schemas.microsoft.com/office/drawing/2014/main" id="{71050F75-B895-C97C-4B71-1DEB11BAC6B8}"/>
              </a:ext>
            </a:extLst>
          </p:cNvPr>
          <p:cNvSpPr/>
          <p:nvPr/>
        </p:nvSpPr>
        <p:spPr>
          <a:xfrm>
            <a:off x="5005606" y="1735141"/>
            <a:ext cx="630936" cy="200385"/>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ate Placeholder 7">
            <a:extLst>
              <a:ext uri="{FF2B5EF4-FFF2-40B4-BE49-F238E27FC236}">
                <a16:creationId xmlns:a16="http://schemas.microsoft.com/office/drawing/2014/main" id="{D65BB610-44A2-4DFD-5C61-77FB63FBF7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Robius: App Dev in Rust</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F8E680F-7E74-2021-AF48-EA998AAC7A43}"/>
              </a:ext>
            </a:extLst>
          </p:cNvPr>
          <p:cNvPicPr>
            <a:picLocks noChangeAspect="1"/>
          </p:cNvPicPr>
          <p:nvPr/>
        </p:nvPicPr>
        <p:blipFill>
          <a:blip r:embed="rId4"/>
          <a:srcRect/>
          <a:stretch/>
        </p:blipFill>
        <p:spPr>
          <a:xfrm>
            <a:off x="562858" y="6404677"/>
            <a:ext cx="261619" cy="261619"/>
          </a:xfrm>
          <a:prstGeom prst="rect">
            <a:avLst/>
          </a:prstGeom>
        </p:spPr>
      </p:pic>
    </p:spTree>
    <p:extLst>
      <p:ext uri="{BB962C8B-B14F-4D97-AF65-F5344CB8AC3E}">
        <p14:creationId xmlns:p14="http://schemas.microsoft.com/office/powerpoint/2010/main" val="318821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65282-D3C4-84BA-189A-BD3613D622F6}"/>
            </a:ext>
          </a:extLst>
        </p:cNvPr>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98A5A47E-2102-4DF8-6E3C-4F851A2DC669}"/>
              </a:ext>
            </a:extLst>
          </p:cNvPr>
          <p:cNvPicPr>
            <a:picLocks noChangeAspect="1"/>
          </p:cNvPicPr>
          <p:nvPr/>
        </p:nvPicPr>
        <p:blipFill>
          <a:blip r:embed="rId3"/>
          <a:stretch>
            <a:fillRect/>
          </a:stretch>
        </p:blipFill>
        <p:spPr>
          <a:xfrm>
            <a:off x="5746142" y="1605201"/>
            <a:ext cx="6445858" cy="4028661"/>
          </a:xfrm>
          <a:prstGeom prst="rect">
            <a:avLst/>
          </a:prstGeom>
        </p:spPr>
      </p:pic>
      <p:sp>
        <p:nvSpPr>
          <p:cNvPr id="2" name="Title 1">
            <a:extLst>
              <a:ext uri="{FF2B5EF4-FFF2-40B4-BE49-F238E27FC236}">
                <a16:creationId xmlns:a16="http://schemas.microsoft.com/office/drawing/2014/main" id="{823ABC1A-1A1C-094F-5D33-A85DA1DE301F}"/>
              </a:ext>
            </a:extLst>
          </p:cNvPr>
          <p:cNvSpPr>
            <a:spLocks noGrp="1"/>
          </p:cNvSpPr>
          <p:nvPr>
            <p:ph type="title"/>
          </p:nvPr>
        </p:nvSpPr>
        <p:spPr/>
        <p:txBody>
          <a:bodyPr>
            <a:normAutofit fontScale="90000"/>
          </a:bodyPr>
          <a:lstStyle/>
          <a:p>
            <a:r>
              <a:rPr lang="en-US" dirty="0"/>
              <a:t>Robrix will leverage </a:t>
            </a:r>
            <a:r>
              <a:rPr lang="en-US" dirty="0" err="1"/>
              <a:t>Moxin’s</a:t>
            </a:r>
            <a:r>
              <a:rPr lang="en-US" dirty="0"/>
              <a:t> existing </a:t>
            </a:r>
            <a:r>
              <a:rPr lang="en-US" dirty="0" err="1"/>
              <a:t>featureset</a:t>
            </a:r>
            <a:endParaRPr lang="en-US" dirty="0"/>
          </a:p>
        </p:txBody>
      </p:sp>
      <p:sp>
        <p:nvSpPr>
          <p:cNvPr id="3" name="Content Placeholder 2">
            <a:extLst>
              <a:ext uri="{FF2B5EF4-FFF2-40B4-BE49-F238E27FC236}">
                <a16:creationId xmlns:a16="http://schemas.microsoft.com/office/drawing/2014/main" id="{B251CB61-03AE-1778-083C-30B7952E9C50}"/>
              </a:ext>
            </a:extLst>
          </p:cNvPr>
          <p:cNvSpPr>
            <a:spLocks noGrp="1"/>
          </p:cNvSpPr>
          <p:nvPr>
            <p:ph idx="1"/>
          </p:nvPr>
        </p:nvSpPr>
        <p:spPr>
          <a:xfrm>
            <a:off x="557916" y="1477328"/>
            <a:ext cx="5188226" cy="4818061"/>
          </a:xfrm>
        </p:spPr>
        <p:txBody>
          <a:bodyPr>
            <a:normAutofit fontScale="92500"/>
          </a:bodyPr>
          <a:lstStyle/>
          <a:p>
            <a:r>
              <a:rPr lang="en-US" dirty="0" err="1"/>
              <a:t>Moxin</a:t>
            </a:r>
            <a:r>
              <a:rPr lang="en-US" dirty="0"/>
              <a:t> is another Robius app</a:t>
            </a:r>
          </a:p>
          <a:p>
            <a:pPr marL="528638" lvl="1" indent="-238125"/>
            <a:r>
              <a:rPr lang="en-US" dirty="0"/>
              <a:t>Also drove development of widgets, platform crates, packaging logic</a:t>
            </a:r>
          </a:p>
          <a:p>
            <a:pPr marL="528638" lvl="1" indent="-238125"/>
            <a:r>
              <a:rPr lang="en-US" dirty="0"/>
              <a:t>Models run locally using </a:t>
            </a:r>
            <a:r>
              <a:rPr lang="en-US" dirty="0" err="1"/>
              <a:t>WasmEdge</a:t>
            </a:r>
            <a:r>
              <a:rPr lang="en-US" dirty="0"/>
              <a:t>,</a:t>
            </a:r>
            <a:br>
              <a:rPr lang="en-US" dirty="0"/>
            </a:br>
            <a:r>
              <a:rPr lang="en-US" dirty="0"/>
              <a:t>a cross-platform WASM LLM engine</a:t>
            </a:r>
          </a:p>
          <a:p>
            <a:r>
              <a:rPr lang="en-US" dirty="0"/>
              <a:t>Work has already begun to separate the discovery, download, execution, and configuration of LLMs from the app’s UI frontend</a:t>
            </a:r>
          </a:p>
          <a:p>
            <a:r>
              <a:rPr lang="en-US" dirty="0"/>
              <a:t>Coming soon: more modalities beyond LLM agents</a:t>
            </a:r>
          </a:p>
        </p:txBody>
      </p:sp>
      <p:sp>
        <p:nvSpPr>
          <p:cNvPr id="4" name="Slide Number Placeholder 3">
            <a:extLst>
              <a:ext uri="{FF2B5EF4-FFF2-40B4-BE49-F238E27FC236}">
                <a16:creationId xmlns:a16="http://schemas.microsoft.com/office/drawing/2014/main" id="{85F55319-9FB3-3FF2-3E00-BF0A9A98571D}"/>
              </a:ext>
            </a:extLst>
          </p:cNvPr>
          <p:cNvSpPr>
            <a:spLocks noGrp="1"/>
          </p:cNvSpPr>
          <p:nvPr>
            <p:ph type="sldNum" sz="quarter" idx="12"/>
          </p:nvPr>
        </p:nvSpPr>
        <p:spPr/>
        <p:txBody>
          <a:bodyPr/>
          <a:lstStyle/>
          <a:p>
            <a:fld id="{7D62C56D-5E74-2945-931D-C07ECBF0F859}" type="slidenum">
              <a:rPr lang="en-US" smtClean="0"/>
              <a:pPr/>
              <a:t>28</a:t>
            </a:fld>
            <a:endParaRPr lang="en-US"/>
          </a:p>
        </p:txBody>
      </p:sp>
      <p:sp>
        <p:nvSpPr>
          <p:cNvPr id="5" name="Date Placeholder 4">
            <a:extLst>
              <a:ext uri="{FF2B5EF4-FFF2-40B4-BE49-F238E27FC236}">
                <a16:creationId xmlns:a16="http://schemas.microsoft.com/office/drawing/2014/main" id="{9318AB72-3B54-E263-B17A-64AC49BB3A80}"/>
              </a:ext>
            </a:extLst>
          </p:cNvPr>
          <p:cNvSpPr>
            <a:spLocks noGrp="1"/>
          </p:cNvSpPr>
          <p:nvPr>
            <p:ph type="dt" sz="half" idx="10"/>
          </p:nvPr>
        </p:nvSpPr>
        <p:spPr/>
        <p:txBody>
          <a:bodyPr/>
          <a:lstStyle/>
          <a:p>
            <a:r>
              <a:rPr lang="en-US"/>
              <a:t>Robius: App Dev in Rust</a:t>
            </a:r>
            <a:endParaRPr lang="en-US" dirty="0"/>
          </a:p>
        </p:txBody>
      </p:sp>
    </p:spTree>
    <p:extLst>
      <p:ext uri="{BB962C8B-B14F-4D97-AF65-F5344CB8AC3E}">
        <p14:creationId xmlns:p14="http://schemas.microsoft.com/office/powerpoint/2010/main" val="152325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C69C0008-29AF-3D4D-4766-E7C07B08BAE0}"/>
              </a:ext>
            </a:extLst>
          </p:cNvPr>
          <p:cNvPicPr>
            <a:picLocks noChangeAspect="1"/>
          </p:cNvPicPr>
          <p:nvPr/>
        </p:nvPicPr>
        <p:blipFill>
          <a:blip r:embed="rId3"/>
          <a:srcRect/>
          <a:stretch/>
        </p:blipFill>
        <p:spPr>
          <a:xfrm>
            <a:off x="132194" y="100986"/>
            <a:ext cx="10665039" cy="6665650"/>
          </a:xfrm>
          <a:prstGeom prst="rect">
            <a:avLst/>
          </a:prstGeom>
          <a:effectLst>
            <a:glow rad="228600">
              <a:schemeClr val="accent3">
                <a:satMod val="175000"/>
                <a:alpha val="40000"/>
              </a:schemeClr>
            </a:glow>
          </a:effectLst>
        </p:spPr>
      </p:pic>
      <p:pic>
        <p:nvPicPr>
          <p:cNvPr id="15" name="Picture 14">
            <a:extLst>
              <a:ext uri="{FF2B5EF4-FFF2-40B4-BE49-F238E27FC236}">
                <a16:creationId xmlns:a16="http://schemas.microsoft.com/office/drawing/2014/main" id="{BE5FE184-29D4-F66D-19FD-349297ACF471}"/>
              </a:ext>
            </a:extLst>
          </p:cNvPr>
          <p:cNvPicPr>
            <a:picLocks noChangeAspect="1"/>
          </p:cNvPicPr>
          <p:nvPr/>
        </p:nvPicPr>
        <p:blipFill rotWithShape="1">
          <a:blip r:embed="rId4"/>
          <a:srcRect l="33333" t="7793" r="24755" b="9863"/>
          <a:stretch/>
        </p:blipFill>
        <p:spPr>
          <a:xfrm>
            <a:off x="6734601" y="775911"/>
            <a:ext cx="4044078" cy="5344947"/>
          </a:xfrm>
          <a:prstGeom prst="rect">
            <a:avLst/>
          </a:prstGeom>
        </p:spPr>
      </p:pic>
      <p:pic>
        <p:nvPicPr>
          <p:cNvPr id="16" name="Picture 15">
            <a:extLst>
              <a:ext uri="{FF2B5EF4-FFF2-40B4-BE49-F238E27FC236}">
                <a16:creationId xmlns:a16="http://schemas.microsoft.com/office/drawing/2014/main" id="{4BAFF162-BDB0-FE3E-45F7-F35239C60295}"/>
              </a:ext>
            </a:extLst>
          </p:cNvPr>
          <p:cNvPicPr>
            <a:picLocks noChangeAspect="1"/>
          </p:cNvPicPr>
          <p:nvPr/>
        </p:nvPicPr>
        <p:blipFill rotWithShape="1">
          <a:blip r:embed="rId4"/>
          <a:srcRect l="32967" t="77521" r="24755" b="14584"/>
          <a:stretch/>
        </p:blipFill>
        <p:spPr>
          <a:xfrm>
            <a:off x="6773495" y="6140224"/>
            <a:ext cx="3976011" cy="499428"/>
          </a:xfrm>
          <a:prstGeom prst="rect">
            <a:avLst/>
          </a:prstGeom>
        </p:spPr>
      </p:pic>
      <p:sp>
        <p:nvSpPr>
          <p:cNvPr id="17" name="Rectangle 16">
            <a:extLst>
              <a:ext uri="{FF2B5EF4-FFF2-40B4-BE49-F238E27FC236}">
                <a16:creationId xmlns:a16="http://schemas.microsoft.com/office/drawing/2014/main" id="{DBDC2C50-5A5E-DFFE-8993-9DCC697A2BE7}"/>
              </a:ext>
            </a:extLst>
          </p:cNvPr>
          <p:cNvSpPr/>
          <p:nvPr/>
        </p:nvSpPr>
        <p:spPr>
          <a:xfrm>
            <a:off x="6773495" y="5234151"/>
            <a:ext cx="3844360" cy="517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0A96C89-AFF1-8AE9-925E-757371EFB9FD}"/>
              </a:ext>
            </a:extLst>
          </p:cNvPr>
          <p:cNvSpPr/>
          <p:nvPr/>
        </p:nvSpPr>
        <p:spPr>
          <a:xfrm>
            <a:off x="6952892" y="517585"/>
            <a:ext cx="664234" cy="1380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AI Chat</a:t>
            </a:r>
          </a:p>
        </p:txBody>
      </p:sp>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3279408" y="-2044968"/>
            <a:ext cx="5633185"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C5C49F-31FA-D19F-B6D4-EB95AB0D240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latin typeface="+mj-lt"/>
                <a:cs typeface="+mj-cs"/>
              </a:rPr>
              <a:t>  Robrix in-app AI LLMs</a:t>
            </a:r>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5F60F8D-21B5-76B4-3083-C19917DB42A4}"/>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D62C56D-5E74-2945-931D-C07ECBF0F85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C0A156A-1FAE-4175-5801-064B9D6A3651}"/>
              </a:ext>
            </a:extLst>
          </p:cNvPr>
          <p:cNvSpPr txBox="1"/>
          <p:nvPr/>
        </p:nvSpPr>
        <p:spPr>
          <a:xfrm>
            <a:off x="13270230" y="324612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Date Placeholder 2">
            <a:extLst>
              <a:ext uri="{FF2B5EF4-FFF2-40B4-BE49-F238E27FC236}">
                <a16:creationId xmlns:a16="http://schemas.microsoft.com/office/drawing/2014/main" id="{E9FE4C9A-3EAD-4D3A-111B-9E596811E3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Robius: App Dev in Rust</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4A4C6222-DC42-00BC-60B6-C1BB57137418}"/>
              </a:ext>
            </a:extLst>
          </p:cNvPr>
          <p:cNvSpPr txBox="1">
            <a:spLocks/>
          </p:cNvSpPr>
          <p:nvPr/>
        </p:nvSpPr>
        <p:spPr>
          <a:xfrm>
            <a:off x="831804" y="5239095"/>
            <a:ext cx="10470970" cy="9821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rPr>
              <a:t>via</a:t>
            </a:r>
            <a:r>
              <a:rPr kumimoji="0" lang="en-US" sz="3600" b="0" i="0" u="none" strike="noStrike" kern="1200" cap="none" spc="0" normalizeH="0" noProof="0" dirty="0">
                <a:ln>
                  <a:noFill/>
                </a:ln>
                <a:solidFill>
                  <a:prstClr val="white"/>
                </a:solidFill>
                <a:effectLst/>
                <a:uLnTx/>
                <a:uFillTx/>
                <a:latin typeface="Calibri Light" panose="020F0302020204030204"/>
                <a:ea typeface="+mj-ea"/>
                <a:cs typeface="+mj-cs"/>
              </a:rPr>
              <a:t> a local </a:t>
            </a:r>
            <a:r>
              <a:rPr kumimoji="0" lang="en-US" sz="3600" b="0" i="0" u="none" strike="noStrike" kern="1200" cap="none" spc="0" normalizeH="0" noProof="0" dirty="0" err="1">
                <a:ln>
                  <a:noFill/>
                </a:ln>
                <a:solidFill>
                  <a:prstClr val="white"/>
                </a:solidFill>
                <a:effectLst/>
                <a:uLnTx/>
                <a:uFillTx/>
                <a:latin typeface="Calibri Light" panose="020F0302020204030204"/>
                <a:ea typeface="+mj-ea"/>
                <a:cs typeface="+mj-cs"/>
              </a:rPr>
              <a:t>Moxin</a:t>
            </a:r>
            <a:r>
              <a:rPr kumimoji="0" lang="en-US" sz="3600" b="0" i="0" u="none" strike="noStrike" kern="1200" cap="none" spc="0" normalizeH="0" noProof="0" dirty="0">
                <a:ln>
                  <a:noFill/>
                </a:ln>
                <a:solidFill>
                  <a:prstClr val="white"/>
                </a:solidFill>
                <a:effectLst/>
                <a:uLnTx/>
                <a:uFillTx/>
                <a:latin typeface="Calibri Light" panose="020F0302020204030204"/>
                <a:ea typeface="+mj-ea"/>
                <a:cs typeface="+mj-cs"/>
              </a:rPr>
              <a:t> installation</a:t>
            </a:r>
            <a:endPar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6050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E4CF7-90C6-2A6D-53ED-486E6C7B55A3}"/>
              </a:ext>
            </a:extLst>
          </p:cNvPr>
          <p:cNvPicPr>
            <a:picLocks noChangeAspect="1"/>
          </p:cNvPicPr>
          <p:nvPr/>
        </p:nvPicPr>
        <p:blipFill rotWithShape="1">
          <a:blip r:embed="rId3"/>
          <a:srcRect t="5858"/>
          <a:stretch/>
        </p:blipFill>
        <p:spPr>
          <a:xfrm>
            <a:off x="20" y="10"/>
            <a:ext cx="12191980" cy="6857990"/>
          </a:xfrm>
          <a:prstGeom prst="rect">
            <a:avLst/>
          </a:prstGeom>
        </p:spPr>
      </p:pic>
      <p:sp>
        <p:nvSpPr>
          <p:cNvPr id="6" name="Rectangle">
            <a:extLst>
              <a:ext uri="{FF2B5EF4-FFF2-40B4-BE49-F238E27FC236}">
                <a16:creationId xmlns:a16="http://schemas.microsoft.com/office/drawing/2014/main" id="{4A8C99C8-5422-D20E-FB40-09BAA448F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92286" y="3820883"/>
            <a:ext cx="8599694" cy="204651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7" name="Title 1">
            <a:extLst>
              <a:ext uri="{FF2B5EF4-FFF2-40B4-BE49-F238E27FC236}">
                <a16:creationId xmlns:a16="http://schemas.microsoft.com/office/drawing/2014/main" id="{0749A049-600C-D9A8-6B4D-F5563FCC6868}"/>
              </a:ext>
            </a:extLst>
          </p:cNvPr>
          <p:cNvSpPr txBox="1">
            <a:spLocks/>
          </p:cNvSpPr>
          <p:nvPr/>
        </p:nvSpPr>
        <p:spPr>
          <a:xfrm>
            <a:off x="3975735" y="4434050"/>
            <a:ext cx="8321367" cy="1493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r>
              <a:rPr lang="en-US" sz="5400" dirty="0"/>
              <a:t>Background &amp; Motivation</a:t>
            </a:r>
          </a:p>
        </p:txBody>
      </p:sp>
      <p:sp>
        <p:nvSpPr>
          <p:cNvPr id="3" name="Slide Number Placeholder 2">
            <a:extLst>
              <a:ext uri="{FF2B5EF4-FFF2-40B4-BE49-F238E27FC236}">
                <a16:creationId xmlns:a16="http://schemas.microsoft.com/office/drawing/2014/main" id="{8C111E95-725E-45BE-135E-363308C660F4}"/>
              </a:ext>
            </a:extLst>
          </p:cNvPr>
          <p:cNvSpPr>
            <a:spLocks noGrp="1"/>
          </p:cNvSpPr>
          <p:nvPr>
            <p:ph type="sldNum" sz="quarter" idx="12"/>
          </p:nvPr>
        </p:nvSpPr>
        <p:spPr/>
        <p:txBody>
          <a:bodyPr/>
          <a:lstStyle/>
          <a:p>
            <a:fld id="{7D62C56D-5E74-2945-931D-C07ECBF0F859}" type="slidenum">
              <a:rPr lang="en-US" smtClean="0"/>
              <a:pPr/>
              <a:t>3</a:t>
            </a:fld>
            <a:endParaRPr lang="en-US" dirty="0"/>
          </a:p>
        </p:txBody>
      </p:sp>
    </p:spTree>
    <p:extLst>
      <p:ext uri="{BB962C8B-B14F-4D97-AF65-F5344CB8AC3E}">
        <p14:creationId xmlns:p14="http://schemas.microsoft.com/office/powerpoint/2010/main" val="118749860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0C1E7-CB34-6847-4EF8-830EB45EEDD5}"/>
              </a:ext>
            </a:extLst>
          </p:cNvPr>
          <p:cNvPicPr>
            <a:picLocks noChangeAspect="1"/>
          </p:cNvPicPr>
          <p:nvPr/>
        </p:nvPicPr>
        <p:blipFill>
          <a:blip r:embed="rId3"/>
          <a:srcRect/>
          <a:stretch/>
        </p:blipFill>
        <p:spPr>
          <a:xfrm>
            <a:off x="132194" y="100986"/>
            <a:ext cx="10665039" cy="6665650"/>
          </a:xfrm>
          <a:prstGeom prst="rect">
            <a:avLst/>
          </a:prstGeom>
          <a:effectLst>
            <a:glow rad="228600">
              <a:schemeClr val="accent3">
                <a:satMod val="175000"/>
                <a:alpha val="40000"/>
              </a:schemeClr>
            </a:glow>
          </a:effectLst>
        </p:spPr>
      </p:pic>
      <p:sp>
        <p:nvSpPr>
          <p:cNvPr id="5" name="Slide Number Placeholder 4">
            <a:extLst>
              <a:ext uri="{FF2B5EF4-FFF2-40B4-BE49-F238E27FC236}">
                <a16:creationId xmlns:a16="http://schemas.microsoft.com/office/drawing/2014/main" id="{E8DAADED-E1F4-E294-C7AF-02AFC849DA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2C56D-5E74-2945-931D-C07ECBF0F859}"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905B99F-A8F4-125E-77A2-475C7B7E40BC}"/>
              </a:ext>
            </a:extLst>
          </p:cNvPr>
          <p:cNvPicPr>
            <a:picLocks noChangeAspect="1"/>
          </p:cNvPicPr>
          <p:nvPr/>
        </p:nvPicPr>
        <p:blipFill rotWithShape="1">
          <a:blip r:embed="rId4"/>
          <a:srcRect l="33333" t="7793" r="24755" b="9863"/>
          <a:stretch/>
        </p:blipFill>
        <p:spPr>
          <a:xfrm>
            <a:off x="6734601" y="775911"/>
            <a:ext cx="4044078" cy="5344947"/>
          </a:xfrm>
          <a:prstGeom prst="rect">
            <a:avLst/>
          </a:prstGeom>
        </p:spPr>
      </p:pic>
      <p:pic>
        <p:nvPicPr>
          <p:cNvPr id="8" name="Picture 7">
            <a:extLst>
              <a:ext uri="{FF2B5EF4-FFF2-40B4-BE49-F238E27FC236}">
                <a16:creationId xmlns:a16="http://schemas.microsoft.com/office/drawing/2014/main" id="{70F2B0D1-5538-CBFF-462E-510BA3C5FDB7}"/>
              </a:ext>
            </a:extLst>
          </p:cNvPr>
          <p:cNvPicPr>
            <a:picLocks noChangeAspect="1"/>
          </p:cNvPicPr>
          <p:nvPr/>
        </p:nvPicPr>
        <p:blipFill rotWithShape="1">
          <a:blip r:embed="rId4"/>
          <a:srcRect l="32967" t="77521" r="24755" b="14584"/>
          <a:stretch/>
        </p:blipFill>
        <p:spPr>
          <a:xfrm>
            <a:off x="6773495" y="6140224"/>
            <a:ext cx="3976011" cy="499428"/>
          </a:xfrm>
          <a:prstGeom prst="rect">
            <a:avLst/>
          </a:prstGeom>
        </p:spPr>
      </p:pic>
      <p:sp>
        <p:nvSpPr>
          <p:cNvPr id="9" name="Rectangle 8">
            <a:extLst>
              <a:ext uri="{FF2B5EF4-FFF2-40B4-BE49-F238E27FC236}">
                <a16:creationId xmlns:a16="http://schemas.microsoft.com/office/drawing/2014/main" id="{DB897F4E-9527-12CC-CA51-CDEF508AFDB8}"/>
              </a:ext>
            </a:extLst>
          </p:cNvPr>
          <p:cNvSpPr/>
          <p:nvPr/>
        </p:nvSpPr>
        <p:spPr>
          <a:xfrm>
            <a:off x="6773495" y="5234151"/>
            <a:ext cx="3844360" cy="517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871CCC-24EA-EC66-CAA9-E9B25E7022CF}"/>
              </a:ext>
            </a:extLst>
          </p:cNvPr>
          <p:cNvSpPr/>
          <p:nvPr/>
        </p:nvSpPr>
        <p:spPr>
          <a:xfrm>
            <a:off x="6952892" y="517585"/>
            <a:ext cx="664234" cy="13802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AI Chat</a:t>
            </a:r>
          </a:p>
        </p:txBody>
      </p:sp>
      <p:sp>
        <p:nvSpPr>
          <p:cNvPr id="11" name="Rounded Rectangle 10">
            <a:extLst>
              <a:ext uri="{FF2B5EF4-FFF2-40B4-BE49-F238E27FC236}">
                <a16:creationId xmlns:a16="http://schemas.microsoft.com/office/drawing/2014/main" id="{0E889553-B0C3-EE31-27E1-F887EF99E3B3}"/>
              </a:ext>
            </a:extLst>
          </p:cNvPr>
          <p:cNvSpPr/>
          <p:nvPr/>
        </p:nvSpPr>
        <p:spPr>
          <a:xfrm>
            <a:off x="10942136" y="592980"/>
            <a:ext cx="1155512" cy="964459"/>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AI model is user’s choice</a:t>
            </a:r>
          </a:p>
        </p:txBody>
      </p:sp>
      <p:sp>
        <p:nvSpPr>
          <p:cNvPr id="12" name="Left Arrow 11">
            <a:extLst>
              <a:ext uri="{FF2B5EF4-FFF2-40B4-BE49-F238E27FC236}">
                <a16:creationId xmlns:a16="http://schemas.microsoft.com/office/drawing/2014/main" id="{6ECA18D8-A728-EB60-94CC-9E9A1B811F6D}"/>
              </a:ext>
            </a:extLst>
          </p:cNvPr>
          <p:cNvSpPr/>
          <p:nvPr/>
        </p:nvSpPr>
        <p:spPr>
          <a:xfrm>
            <a:off x="9848088" y="1024798"/>
            <a:ext cx="1094048" cy="12289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9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C3BF-E50B-B24A-C52B-ADF3FE077307}"/>
              </a:ext>
            </a:extLst>
          </p:cNvPr>
          <p:cNvSpPr>
            <a:spLocks noGrp="1"/>
          </p:cNvSpPr>
          <p:nvPr>
            <p:ph type="title"/>
          </p:nvPr>
        </p:nvSpPr>
        <p:spPr>
          <a:xfrm>
            <a:off x="449580" y="45335"/>
            <a:ext cx="11460480" cy="1325563"/>
          </a:xfrm>
        </p:spPr>
        <p:txBody>
          <a:bodyPr>
            <a:normAutofit/>
          </a:bodyPr>
          <a:lstStyle/>
          <a:p>
            <a:r>
              <a:rPr lang="en-US" dirty="0"/>
              <a:t>Stage 3 — a community hub   </a:t>
            </a:r>
            <a:r>
              <a:rPr lang="en-US" sz="3600" dirty="0">
                <a:solidFill>
                  <a:schemeClr val="bg1">
                    <a:lumMod val="65000"/>
                  </a:schemeClr>
                </a:solidFill>
              </a:rPr>
              <a:t>(for open-source)</a:t>
            </a:r>
          </a:p>
        </p:txBody>
      </p:sp>
      <p:sp>
        <p:nvSpPr>
          <p:cNvPr id="5" name="Slide Number Placeholder 4">
            <a:extLst>
              <a:ext uri="{FF2B5EF4-FFF2-40B4-BE49-F238E27FC236}">
                <a16:creationId xmlns:a16="http://schemas.microsoft.com/office/drawing/2014/main" id="{4D8D655D-FA87-953C-7C59-A1CEEF487238}"/>
              </a:ext>
            </a:extLst>
          </p:cNvPr>
          <p:cNvSpPr>
            <a:spLocks noGrp="1"/>
          </p:cNvSpPr>
          <p:nvPr>
            <p:ph type="sldNum" sz="quarter" idx="12"/>
          </p:nvPr>
        </p:nvSpPr>
        <p:spPr/>
        <p:txBody>
          <a:bodyPr/>
          <a:lstStyle/>
          <a:p>
            <a:fld id="{7D62C56D-5E74-2945-931D-C07ECBF0F859}" type="slidenum">
              <a:rPr lang="en-US" smtClean="0"/>
              <a:pPr/>
              <a:t>31</a:t>
            </a:fld>
            <a:endParaRPr lang="en-US"/>
          </a:p>
        </p:txBody>
      </p:sp>
      <p:pic>
        <p:nvPicPr>
          <p:cNvPr id="8" name="Picture 7">
            <a:extLst>
              <a:ext uri="{FF2B5EF4-FFF2-40B4-BE49-F238E27FC236}">
                <a16:creationId xmlns:a16="http://schemas.microsoft.com/office/drawing/2014/main" id="{25B96D48-51AC-AFB9-CD3C-7F60434010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89695" y="1417953"/>
            <a:ext cx="2685292" cy="1951672"/>
          </a:xfrm>
          <a:prstGeom prst="rect">
            <a:avLst/>
          </a:prstGeom>
          <a:effectLst>
            <a:outerShdw blurRad="273535" dir="15301346" sx="99415" sy="99415" algn="tl" rotWithShape="0">
              <a:prstClr val="black">
                <a:alpha val="40000"/>
              </a:prstClr>
            </a:outerShdw>
          </a:effectLst>
        </p:spPr>
      </p:pic>
      <p:pic>
        <p:nvPicPr>
          <p:cNvPr id="1026" name="Picture 2">
            <a:extLst>
              <a:ext uri="{FF2B5EF4-FFF2-40B4-BE49-F238E27FC236}">
                <a16:creationId xmlns:a16="http://schemas.microsoft.com/office/drawing/2014/main" id="{62B36340-9C0A-FB08-73E5-63FDF755B91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035579" y="1417953"/>
            <a:ext cx="3468283" cy="1951672"/>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3DF9B4-7777-32FB-333B-574E25A8C31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8385" t="3839" r="5202" b="7674"/>
          <a:stretch/>
        </p:blipFill>
        <p:spPr>
          <a:xfrm>
            <a:off x="541910" y="1394232"/>
            <a:ext cx="1689322" cy="1951672"/>
          </a:xfrm>
          <a:prstGeom prst="rect">
            <a:avLst/>
          </a:prstGeom>
          <a:effectLst>
            <a:outerShdw blurRad="273535" dir="15301346" sx="99415" sy="99415" algn="tl" rotWithShape="0">
              <a:prstClr val="black">
                <a:alpha val="40000"/>
              </a:prstClr>
            </a:outerShdw>
          </a:effectLst>
        </p:spPr>
      </p:pic>
      <p:pic>
        <p:nvPicPr>
          <p:cNvPr id="10" name="Picture 9">
            <a:extLst>
              <a:ext uri="{FF2B5EF4-FFF2-40B4-BE49-F238E27FC236}">
                <a16:creationId xmlns:a16="http://schemas.microsoft.com/office/drawing/2014/main" id="{B9D70E5D-A24B-78A5-BC3E-0E3E67F228D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6122" y="4085497"/>
            <a:ext cx="2333872" cy="2056882"/>
          </a:xfrm>
          <a:prstGeom prst="rect">
            <a:avLst/>
          </a:prstGeom>
          <a:effectLst>
            <a:outerShdw blurRad="273535" dir="15301346" sx="99415" sy="99415" algn="tl" rotWithShape="0">
              <a:prstClr val="black">
                <a:alpha val="40000"/>
              </a:prstClr>
            </a:outerShdw>
          </a:effectLst>
        </p:spPr>
      </p:pic>
      <p:pic>
        <p:nvPicPr>
          <p:cNvPr id="1028" name="Picture 4">
            <a:extLst>
              <a:ext uri="{FF2B5EF4-FFF2-40B4-BE49-F238E27FC236}">
                <a16:creationId xmlns:a16="http://schemas.microsoft.com/office/drawing/2014/main" id="{E0507ADF-E0B3-D632-2873-8EA51882DAA8}"/>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1305" t="2213" r="25139" b="17971"/>
          <a:stretch/>
        </p:blipFill>
        <p:spPr bwMode="auto">
          <a:xfrm>
            <a:off x="3650829" y="4085497"/>
            <a:ext cx="3211948" cy="2056882"/>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4C799E0-FC93-DC8A-1963-63AE77B39623}"/>
              </a:ext>
            </a:extLst>
          </p:cNvPr>
          <p:cNvSpPr txBox="1"/>
          <p:nvPr/>
        </p:nvSpPr>
        <p:spPr>
          <a:xfrm>
            <a:off x="541909" y="3393347"/>
            <a:ext cx="1689323" cy="369332"/>
          </a:xfrm>
          <a:prstGeom prst="rect">
            <a:avLst/>
          </a:prstGeom>
          <a:noFill/>
        </p:spPr>
        <p:txBody>
          <a:bodyPr wrap="square" rtlCol="0">
            <a:spAutoFit/>
          </a:bodyPr>
          <a:lstStyle/>
          <a:p>
            <a:pPr algn="ctr"/>
            <a:r>
              <a:rPr lang="en-US" b="1"/>
              <a:t>Chat</a:t>
            </a:r>
            <a:r>
              <a:rPr lang="en-US"/>
              <a:t> </a:t>
            </a:r>
            <a:r>
              <a:rPr lang="en-US">
                <a:solidFill>
                  <a:schemeClr val="bg1">
                    <a:lumMod val="65000"/>
                  </a:schemeClr>
                </a:solidFill>
              </a:rPr>
              <a:t>(Matrix)</a:t>
            </a:r>
          </a:p>
        </p:txBody>
      </p:sp>
      <p:sp>
        <p:nvSpPr>
          <p:cNvPr id="12" name="TextBox 11">
            <a:extLst>
              <a:ext uri="{FF2B5EF4-FFF2-40B4-BE49-F238E27FC236}">
                <a16:creationId xmlns:a16="http://schemas.microsoft.com/office/drawing/2014/main" id="{85B88D97-91A0-0F9D-FBF8-3E503F65E6E4}"/>
              </a:ext>
            </a:extLst>
          </p:cNvPr>
          <p:cNvSpPr txBox="1"/>
          <p:nvPr/>
        </p:nvSpPr>
        <p:spPr>
          <a:xfrm>
            <a:off x="2783158" y="3393347"/>
            <a:ext cx="2682675" cy="369332"/>
          </a:xfrm>
          <a:prstGeom prst="rect">
            <a:avLst/>
          </a:prstGeom>
          <a:noFill/>
        </p:spPr>
        <p:txBody>
          <a:bodyPr wrap="square" rtlCol="0">
            <a:spAutoFit/>
          </a:bodyPr>
          <a:lstStyle/>
          <a:p>
            <a:pPr algn="ctr"/>
            <a:r>
              <a:rPr lang="en-US" b="1" dirty="0"/>
              <a:t>Microblogs</a:t>
            </a:r>
            <a:r>
              <a:rPr lang="en-US" dirty="0"/>
              <a:t> </a:t>
            </a:r>
            <a:r>
              <a:rPr lang="en-US" dirty="0">
                <a:solidFill>
                  <a:schemeClr val="bg1">
                    <a:lumMod val="65000"/>
                  </a:schemeClr>
                </a:solidFill>
              </a:rPr>
              <a:t>(Mastodon)</a:t>
            </a:r>
          </a:p>
        </p:txBody>
      </p:sp>
      <p:sp>
        <p:nvSpPr>
          <p:cNvPr id="13" name="TextBox 12">
            <a:extLst>
              <a:ext uri="{FF2B5EF4-FFF2-40B4-BE49-F238E27FC236}">
                <a16:creationId xmlns:a16="http://schemas.microsoft.com/office/drawing/2014/main" id="{B4F3FBCE-A794-5623-9264-00221FF1D839}"/>
              </a:ext>
            </a:extLst>
          </p:cNvPr>
          <p:cNvSpPr txBox="1"/>
          <p:nvPr/>
        </p:nvSpPr>
        <p:spPr>
          <a:xfrm>
            <a:off x="6031002" y="3393347"/>
            <a:ext cx="3468283" cy="369332"/>
          </a:xfrm>
          <a:prstGeom prst="rect">
            <a:avLst/>
          </a:prstGeom>
          <a:noFill/>
        </p:spPr>
        <p:txBody>
          <a:bodyPr wrap="square" rtlCol="0">
            <a:spAutoFit/>
          </a:bodyPr>
          <a:lstStyle/>
          <a:p>
            <a:pPr algn="ctr"/>
            <a:r>
              <a:rPr lang="en-US" b="1"/>
              <a:t>Community Forums</a:t>
            </a:r>
            <a:r>
              <a:rPr lang="en-US"/>
              <a:t> </a:t>
            </a:r>
            <a:r>
              <a:rPr lang="en-US">
                <a:solidFill>
                  <a:schemeClr val="bg1">
                    <a:lumMod val="65000"/>
                  </a:schemeClr>
                </a:solidFill>
              </a:rPr>
              <a:t>(</a:t>
            </a:r>
            <a:r>
              <a:rPr lang="en-US" err="1">
                <a:solidFill>
                  <a:schemeClr val="bg1">
                    <a:lumMod val="65000"/>
                  </a:schemeClr>
                </a:solidFill>
              </a:rPr>
              <a:t>Lemmy</a:t>
            </a:r>
            <a:r>
              <a:rPr lang="en-US">
                <a:solidFill>
                  <a:schemeClr val="bg1">
                    <a:lumMod val="65000"/>
                  </a:schemeClr>
                </a:solidFill>
              </a:rPr>
              <a:t>)</a:t>
            </a:r>
          </a:p>
        </p:txBody>
      </p:sp>
      <p:sp>
        <p:nvSpPr>
          <p:cNvPr id="14" name="TextBox 13">
            <a:extLst>
              <a:ext uri="{FF2B5EF4-FFF2-40B4-BE49-F238E27FC236}">
                <a16:creationId xmlns:a16="http://schemas.microsoft.com/office/drawing/2014/main" id="{75C48641-A418-769C-CCA9-D42EC6DCCE74}"/>
              </a:ext>
            </a:extLst>
          </p:cNvPr>
          <p:cNvSpPr txBox="1"/>
          <p:nvPr/>
        </p:nvSpPr>
        <p:spPr>
          <a:xfrm>
            <a:off x="781976" y="6198373"/>
            <a:ext cx="2330996" cy="369332"/>
          </a:xfrm>
          <a:prstGeom prst="rect">
            <a:avLst/>
          </a:prstGeom>
          <a:noFill/>
        </p:spPr>
        <p:txBody>
          <a:bodyPr wrap="square" rtlCol="0">
            <a:spAutoFit/>
          </a:bodyPr>
          <a:lstStyle/>
          <a:p>
            <a:pPr algn="ctr"/>
            <a:r>
              <a:rPr lang="en-US" b="1"/>
              <a:t>Code [re]view </a:t>
            </a:r>
            <a:r>
              <a:rPr lang="en-US">
                <a:solidFill>
                  <a:schemeClr val="bg1">
                    <a:lumMod val="65000"/>
                  </a:schemeClr>
                </a:solidFill>
              </a:rPr>
              <a:t>(git)</a:t>
            </a:r>
          </a:p>
        </p:txBody>
      </p:sp>
      <p:sp>
        <p:nvSpPr>
          <p:cNvPr id="15" name="TextBox 14">
            <a:extLst>
              <a:ext uri="{FF2B5EF4-FFF2-40B4-BE49-F238E27FC236}">
                <a16:creationId xmlns:a16="http://schemas.microsoft.com/office/drawing/2014/main" id="{B012C2E4-F512-1206-3EFA-2FFC45BC4511}"/>
              </a:ext>
            </a:extLst>
          </p:cNvPr>
          <p:cNvSpPr txBox="1"/>
          <p:nvPr/>
        </p:nvSpPr>
        <p:spPr>
          <a:xfrm>
            <a:off x="3650830" y="6201209"/>
            <a:ext cx="3211947" cy="369332"/>
          </a:xfrm>
          <a:prstGeom prst="rect">
            <a:avLst/>
          </a:prstGeom>
          <a:noFill/>
        </p:spPr>
        <p:txBody>
          <a:bodyPr wrap="square" rtlCol="0">
            <a:spAutoFit/>
          </a:bodyPr>
          <a:lstStyle/>
          <a:p>
            <a:pPr algn="ctr"/>
            <a:r>
              <a:rPr lang="en-US" b="1"/>
              <a:t>Notes</a:t>
            </a:r>
            <a:endParaRPr lang="en-US"/>
          </a:p>
        </p:txBody>
      </p:sp>
      <p:pic>
        <p:nvPicPr>
          <p:cNvPr id="16" name="Picture 15">
            <a:extLst>
              <a:ext uri="{FF2B5EF4-FFF2-40B4-BE49-F238E27FC236}">
                <a16:creationId xmlns:a16="http://schemas.microsoft.com/office/drawing/2014/main" id="{CE55D9E3-F884-0A7C-7340-6CED64C9EC6A}"/>
              </a:ext>
            </a:extLst>
          </p:cNvPr>
          <p:cNvPicPr>
            <a:picLocks noChangeAspect="1"/>
          </p:cNvPicPr>
          <p:nvPr/>
        </p:nvPicPr>
        <p:blipFill rotWithShape="1">
          <a:blip r:embed="rId8"/>
          <a:srcRect t="602"/>
          <a:stretch/>
        </p:blipFill>
        <p:spPr>
          <a:xfrm>
            <a:off x="10059218" y="1412398"/>
            <a:ext cx="1608926" cy="1933505"/>
          </a:xfrm>
          <a:prstGeom prst="rect">
            <a:avLst/>
          </a:prstGeom>
          <a:effectLst>
            <a:outerShdw blurRad="273535" dir="15301346" sx="99415" sy="99415" algn="tl" rotWithShape="0">
              <a:prstClr val="black">
                <a:alpha val="40000"/>
              </a:prstClr>
            </a:outerShdw>
          </a:effectLst>
        </p:spPr>
      </p:pic>
      <p:sp>
        <p:nvSpPr>
          <p:cNvPr id="17" name="TextBox 16">
            <a:extLst>
              <a:ext uri="{FF2B5EF4-FFF2-40B4-BE49-F238E27FC236}">
                <a16:creationId xmlns:a16="http://schemas.microsoft.com/office/drawing/2014/main" id="{49D682C8-6C0C-CFEC-CC80-BC5F5E809F47}"/>
              </a:ext>
            </a:extLst>
          </p:cNvPr>
          <p:cNvSpPr txBox="1"/>
          <p:nvPr/>
        </p:nvSpPr>
        <p:spPr>
          <a:xfrm>
            <a:off x="10059218" y="3393347"/>
            <a:ext cx="1591134" cy="590931"/>
          </a:xfrm>
          <a:prstGeom prst="rect">
            <a:avLst/>
          </a:prstGeom>
          <a:noFill/>
        </p:spPr>
        <p:txBody>
          <a:bodyPr wrap="square" rtlCol="0">
            <a:spAutoFit/>
          </a:bodyPr>
          <a:lstStyle/>
          <a:p>
            <a:pPr algn="ctr">
              <a:lnSpc>
                <a:spcPct val="90000"/>
              </a:lnSpc>
            </a:pPr>
            <a:r>
              <a:rPr lang="en-US" b="1"/>
              <a:t>Notifications, activity pane</a:t>
            </a:r>
            <a:endParaRPr lang="en-US"/>
          </a:p>
        </p:txBody>
      </p:sp>
      <p:pic>
        <p:nvPicPr>
          <p:cNvPr id="1030" name="Picture 6">
            <a:extLst>
              <a:ext uri="{FF2B5EF4-FFF2-40B4-BE49-F238E27FC236}">
                <a16:creationId xmlns:a16="http://schemas.microsoft.com/office/drawing/2014/main" id="{AA2740AE-758B-25C8-DF22-1F9AC4EAB0BD}"/>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7366107" y="4103122"/>
            <a:ext cx="3716905" cy="2056882"/>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84FD201-02F8-890B-80B1-BBE7474754DE}"/>
              </a:ext>
            </a:extLst>
          </p:cNvPr>
          <p:cNvSpPr txBox="1"/>
          <p:nvPr/>
        </p:nvSpPr>
        <p:spPr>
          <a:xfrm>
            <a:off x="7366107" y="6198373"/>
            <a:ext cx="3716905" cy="369332"/>
          </a:xfrm>
          <a:prstGeom prst="rect">
            <a:avLst/>
          </a:prstGeom>
          <a:noFill/>
        </p:spPr>
        <p:txBody>
          <a:bodyPr wrap="square" rtlCol="0">
            <a:spAutoFit/>
          </a:bodyPr>
          <a:lstStyle/>
          <a:p>
            <a:pPr algn="ctr"/>
            <a:r>
              <a:rPr lang="en-US" b="1"/>
              <a:t>News feeds</a:t>
            </a:r>
            <a:r>
              <a:rPr lang="en-US"/>
              <a:t> </a:t>
            </a:r>
            <a:r>
              <a:rPr lang="en-US">
                <a:solidFill>
                  <a:schemeClr val="bg1">
                    <a:lumMod val="65000"/>
                  </a:schemeClr>
                </a:solidFill>
              </a:rPr>
              <a:t>(RSS)</a:t>
            </a:r>
          </a:p>
        </p:txBody>
      </p:sp>
      <p:sp>
        <p:nvSpPr>
          <p:cNvPr id="4" name="Date Placeholder 3">
            <a:extLst>
              <a:ext uri="{FF2B5EF4-FFF2-40B4-BE49-F238E27FC236}">
                <a16:creationId xmlns:a16="http://schemas.microsoft.com/office/drawing/2014/main" id="{6E9611F2-240B-D8BE-FF1F-0E2601F86EF7}"/>
              </a:ext>
            </a:extLst>
          </p:cNvPr>
          <p:cNvSpPr>
            <a:spLocks noGrp="1"/>
          </p:cNvSpPr>
          <p:nvPr>
            <p:ph type="dt" sz="half" idx="10"/>
          </p:nvPr>
        </p:nvSpPr>
        <p:spPr>
          <a:xfrm>
            <a:off x="316524" y="6505820"/>
            <a:ext cx="2514014" cy="365125"/>
          </a:xfrm>
        </p:spPr>
        <p:txBody>
          <a:bodyPr/>
          <a:lstStyle/>
          <a:p>
            <a:r>
              <a:rPr lang="en-US" dirty="0"/>
              <a:t>Robius: App Dev in Rust</a:t>
            </a:r>
          </a:p>
        </p:txBody>
      </p:sp>
      <p:pic>
        <p:nvPicPr>
          <p:cNvPr id="6" name="Picture 5">
            <a:extLst>
              <a:ext uri="{FF2B5EF4-FFF2-40B4-BE49-F238E27FC236}">
                <a16:creationId xmlns:a16="http://schemas.microsoft.com/office/drawing/2014/main" id="{9C5E5301-72FC-18EE-8FD8-580408568095}"/>
              </a:ext>
            </a:extLst>
          </p:cNvPr>
          <p:cNvPicPr>
            <a:picLocks noChangeAspect="1"/>
          </p:cNvPicPr>
          <p:nvPr/>
        </p:nvPicPr>
        <p:blipFill>
          <a:blip r:embed="rId10"/>
          <a:srcRect/>
          <a:stretch/>
        </p:blipFill>
        <p:spPr>
          <a:xfrm>
            <a:off x="70492" y="6562939"/>
            <a:ext cx="261619" cy="261619"/>
          </a:xfrm>
          <a:prstGeom prst="rect">
            <a:avLst/>
          </a:prstGeom>
        </p:spPr>
      </p:pic>
    </p:spTree>
    <p:extLst>
      <p:ext uri="{BB962C8B-B14F-4D97-AF65-F5344CB8AC3E}">
        <p14:creationId xmlns:p14="http://schemas.microsoft.com/office/powerpoint/2010/main" val="26991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0507ADF-E0B3-D632-2873-8EA51882DAA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305" t="2213" r="25139" b="17971"/>
          <a:stretch/>
        </p:blipFill>
        <p:spPr bwMode="auto">
          <a:xfrm>
            <a:off x="5315093" y="2569787"/>
            <a:ext cx="1813062" cy="1161056"/>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12C2E4-F512-1206-3EFA-2FFC45BC4511}"/>
              </a:ext>
            </a:extLst>
          </p:cNvPr>
          <p:cNvSpPr txBox="1"/>
          <p:nvPr/>
        </p:nvSpPr>
        <p:spPr>
          <a:xfrm>
            <a:off x="5315094" y="3737249"/>
            <a:ext cx="1813062" cy="307777"/>
          </a:xfrm>
          <a:prstGeom prst="rect">
            <a:avLst/>
          </a:prstGeom>
          <a:noFill/>
        </p:spPr>
        <p:txBody>
          <a:bodyPr wrap="square" rtlCol="0">
            <a:spAutoFit/>
          </a:bodyPr>
          <a:lstStyle/>
          <a:p>
            <a:pPr algn="ctr"/>
            <a:r>
              <a:rPr lang="en-US" sz="1400" b="1"/>
              <a:t>Notes</a:t>
            </a:r>
          </a:p>
        </p:txBody>
      </p:sp>
      <p:sp>
        <p:nvSpPr>
          <p:cNvPr id="11" name="TextBox 10">
            <a:extLst>
              <a:ext uri="{FF2B5EF4-FFF2-40B4-BE49-F238E27FC236}">
                <a16:creationId xmlns:a16="http://schemas.microsoft.com/office/drawing/2014/main" id="{84C799E0-FC93-DC8A-1963-63AE77B39623}"/>
              </a:ext>
            </a:extLst>
          </p:cNvPr>
          <p:cNvSpPr txBox="1"/>
          <p:nvPr/>
        </p:nvSpPr>
        <p:spPr>
          <a:xfrm>
            <a:off x="7494170" y="3679520"/>
            <a:ext cx="953578" cy="523220"/>
          </a:xfrm>
          <a:prstGeom prst="rect">
            <a:avLst/>
          </a:prstGeom>
          <a:noFill/>
        </p:spPr>
        <p:txBody>
          <a:bodyPr wrap="square" rtlCol="0">
            <a:spAutoFit/>
          </a:bodyPr>
          <a:lstStyle/>
          <a:p>
            <a:pPr algn="ctr"/>
            <a:r>
              <a:rPr lang="en-US" sz="1400" b="1"/>
              <a:t>Chat</a:t>
            </a:r>
            <a:r>
              <a:rPr lang="en-US" sz="1400"/>
              <a:t> </a:t>
            </a:r>
            <a:r>
              <a:rPr lang="en-US" sz="1400">
                <a:solidFill>
                  <a:schemeClr val="bg1">
                    <a:lumMod val="65000"/>
                  </a:schemeClr>
                </a:solidFill>
              </a:rPr>
              <a:t>(Matrix)</a:t>
            </a:r>
          </a:p>
        </p:txBody>
      </p:sp>
      <p:pic>
        <p:nvPicPr>
          <p:cNvPr id="9" name="Picture 8">
            <a:extLst>
              <a:ext uri="{FF2B5EF4-FFF2-40B4-BE49-F238E27FC236}">
                <a16:creationId xmlns:a16="http://schemas.microsoft.com/office/drawing/2014/main" id="{9E3DF9B4-7777-32FB-333B-574E25A8C31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8385" t="3839" r="5202" b="7674"/>
          <a:stretch/>
        </p:blipFill>
        <p:spPr>
          <a:xfrm>
            <a:off x="7494170" y="2546370"/>
            <a:ext cx="953578" cy="1101668"/>
          </a:xfrm>
          <a:prstGeom prst="rect">
            <a:avLst/>
          </a:prstGeom>
          <a:effectLst>
            <a:outerShdw blurRad="273535" dir="15301346" sx="99415" sy="99415" algn="tl" rotWithShape="0">
              <a:prstClr val="black">
                <a:alpha val="40000"/>
              </a:prstClr>
            </a:outerShdw>
          </a:effectLst>
        </p:spPr>
      </p:pic>
      <p:pic>
        <p:nvPicPr>
          <p:cNvPr id="10" name="Picture 9">
            <a:extLst>
              <a:ext uri="{FF2B5EF4-FFF2-40B4-BE49-F238E27FC236}">
                <a16:creationId xmlns:a16="http://schemas.microsoft.com/office/drawing/2014/main" id="{B9D70E5D-A24B-78A5-BC3E-0E3E67F228D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22836" y="2514894"/>
            <a:ext cx="1317410" cy="1161056"/>
          </a:xfrm>
          <a:prstGeom prst="rect">
            <a:avLst/>
          </a:prstGeom>
          <a:effectLst>
            <a:outerShdw blurRad="273535" dir="15301346" sx="99415" sy="99415" algn="tl" rotWithShape="0">
              <a:prstClr val="black">
                <a:alpha val="40000"/>
              </a:prstClr>
            </a:outerShdw>
          </a:effectLst>
        </p:spPr>
      </p:pic>
      <p:sp>
        <p:nvSpPr>
          <p:cNvPr id="14" name="TextBox 13">
            <a:extLst>
              <a:ext uri="{FF2B5EF4-FFF2-40B4-BE49-F238E27FC236}">
                <a16:creationId xmlns:a16="http://schemas.microsoft.com/office/drawing/2014/main" id="{75C48641-A418-769C-CCA9-D42EC6DCCE74}"/>
              </a:ext>
            </a:extLst>
          </p:cNvPr>
          <p:cNvSpPr txBox="1"/>
          <p:nvPr/>
        </p:nvSpPr>
        <p:spPr>
          <a:xfrm>
            <a:off x="3622836" y="3679520"/>
            <a:ext cx="1317410" cy="523220"/>
          </a:xfrm>
          <a:prstGeom prst="rect">
            <a:avLst/>
          </a:prstGeom>
          <a:noFill/>
        </p:spPr>
        <p:txBody>
          <a:bodyPr wrap="square" rtlCol="0">
            <a:spAutoFit/>
          </a:bodyPr>
          <a:lstStyle/>
          <a:p>
            <a:pPr algn="ctr"/>
            <a:r>
              <a:rPr lang="en-US" sz="1400" b="1"/>
              <a:t>Code [re]view </a:t>
            </a:r>
            <a:r>
              <a:rPr lang="en-US" sz="1400">
                <a:solidFill>
                  <a:schemeClr val="bg1">
                    <a:lumMod val="65000"/>
                  </a:schemeClr>
                </a:solidFill>
              </a:rPr>
              <a:t>(git)</a:t>
            </a:r>
          </a:p>
        </p:txBody>
      </p:sp>
      <p:sp>
        <p:nvSpPr>
          <p:cNvPr id="18" name="TextBox 17">
            <a:extLst>
              <a:ext uri="{FF2B5EF4-FFF2-40B4-BE49-F238E27FC236}">
                <a16:creationId xmlns:a16="http://schemas.microsoft.com/office/drawing/2014/main" id="{084FD201-02F8-890B-80B1-BBE7474754DE}"/>
              </a:ext>
            </a:extLst>
          </p:cNvPr>
          <p:cNvSpPr txBox="1"/>
          <p:nvPr/>
        </p:nvSpPr>
        <p:spPr>
          <a:xfrm>
            <a:off x="7640057" y="2027302"/>
            <a:ext cx="2098095" cy="307777"/>
          </a:xfrm>
          <a:prstGeom prst="rect">
            <a:avLst/>
          </a:prstGeom>
          <a:noFill/>
        </p:spPr>
        <p:txBody>
          <a:bodyPr wrap="square" rtlCol="0">
            <a:spAutoFit/>
          </a:bodyPr>
          <a:lstStyle/>
          <a:p>
            <a:pPr algn="ctr"/>
            <a:r>
              <a:rPr lang="en-US" sz="1400" b="1"/>
              <a:t>News feeds </a:t>
            </a:r>
            <a:r>
              <a:rPr lang="en-US" sz="1400" b="1">
                <a:solidFill>
                  <a:schemeClr val="bg1">
                    <a:lumMod val="65000"/>
                  </a:schemeClr>
                </a:solidFill>
              </a:rPr>
              <a:t>(RSS)</a:t>
            </a:r>
          </a:p>
        </p:txBody>
      </p:sp>
      <p:graphicFrame>
        <p:nvGraphicFramePr>
          <p:cNvPr id="6" name="Diagram 5">
            <a:extLst>
              <a:ext uri="{FF2B5EF4-FFF2-40B4-BE49-F238E27FC236}">
                <a16:creationId xmlns:a16="http://schemas.microsoft.com/office/drawing/2014/main" id="{67187A87-9EA1-F0F0-EA5A-9F66620DBA93}"/>
              </a:ext>
            </a:extLst>
          </p:cNvPr>
          <p:cNvGraphicFramePr/>
          <p:nvPr/>
        </p:nvGraphicFramePr>
        <p:xfrm>
          <a:off x="518160" y="344385"/>
          <a:ext cx="11155680" cy="6067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30" name="Picture 6">
            <a:extLst>
              <a:ext uri="{FF2B5EF4-FFF2-40B4-BE49-F238E27FC236}">
                <a16:creationId xmlns:a16="http://schemas.microsoft.com/office/drawing/2014/main" id="{AA2740AE-758B-25C8-DF22-1F9AC4EAB0BD}"/>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7640057" y="797176"/>
            <a:ext cx="2098095" cy="1161056"/>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3CC3BF-E50B-B24A-C52B-ADF3FE077307}"/>
              </a:ext>
            </a:extLst>
          </p:cNvPr>
          <p:cNvSpPr>
            <a:spLocks noGrp="1"/>
          </p:cNvSpPr>
          <p:nvPr>
            <p:ph type="title"/>
          </p:nvPr>
        </p:nvSpPr>
        <p:spPr>
          <a:xfrm>
            <a:off x="422582" y="4308182"/>
            <a:ext cx="4283294" cy="2232611"/>
          </a:xfrm>
        </p:spPr>
        <p:txBody>
          <a:bodyPr>
            <a:normAutofit/>
          </a:bodyPr>
          <a:lstStyle/>
          <a:p>
            <a:pPr>
              <a:lnSpc>
                <a:spcPct val="100000"/>
              </a:lnSpc>
            </a:pPr>
            <a:r>
              <a:rPr lang="en-US" sz="3600"/>
              <a:t>Collect multiple federated services</a:t>
            </a:r>
            <a:br>
              <a:rPr lang="en-US" sz="3600"/>
            </a:br>
            <a:r>
              <a:rPr lang="en-US" sz="3600"/>
              <a:t>in a single experience</a:t>
            </a:r>
          </a:p>
        </p:txBody>
      </p:sp>
      <p:sp>
        <p:nvSpPr>
          <p:cNvPr id="5" name="Slide Number Placeholder 4">
            <a:extLst>
              <a:ext uri="{FF2B5EF4-FFF2-40B4-BE49-F238E27FC236}">
                <a16:creationId xmlns:a16="http://schemas.microsoft.com/office/drawing/2014/main" id="{4D8D655D-FA87-953C-7C59-A1CEEF487238}"/>
              </a:ext>
            </a:extLst>
          </p:cNvPr>
          <p:cNvSpPr>
            <a:spLocks noGrp="1"/>
          </p:cNvSpPr>
          <p:nvPr>
            <p:ph type="sldNum" sz="quarter" idx="12"/>
          </p:nvPr>
        </p:nvSpPr>
        <p:spPr/>
        <p:txBody>
          <a:bodyPr/>
          <a:lstStyle/>
          <a:p>
            <a:fld id="{7D62C56D-5E74-2945-931D-C07ECBF0F859}" type="slidenum">
              <a:rPr lang="en-US" smtClean="0"/>
              <a:pPr/>
              <a:t>32</a:t>
            </a:fld>
            <a:endParaRPr lang="en-US"/>
          </a:p>
        </p:txBody>
      </p:sp>
      <p:pic>
        <p:nvPicPr>
          <p:cNvPr id="8" name="Picture 7">
            <a:extLst>
              <a:ext uri="{FF2B5EF4-FFF2-40B4-BE49-F238E27FC236}">
                <a16:creationId xmlns:a16="http://schemas.microsoft.com/office/drawing/2014/main" id="{25B96D48-51AC-AFB9-CD3C-7F604340104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363417" y="856564"/>
            <a:ext cx="1515777" cy="1101668"/>
          </a:xfrm>
          <a:prstGeom prst="rect">
            <a:avLst/>
          </a:prstGeom>
          <a:effectLst>
            <a:outerShdw blurRad="273535" dir="15301346" sx="99415" sy="99415" algn="tl" rotWithShape="0">
              <a:prstClr val="black">
                <a:alpha val="40000"/>
              </a:prstClr>
            </a:outerShdw>
          </a:effectLst>
        </p:spPr>
      </p:pic>
      <p:pic>
        <p:nvPicPr>
          <p:cNvPr id="1026" name="Picture 2">
            <a:extLst>
              <a:ext uri="{FF2B5EF4-FFF2-40B4-BE49-F238E27FC236}">
                <a16:creationId xmlns:a16="http://schemas.microsoft.com/office/drawing/2014/main" id="{62B36340-9C0A-FB08-73E5-63FDF755B91B}"/>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4839881" y="782842"/>
            <a:ext cx="1957756" cy="1101668"/>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5B88D97-91A0-0F9D-FBF8-3E503F65E6E4}"/>
              </a:ext>
            </a:extLst>
          </p:cNvPr>
          <p:cNvSpPr txBox="1"/>
          <p:nvPr/>
        </p:nvSpPr>
        <p:spPr>
          <a:xfrm>
            <a:off x="2363417" y="1930368"/>
            <a:ext cx="1515778" cy="523220"/>
          </a:xfrm>
          <a:prstGeom prst="rect">
            <a:avLst/>
          </a:prstGeom>
          <a:noFill/>
        </p:spPr>
        <p:txBody>
          <a:bodyPr wrap="square" rtlCol="0">
            <a:spAutoFit/>
          </a:bodyPr>
          <a:lstStyle/>
          <a:p>
            <a:pPr algn="ctr"/>
            <a:r>
              <a:rPr lang="en-US" sz="1400" b="1" dirty="0"/>
              <a:t>Microblogs</a:t>
            </a:r>
            <a:r>
              <a:rPr lang="en-US" sz="1400" dirty="0"/>
              <a:t> </a:t>
            </a:r>
            <a:r>
              <a:rPr lang="en-US" sz="1400" dirty="0">
                <a:solidFill>
                  <a:schemeClr val="bg1">
                    <a:lumMod val="65000"/>
                  </a:schemeClr>
                </a:solidFill>
              </a:rPr>
              <a:t>(Mastodon)</a:t>
            </a:r>
          </a:p>
        </p:txBody>
      </p:sp>
      <p:sp>
        <p:nvSpPr>
          <p:cNvPr id="13" name="TextBox 12">
            <a:extLst>
              <a:ext uri="{FF2B5EF4-FFF2-40B4-BE49-F238E27FC236}">
                <a16:creationId xmlns:a16="http://schemas.microsoft.com/office/drawing/2014/main" id="{B4F3FBCE-A794-5623-9264-00221FF1D839}"/>
              </a:ext>
            </a:extLst>
          </p:cNvPr>
          <p:cNvSpPr txBox="1"/>
          <p:nvPr/>
        </p:nvSpPr>
        <p:spPr>
          <a:xfrm>
            <a:off x="4839881" y="1892271"/>
            <a:ext cx="1957758" cy="523220"/>
          </a:xfrm>
          <a:prstGeom prst="rect">
            <a:avLst/>
          </a:prstGeom>
          <a:noFill/>
        </p:spPr>
        <p:txBody>
          <a:bodyPr wrap="square" rtlCol="0">
            <a:spAutoFit/>
          </a:bodyPr>
          <a:lstStyle/>
          <a:p>
            <a:pPr algn="ctr"/>
            <a:r>
              <a:rPr lang="en-US" sz="1400" b="1"/>
              <a:t>Community Forums</a:t>
            </a:r>
            <a:r>
              <a:rPr lang="en-US" sz="1400"/>
              <a:t> </a:t>
            </a:r>
            <a:r>
              <a:rPr lang="en-US" sz="1400">
                <a:solidFill>
                  <a:schemeClr val="bg1">
                    <a:lumMod val="65000"/>
                  </a:schemeClr>
                </a:solidFill>
              </a:rPr>
              <a:t>(</a:t>
            </a:r>
            <a:r>
              <a:rPr lang="en-US" sz="1400" err="1">
                <a:solidFill>
                  <a:schemeClr val="bg1">
                    <a:lumMod val="65000"/>
                  </a:schemeClr>
                </a:solidFill>
              </a:rPr>
              <a:t>Lemmy</a:t>
            </a:r>
            <a:r>
              <a:rPr lang="en-US" sz="1400">
                <a:solidFill>
                  <a:schemeClr val="bg1">
                    <a:lumMod val="65000"/>
                  </a:schemeClr>
                </a:solidFill>
              </a:rPr>
              <a:t>)</a:t>
            </a:r>
          </a:p>
        </p:txBody>
      </p:sp>
      <p:sp>
        <p:nvSpPr>
          <p:cNvPr id="3" name="Title 1">
            <a:extLst>
              <a:ext uri="{FF2B5EF4-FFF2-40B4-BE49-F238E27FC236}">
                <a16:creationId xmlns:a16="http://schemas.microsoft.com/office/drawing/2014/main" id="{2F90B2B8-0614-0258-1147-31C344E8C538}"/>
              </a:ext>
            </a:extLst>
          </p:cNvPr>
          <p:cNvSpPr txBox="1">
            <a:spLocks/>
          </p:cNvSpPr>
          <p:nvPr/>
        </p:nvSpPr>
        <p:spPr>
          <a:xfrm>
            <a:off x="7459605" y="4308181"/>
            <a:ext cx="4283294" cy="22326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pPr algn="r">
              <a:lnSpc>
                <a:spcPct val="100000"/>
              </a:lnSpc>
            </a:pPr>
            <a:r>
              <a:rPr lang="en-US" sz="3600"/>
              <a:t>Potential for</a:t>
            </a:r>
            <a:br>
              <a:rPr lang="en-US" sz="3600"/>
            </a:br>
            <a:r>
              <a:rPr lang="en-US" sz="3600"/>
              <a:t>powerful combo features &amp; actions</a:t>
            </a:r>
          </a:p>
        </p:txBody>
      </p:sp>
      <p:sp>
        <p:nvSpPr>
          <p:cNvPr id="17" name="Date Placeholder 3">
            <a:extLst>
              <a:ext uri="{FF2B5EF4-FFF2-40B4-BE49-F238E27FC236}">
                <a16:creationId xmlns:a16="http://schemas.microsoft.com/office/drawing/2014/main" id="{F6C9A831-2C6C-BE95-35B2-C10F67F8CE79}"/>
              </a:ext>
            </a:extLst>
          </p:cNvPr>
          <p:cNvSpPr>
            <a:spLocks noGrp="1"/>
          </p:cNvSpPr>
          <p:nvPr>
            <p:ph type="dt" sz="half" idx="10"/>
          </p:nvPr>
        </p:nvSpPr>
        <p:spPr>
          <a:xfrm>
            <a:off x="316524" y="6505820"/>
            <a:ext cx="2514014" cy="365125"/>
          </a:xfrm>
        </p:spPr>
        <p:txBody>
          <a:bodyPr/>
          <a:lstStyle/>
          <a:p>
            <a:r>
              <a:rPr lang="en-US" dirty="0"/>
              <a:t>Robius: App Dev in Rust</a:t>
            </a:r>
          </a:p>
        </p:txBody>
      </p:sp>
      <p:pic>
        <p:nvPicPr>
          <p:cNvPr id="19" name="Picture 18">
            <a:extLst>
              <a:ext uri="{FF2B5EF4-FFF2-40B4-BE49-F238E27FC236}">
                <a16:creationId xmlns:a16="http://schemas.microsoft.com/office/drawing/2014/main" id="{B3AFAA0D-F63C-9E0F-9748-3F687D74E954}"/>
              </a:ext>
            </a:extLst>
          </p:cNvPr>
          <p:cNvPicPr>
            <a:picLocks noChangeAspect="1"/>
          </p:cNvPicPr>
          <p:nvPr/>
        </p:nvPicPr>
        <p:blipFill>
          <a:blip r:embed="rId14"/>
          <a:srcRect/>
          <a:stretch/>
        </p:blipFill>
        <p:spPr>
          <a:xfrm>
            <a:off x="70492" y="6562939"/>
            <a:ext cx="261619" cy="261619"/>
          </a:xfrm>
          <a:prstGeom prst="rect">
            <a:avLst/>
          </a:prstGeom>
        </p:spPr>
      </p:pic>
      <p:pic>
        <p:nvPicPr>
          <p:cNvPr id="4" name="Picture 3" descr="Robrix logo: a colorful cube with the middle edges partially missing.">
            <a:extLst>
              <a:ext uri="{FF2B5EF4-FFF2-40B4-BE49-F238E27FC236}">
                <a16:creationId xmlns:a16="http://schemas.microsoft.com/office/drawing/2014/main" id="{104D2518-5D76-873B-D00D-45D063023C0C}"/>
              </a:ext>
            </a:extLst>
          </p:cNvPr>
          <p:cNvPicPr>
            <a:picLocks noChangeAspect="1"/>
          </p:cNvPicPr>
          <p:nvPr/>
        </p:nvPicPr>
        <p:blipFill>
          <a:blip r:embed="rId15"/>
          <a:stretch>
            <a:fillRect/>
          </a:stretch>
        </p:blipFill>
        <p:spPr>
          <a:xfrm>
            <a:off x="6603866" y="5484786"/>
            <a:ext cx="925009" cy="925009"/>
          </a:xfrm>
          <a:prstGeom prst="rect">
            <a:avLst/>
          </a:prstGeom>
        </p:spPr>
      </p:pic>
    </p:spTree>
    <p:extLst>
      <p:ext uri="{BB962C8B-B14F-4D97-AF65-F5344CB8AC3E}">
        <p14:creationId xmlns:p14="http://schemas.microsoft.com/office/powerpoint/2010/main" val="2905318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D232438A-157C-C0B9-0EF8-9DF96C4F7E79}"/>
              </a:ext>
            </a:extLst>
          </p:cNvPr>
          <p:cNvCxnSpPr>
            <a:cxnSpLocks/>
            <a:stCxn id="4" idx="0"/>
            <a:endCxn id="1070" idx="2"/>
          </p:cNvCxnSpPr>
          <p:nvPr/>
        </p:nvCxnSpPr>
        <p:spPr>
          <a:xfrm rot="16200000" flipV="1">
            <a:off x="2781482" y="2298056"/>
            <a:ext cx="3646982" cy="2967333"/>
          </a:xfrm>
          <a:prstGeom prst="curvedConnector3">
            <a:avLst>
              <a:gd name="adj1" fmla="val 3682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3197733-FC96-49E2-A400-EB77B51FFE6F}"/>
              </a:ext>
            </a:extLst>
          </p:cNvPr>
          <p:cNvCxnSpPr>
            <a:cxnSpLocks/>
            <a:stCxn id="4" idx="0"/>
            <a:endCxn id="1071" idx="2"/>
          </p:cNvCxnSpPr>
          <p:nvPr/>
        </p:nvCxnSpPr>
        <p:spPr>
          <a:xfrm flipH="1" flipV="1">
            <a:off x="5818759" y="1884510"/>
            <a:ext cx="269880" cy="3720704"/>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4E3E207-916A-CEFA-1547-CB246575A546}"/>
              </a:ext>
            </a:extLst>
          </p:cNvPr>
          <p:cNvCxnSpPr>
            <a:cxnSpLocks/>
            <a:stCxn id="4" idx="0"/>
            <a:endCxn id="1065" idx="2"/>
          </p:cNvCxnSpPr>
          <p:nvPr/>
        </p:nvCxnSpPr>
        <p:spPr>
          <a:xfrm rot="5400000" flipH="1" flipV="1">
            <a:off x="6051211" y="3685466"/>
            <a:ext cx="1957176" cy="1882320"/>
          </a:xfrm>
          <a:prstGeom prst="curvedConnector3">
            <a:avLst>
              <a:gd name="adj1" fmla="val 63178"/>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83DADF0-DE0A-EEB8-FF17-459BFD0445A1}"/>
              </a:ext>
            </a:extLst>
          </p:cNvPr>
          <p:cNvCxnSpPr>
            <a:cxnSpLocks/>
            <a:stCxn id="4" idx="0"/>
            <a:endCxn id="1069" idx="2"/>
          </p:cNvCxnSpPr>
          <p:nvPr/>
        </p:nvCxnSpPr>
        <p:spPr>
          <a:xfrm rot="5400000" flipH="1" flipV="1">
            <a:off x="5565381" y="2481490"/>
            <a:ext cx="3646982" cy="2600466"/>
          </a:xfrm>
          <a:prstGeom prst="curvedConnector3">
            <a:avLst>
              <a:gd name="adj1" fmla="val 30713"/>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CB81FBE-8FE9-8DF9-318A-4CD9A6044B4D}"/>
              </a:ext>
            </a:extLst>
          </p:cNvPr>
          <p:cNvCxnSpPr>
            <a:cxnSpLocks/>
            <a:stCxn id="4" idx="0"/>
            <a:endCxn id="1062" idx="2"/>
          </p:cNvCxnSpPr>
          <p:nvPr/>
        </p:nvCxnSpPr>
        <p:spPr>
          <a:xfrm flipV="1">
            <a:off x="6088639" y="3730843"/>
            <a:ext cx="132985" cy="1874371"/>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5B109D3-5BBE-2081-5599-AEC6B49F246E}"/>
              </a:ext>
            </a:extLst>
          </p:cNvPr>
          <p:cNvCxnSpPr>
            <a:cxnSpLocks/>
            <a:stCxn id="4" idx="0"/>
            <a:endCxn id="1066" idx="2"/>
          </p:cNvCxnSpPr>
          <p:nvPr/>
        </p:nvCxnSpPr>
        <p:spPr>
          <a:xfrm rot="16200000" flipV="1">
            <a:off x="4220458" y="3737033"/>
            <a:ext cx="1929264" cy="1807098"/>
          </a:xfrm>
          <a:prstGeom prst="curvedConnector3">
            <a:avLst>
              <a:gd name="adj1" fmla="val 55469"/>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62" name="Picture 4">
            <a:extLst>
              <a:ext uri="{FF2B5EF4-FFF2-40B4-BE49-F238E27FC236}">
                <a16:creationId xmlns:a16="http://schemas.microsoft.com/office/drawing/2014/main" id="{9ED24809-C742-54F2-BC17-EB62234429E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305" t="2213" r="25139" b="17971"/>
          <a:stretch/>
        </p:blipFill>
        <p:spPr bwMode="auto">
          <a:xfrm>
            <a:off x="5315093" y="2569787"/>
            <a:ext cx="1813062" cy="1161056"/>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65" name="Picture 1064">
            <a:extLst>
              <a:ext uri="{FF2B5EF4-FFF2-40B4-BE49-F238E27FC236}">
                <a16:creationId xmlns:a16="http://schemas.microsoft.com/office/drawing/2014/main" id="{BEA26F65-E816-4F7A-09C5-9A512F6192E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8385" t="3839" r="5202" b="7674"/>
          <a:stretch/>
        </p:blipFill>
        <p:spPr>
          <a:xfrm>
            <a:off x="7494170" y="2546370"/>
            <a:ext cx="953578" cy="1101668"/>
          </a:xfrm>
          <a:prstGeom prst="rect">
            <a:avLst/>
          </a:prstGeom>
          <a:effectLst>
            <a:outerShdw blurRad="273535" dir="15301346" sx="99415" sy="99415" algn="tl" rotWithShape="0">
              <a:prstClr val="black">
                <a:alpha val="40000"/>
              </a:prstClr>
            </a:outerShdw>
          </a:effectLst>
        </p:spPr>
      </p:pic>
      <p:pic>
        <p:nvPicPr>
          <p:cNvPr id="1066" name="Picture 1065">
            <a:extLst>
              <a:ext uri="{FF2B5EF4-FFF2-40B4-BE49-F238E27FC236}">
                <a16:creationId xmlns:a16="http://schemas.microsoft.com/office/drawing/2014/main" id="{BEB43F51-33F2-5D7F-5A64-9C16646A53E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22836" y="2514894"/>
            <a:ext cx="1317410" cy="1161056"/>
          </a:xfrm>
          <a:prstGeom prst="rect">
            <a:avLst/>
          </a:prstGeom>
          <a:effectLst>
            <a:outerShdw blurRad="273535" dir="15301346" sx="99415" sy="99415" algn="tl" rotWithShape="0">
              <a:prstClr val="black">
                <a:alpha val="40000"/>
              </a:prstClr>
            </a:outerShdw>
          </a:effectLst>
        </p:spPr>
      </p:pic>
      <p:graphicFrame>
        <p:nvGraphicFramePr>
          <p:cNvPr id="6" name="Diagram 5">
            <a:extLst>
              <a:ext uri="{FF2B5EF4-FFF2-40B4-BE49-F238E27FC236}">
                <a16:creationId xmlns:a16="http://schemas.microsoft.com/office/drawing/2014/main" id="{67187A87-9EA1-F0F0-EA5A-9F66620DBA93}"/>
              </a:ext>
            </a:extLst>
          </p:cNvPr>
          <p:cNvGraphicFramePr/>
          <p:nvPr/>
        </p:nvGraphicFramePr>
        <p:xfrm>
          <a:off x="518160" y="344385"/>
          <a:ext cx="11155680" cy="6067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itle 1">
            <a:extLst>
              <a:ext uri="{FF2B5EF4-FFF2-40B4-BE49-F238E27FC236}">
                <a16:creationId xmlns:a16="http://schemas.microsoft.com/office/drawing/2014/main" id="{5C3CC3BF-E50B-B24A-C52B-ADF3FE077307}"/>
              </a:ext>
            </a:extLst>
          </p:cNvPr>
          <p:cNvSpPr>
            <a:spLocks noGrp="1"/>
          </p:cNvSpPr>
          <p:nvPr>
            <p:ph type="title"/>
          </p:nvPr>
        </p:nvSpPr>
        <p:spPr>
          <a:xfrm>
            <a:off x="422582" y="3509517"/>
            <a:ext cx="4283294" cy="1785556"/>
          </a:xfrm>
        </p:spPr>
        <p:txBody>
          <a:bodyPr>
            <a:normAutofit/>
          </a:bodyPr>
          <a:lstStyle/>
          <a:p>
            <a:pPr>
              <a:lnSpc>
                <a:spcPct val="110000"/>
              </a:lnSpc>
            </a:pPr>
            <a:r>
              <a:rPr lang="en-US" sz="3600" dirty="0"/>
              <a:t>Identity mgmt.</a:t>
            </a:r>
            <a:br>
              <a:rPr lang="en-US" sz="3600" dirty="0"/>
            </a:br>
            <a:r>
              <a:rPr lang="en-US" sz="3600" dirty="0"/>
              <a:t>via </a:t>
            </a:r>
            <a:r>
              <a:rPr lang="en-US" sz="3600" dirty="0" err="1"/>
              <a:t>OpenWallet</a:t>
            </a:r>
            <a:endParaRPr lang="en-US" sz="3600" dirty="0"/>
          </a:p>
        </p:txBody>
      </p:sp>
      <p:sp>
        <p:nvSpPr>
          <p:cNvPr id="5" name="Slide Number Placeholder 4">
            <a:extLst>
              <a:ext uri="{FF2B5EF4-FFF2-40B4-BE49-F238E27FC236}">
                <a16:creationId xmlns:a16="http://schemas.microsoft.com/office/drawing/2014/main" id="{4D8D655D-FA87-953C-7C59-A1CEEF487238}"/>
              </a:ext>
            </a:extLst>
          </p:cNvPr>
          <p:cNvSpPr>
            <a:spLocks noGrp="1"/>
          </p:cNvSpPr>
          <p:nvPr>
            <p:ph type="sldNum" sz="quarter" idx="12"/>
          </p:nvPr>
        </p:nvSpPr>
        <p:spPr/>
        <p:txBody>
          <a:bodyPr/>
          <a:lstStyle/>
          <a:p>
            <a:fld id="{7D62C56D-5E74-2945-931D-C07ECBF0F859}" type="slidenum">
              <a:rPr lang="en-US" smtClean="0"/>
              <a:pPr/>
              <a:t>33</a:t>
            </a:fld>
            <a:endParaRPr lang="en-US"/>
          </a:p>
        </p:txBody>
      </p:sp>
      <p:sp>
        <p:nvSpPr>
          <p:cNvPr id="4" name="Rectangle 3">
            <a:extLst>
              <a:ext uri="{FF2B5EF4-FFF2-40B4-BE49-F238E27FC236}">
                <a16:creationId xmlns:a16="http://schemas.microsoft.com/office/drawing/2014/main" id="{E8055B0E-4071-DBF6-3C8A-EF44BE8CD65C}"/>
              </a:ext>
            </a:extLst>
          </p:cNvPr>
          <p:cNvSpPr/>
          <p:nvPr/>
        </p:nvSpPr>
        <p:spPr>
          <a:xfrm>
            <a:off x="5719965" y="5605214"/>
            <a:ext cx="737347" cy="9084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B5213C-7EEC-78CB-CF09-E8A3304E7869}"/>
              </a:ext>
            </a:extLst>
          </p:cNvPr>
          <p:cNvSpPr txBox="1"/>
          <p:nvPr/>
        </p:nvSpPr>
        <p:spPr>
          <a:xfrm>
            <a:off x="457750" y="5627017"/>
            <a:ext cx="4248125" cy="830997"/>
          </a:xfrm>
          <a:prstGeom prst="rect">
            <a:avLst/>
          </a:prstGeom>
          <a:noFill/>
        </p:spPr>
        <p:txBody>
          <a:bodyPr wrap="square">
            <a:spAutoFit/>
          </a:bodyPr>
          <a:lstStyle/>
          <a:p>
            <a:pPr marL="231775" indent="-231775">
              <a:buFont typeface="Arial" panose="020B0604020202020204" pitchFamily="34" charset="0"/>
              <a:buChar char="•"/>
            </a:pPr>
            <a:r>
              <a:rPr lang="en-US" sz="2400" dirty="0">
                <a:solidFill>
                  <a:prstClr val="black"/>
                </a:solidFill>
                <a:latin typeface="Tenorite" pitchFamily="2" charset="0"/>
              </a:rPr>
              <a:t>Integrate with client for extra out-of-band functions</a:t>
            </a:r>
            <a:endParaRPr kumimoji="0" lang="en-US" sz="2400" b="0" i="0" u="none" strike="noStrike" kern="1200" cap="none" spc="0" normalizeH="0" baseline="0" noProof="0" dirty="0">
              <a:ln>
                <a:noFill/>
              </a:ln>
              <a:solidFill>
                <a:prstClr val="black"/>
              </a:solidFill>
              <a:effectLst/>
              <a:uLnTx/>
              <a:uFillTx/>
              <a:latin typeface="Tenorite" pitchFamily="2" charset="0"/>
            </a:endParaRPr>
          </a:p>
        </p:txBody>
      </p:sp>
      <p:pic>
        <p:nvPicPr>
          <p:cNvPr id="1035" name="Picture 1034">
            <a:extLst>
              <a:ext uri="{FF2B5EF4-FFF2-40B4-BE49-F238E27FC236}">
                <a16:creationId xmlns:a16="http://schemas.microsoft.com/office/drawing/2014/main" id="{9F344480-3138-0367-E1BE-F20DB54A1906}"/>
              </a:ext>
            </a:extLst>
          </p:cNvPr>
          <p:cNvPicPr>
            <a:picLocks noChangeAspect="1"/>
          </p:cNvPicPr>
          <p:nvPr/>
        </p:nvPicPr>
        <p:blipFill>
          <a:blip r:embed="rId11"/>
          <a:stretch>
            <a:fillRect/>
          </a:stretch>
        </p:blipFill>
        <p:spPr>
          <a:xfrm>
            <a:off x="8654058" y="4482871"/>
            <a:ext cx="3258554" cy="931946"/>
          </a:xfrm>
          <a:prstGeom prst="rect">
            <a:avLst/>
          </a:prstGeom>
        </p:spPr>
      </p:pic>
      <p:cxnSp>
        <p:nvCxnSpPr>
          <p:cNvPr id="1037" name="Straight Arrow Connector 1036">
            <a:extLst>
              <a:ext uri="{FF2B5EF4-FFF2-40B4-BE49-F238E27FC236}">
                <a16:creationId xmlns:a16="http://schemas.microsoft.com/office/drawing/2014/main" id="{B28ACD5E-8086-C7A2-9F86-8CC99523D00E}"/>
              </a:ext>
            </a:extLst>
          </p:cNvPr>
          <p:cNvCxnSpPr/>
          <p:nvPr/>
        </p:nvCxnSpPr>
        <p:spPr>
          <a:xfrm flipV="1">
            <a:off x="7253046" y="4981953"/>
            <a:ext cx="1477107" cy="830633"/>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8" name="Straight Arrow Connector 1037">
            <a:extLst>
              <a:ext uri="{FF2B5EF4-FFF2-40B4-BE49-F238E27FC236}">
                <a16:creationId xmlns:a16="http://schemas.microsoft.com/office/drawing/2014/main" id="{BE849344-92D9-5682-1640-74FD34AFFCF7}"/>
              </a:ext>
            </a:extLst>
          </p:cNvPr>
          <p:cNvCxnSpPr/>
          <p:nvPr/>
        </p:nvCxnSpPr>
        <p:spPr>
          <a:xfrm flipV="1">
            <a:off x="7264770" y="5157799"/>
            <a:ext cx="1477107" cy="830633"/>
          </a:xfrm>
          <a:prstGeom prst="straightConnector1">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46" name="Group 1045">
            <a:extLst>
              <a:ext uri="{FF2B5EF4-FFF2-40B4-BE49-F238E27FC236}">
                <a16:creationId xmlns:a16="http://schemas.microsoft.com/office/drawing/2014/main" id="{7593B9AD-07E2-E001-9A9E-627DE7401AE9}"/>
              </a:ext>
            </a:extLst>
          </p:cNvPr>
          <p:cNvGrpSpPr/>
          <p:nvPr/>
        </p:nvGrpSpPr>
        <p:grpSpPr>
          <a:xfrm>
            <a:off x="7756493" y="5170569"/>
            <a:ext cx="572502" cy="486627"/>
            <a:chOff x="7756493" y="5170569"/>
            <a:chExt cx="572502" cy="486627"/>
          </a:xfrm>
          <a:effectLst>
            <a:outerShdw blurRad="134224" dist="38100" dir="2700000" sx="105000" sy="105000" algn="tl" rotWithShape="0">
              <a:prstClr val="black">
                <a:alpha val="40000"/>
              </a:prstClr>
            </a:outerShdw>
          </a:effectLst>
        </p:grpSpPr>
        <p:sp>
          <p:nvSpPr>
            <p:cNvPr id="1041" name="Rectangle 1040">
              <a:extLst>
                <a:ext uri="{FF2B5EF4-FFF2-40B4-BE49-F238E27FC236}">
                  <a16:creationId xmlns:a16="http://schemas.microsoft.com/office/drawing/2014/main" id="{F38B36C7-0135-7372-04DC-68F59FCB4BC1}"/>
                </a:ext>
              </a:extLst>
            </p:cNvPr>
            <p:cNvSpPr/>
            <p:nvPr/>
          </p:nvSpPr>
          <p:spPr>
            <a:xfrm>
              <a:off x="7774394" y="5272057"/>
              <a:ext cx="550531" cy="3400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042" name="Graphic 1039" descr="Employee badge with solid fill">
              <a:extLst>
                <a:ext uri="{FF2B5EF4-FFF2-40B4-BE49-F238E27FC236}">
                  <a16:creationId xmlns:a16="http://schemas.microsoft.com/office/drawing/2014/main" id="{E6DE8BC7-328E-D3C5-A371-722DDEED0341}"/>
                </a:ext>
              </a:extLst>
            </p:cNvPr>
            <p:cNvGrpSpPr/>
            <p:nvPr/>
          </p:nvGrpSpPr>
          <p:grpSpPr>
            <a:xfrm>
              <a:off x="7756493" y="5170569"/>
              <a:ext cx="572502" cy="486627"/>
              <a:chOff x="8367806" y="5745117"/>
              <a:chExt cx="572502" cy="486627"/>
            </a:xfrm>
            <a:solidFill>
              <a:srgbClr val="1D4999"/>
            </a:solidFill>
          </p:grpSpPr>
          <p:sp>
            <p:nvSpPr>
              <p:cNvPr id="1043" name="Freeform 1042">
                <a:extLst>
                  <a:ext uri="{FF2B5EF4-FFF2-40B4-BE49-F238E27FC236}">
                    <a16:creationId xmlns:a16="http://schemas.microsoft.com/office/drawing/2014/main" id="{6E2D724B-DA7D-1A96-D903-539565BE9A89}"/>
                  </a:ext>
                </a:extLst>
              </p:cNvPr>
              <p:cNvSpPr/>
              <p:nvPr/>
            </p:nvSpPr>
            <p:spPr>
              <a:xfrm>
                <a:off x="8611119" y="5745117"/>
                <a:ext cx="85875" cy="114500"/>
              </a:xfrm>
              <a:custGeom>
                <a:avLst/>
                <a:gdLst>
                  <a:gd name="connsiteX0" fmla="*/ 57250 w 85875"/>
                  <a:gd name="connsiteY0" fmla="*/ 114501 h 114500"/>
                  <a:gd name="connsiteX1" fmla="*/ 28625 w 85875"/>
                  <a:gd name="connsiteY1" fmla="*/ 114501 h 114500"/>
                  <a:gd name="connsiteX2" fmla="*/ 0 w 85875"/>
                  <a:gd name="connsiteY2" fmla="*/ 85875 h 114500"/>
                  <a:gd name="connsiteX3" fmla="*/ 0 w 85875"/>
                  <a:gd name="connsiteY3" fmla="*/ 28625 h 114500"/>
                  <a:gd name="connsiteX4" fmla="*/ 28625 w 85875"/>
                  <a:gd name="connsiteY4" fmla="*/ 0 h 114500"/>
                  <a:gd name="connsiteX5" fmla="*/ 57250 w 85875"/>
                  <a:gd name="connsiteY5" fmla="*/ 0 h 114500"/>
                  <a:gd name="connsiteX6" fmla="*/ 85875 w 85875"/>
                  <a:gd name="connsiteY6" fmla="*/ 28625 h 114500"/>
                  <a:gd name="connsiteX7" fmla="*/ 85875 w 85875"/>
                  <a:gd name="connsiteY7" fmla="*/ 85875 h 114500"/>
                  <a:gd name="connsiteX8" fmla="*/ 57250 w 85875"/>
                  <a:gd name="connsiteY8" fmla="*/ 114501 h 1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75" h="114500">
                    <a:moveTo>
                      <a:pt x="57250" y="114501"/>
                    </a:moveTo>
                    <a:lnTo>
                      <a:pt x="28625" y="114501"/>
                    </a:lnTo>
                    <a:cubicBezTo>
                      <a:pt x="12881" y="114501"/>
                      <a:pt x="0" y="101619"/>
                      <a:pt x="0" y="85875"/>
                    </a:cubicBezTo>
                    <a:lnTo>
                      <a:pt x="0" y="28625"/>
                    </a:lnTo>
                    <a:cubicBezTo>
                      <a:pt x="0" y="12881"/>
                      <a:pt x="12881" y="0"/>
                      <a:pt x="28625" y="0"/>
                    </a:cubicBezTo>
                    <a:lnTo>
                      <a:pt x="57250" y="0"/>
                    </a:lnTo>
                    <a:cubicBezTo>
                      <a:pt x="72994" y="0"/>
                      <a:pt x="85875" y="12881"/>
                      <a:pt x="85875" y="28625"/>
                    </a:cubicBezTo>
                    <a:lnTo>
                      <a:pt x="85875" y="85875"/>
                    </a:lnTo>
                    <a:cubicBezTo>
                      <a:pt x="85875" y="101619"/>
                      <a:pt x="72994" y="114501"/>
                      <a:pt x="57250" y="114501"/>
                    </a:cubicBezTo>
                    <a:close/>
                  </a:path>
                </a:pathLst>
              </a:custGeom>
              <a:solidFill>
                <a:srgbClr val="1D4999"/>
              </a:solidFill>
              <a:ln w="7144" cap="flat">
                <a:noFill/>
                <a:prstDash val="solid"/>
                <a:miter/>
              </a:ln>
            </p:spPr>
            <p:txBody>
              <a:bodyPr rtlCol="0" anchor="ctr"/>
              <a:lstStyle/>
              <a:p>
                <a:endParaRPr lang="en-US"/>
              </a:p>
            </p:txBody>
          </p:sp>
          <p:sp>
            <p:nvSpPr>
              <p:cNvPr id="1044" name="Freeform 1043">
                <a:extLst>
                  <a:ext uri="{FF2B5EF4-FFF2-40B4-BE49-F238E27FC236}">
                    <a16:creationId xmlns:a16="http://schemas.microsoft.com/office/drawing/2014/main" id="{5A5C6460-F526-B980-9AC1-1850711EEE8B}"/>
                  </a:ext>
                </a:extLst>
              </p:cNvPr>
              <p:cNvSpPr/>
              <p:nvPr/>
            </p:nvSpPr>
            <p:spPr>
              <a:xfrm>
                <a:off x="8367806" y="5830993"/>
                <a:ext cx="572502" cy="400751"/>
              </a:xfrm>
              <a:custGeom>
                <a:avLst/>
                <a:gdLst>
                  <a:gd name="connsiteX0" fmla="*/ 515252 w 572502"/>
                  <a:gd name="connsiteY0" fmla="*/ 171751 h 400751"/>
                  <a:gd name="connsiteX1" fmla="*/ 343502 w 572502"/>
                  <a:gd name="connsiteY1" fmla="*/ 171751 h 400751"/>
                  <a:gd name="connsiteX2" fmla="*/ 343502 w 572502"/>
                  <a:gd name="connsiteY2" fmla="*/ 143126 h 400751"/>
                  <a:gd name="connsiteX3" fmla="*/ 515252 w 572502"/>
                  <a:gd name="connsiteY3" fmla="*/ 143126 h 400751"/>
                  <a:gd name="connsiteX4" fmla="*/ 515252 w 572502"/>
                  <a:gd name="connsiteY4" fmla="*/ 171751 h 400751"/>
                  <a:gd name="connsiteX5" fmla="*/ 515252 w 572502"/>
                  <a:gd name="connsiteY5" fmla="*/ 257626 h 400751"/>
                  <a:gd name="connsiteX6" fmla="*/ 343502 w 572502"/>
                  <a:gd name="connsiteY6" fmla="*/ 257626 h 400751"/>
                  <a:gd name="connsiteX7" fmla="*/ 343502 w 572502"/>
                  <a:gd name="connsiteY7" fmla="*/ 229001 h 400751"/>
                  <a:gd name="connsiteX8" fmla="*/ 515252 w 572502"/>
                  <a:gd name="connsiteY8" fmla="*/ 229001 h 400751"/>
                  <a:gd name="connsiteX9" fmla="*/ 515252 w 572502"/>
                  <a:gd name="connsiteY9" fmla="*/ 257626 h 400751"/>
                  <a:gd name="connsiteX10" fmla="*/ 515252 w 572502"/>
                  <a:gd name="connsiteY10" fmla="*/ 343502 h 400751"/>
                  <a:gd name="connsiteX11" fmla="*/ 343502 w 572502"/>
                  <a:gd name="connsiteY11" fmla="*/ 343502 h 400751"/>
                  <a:gd name="connsiteX12" fmla="*/ 343502 w 572502"/>
                  <a:gd name="connsiteY12" fmla="*/ 314876 h 400751"/>
                  <a:gd name="connsiteX13" fmla="*/ 515252 w 572502"/>
                  <a:gd name="connsiteY13" fmla="*/ 314876 h 400751"/>
                  <a:gd name="connsiteX14" fmla="*/ 515252 w 572502"/>
                  <a:gd name="connsiteY14" fmla="*/ 343502 h 400751"/>
                  <a:gd name="connsiteX15" fmla="*/ 286251 w 572502"/>
                  <a:gd name="connsiteY15" fmla="*/ 343502 h 400751"/>
                  <a:gd name="connsiteX16" fmla="*/ 57250 w 572502"/>
                  <a:gd name="connsiteY16" fmla="*/ 343502 h 400751"/>
                  <a:gd name="connsiteX17" fmla="*/ 57250 w 572502"/>
                  <a:gd name="connsiteY17" fmla="*/ 286251 h 400751"/>
                  <a:gd name="connsiteX18" fmla="*/ 68700 w 572502"/>
                  <a:gd name="connsiteY18" fmla="*/ 263351 h 400751"/>
                  <a:gd name="connsiteX19" fmla="*/ 124519 w 572502"/>
                  <a:gd name="connsiteY19" fmla="*/ 236157 h 400751"/>
                  <a:gd name="connsiteX20" fmla="*/ 171751 w 572502"/>
                  <a:gd name="connsiteY20" fmla="*/ 229001 h 400751"/>
                  <a:gd name="connsiteX21" fmla="*/ 218982 w 572502"/>
                  <a:gd name="connsiteY21" fmla="*/ 236157 h 400751"/>
                  <a:gd name="connsiteX22" fmla="*/ 274801 w 572502"/>
                  <a:gd name="connsiteY22" fmla="*/ 263351 h 400751"/>
                  <a:gd name="connsiteX23" fmla="*/ 286251 w 572502"/>
                  <a:gd name="connsiteY23" fmla="*/ 286251 h 400751"/>
                  <a:gd name="connsiteX24" fmla="*/ 286251 w 572502"/>
                  <a:gd name="connsiteY24" fmla="*/ 343502 h 400751"/>
                  <a:gd name="connsiteX25" fmla="*/ 171751 w 572502"/>
                  <a:gd name="connsiteY25" fmla="*/ 100188 h 400751"/>
                  <a:gd name="connsiteX26" fmla="*/ 229001 w 572502"/>
                  <a:gd name="connsiteY26" fmla="*/ 157438 h 400751"/>
                  <a:gd name="connsiteX27" fmla="*/ 171751 w 572502"/>
                  <a:gd name="connsiteY27" fmla="*/ 214688 h 400751"/>
                  <a:gd name="connsiteX28" fmla="*/ 114501 w 572502"/>
                  <a:gd name="connsiteY28" fmla="*/ 157438 h 400751"/>
                  <a:gd name="connsiteX29" fmla="*/ 171751 w 572502"/>
                  <a:gd name="connsiteY29" fmla="*/ 100188 h 400751"/>
                  <a:gd name="connsiteX30" fmla="*/ 543877 w 572502"/>
                  <a:gd name="connsiteY30" fmla="*/ 0 h 400751"/>
                  <a:gd name="connsiteX31" fmla="*/ 357814 w 572502"/>
                  <a:gd name="connsiteY31" fmla="*/ 0 h 400751"/>
                  <a:gd name="connsiteX32" fmla="*/ 300564 w 572502"/>
                  <a:gd name="connsiteY32" fmla="*/ 57250 h 400751"/>
                  <a:gd name="connsiteX33" fmla="*/ 271939 w 572502"/>
                  <a:gd name="connsiteY33" fmla="*/ 57250 h 400751"/>
                  <a:gd name="connsiteX34" fmla="*/ 214688 w 572502"/>
                  <a:gd name="connsiteY34" fmla="*/ 0 h 400751"/>
                  <a:gd name="connsiteX35" fmla="*/ 28625 w 572502"/>
                  <a:gd name="connsiteY35" fmla="*/ 0 h 400751"/>
                  <a:gd name="connsiteX36" fmla="*/ 0 w 572502"/>
                  <a:gd name="connsiteY36" fmla="*/ 28625 h 400751"/>
                  <a:gd name="connsiteX37" fmla="*/ 0 w 572502"/>
                  <a:gd name="connsiteY37" fmla="*/ 372127 h 400751"/>
                  <a:gd name="connsiteX38" fmla="*/ 28625 w 572502"/>
                  <a:gd name="connsiteY38" fmla="*/ 400752 h 400751"/>
                  <a:gd name="connsiteX39" fmla="*/ 543877 w 572502"/>
                  <a:gd name="connsiteY39" fmla="*/ 400752 h 400751"/>
                  <a:gd name="connsiteX40" fmla="*/ 572503 w 572502"/>
                  <a:gd name="connsiteY40" fmla="*/ 372127 h 400751"/>
                  <a:gd name="connsiteX41" fmla="*/ 572503 w 572502"/>
                  <a:gd name="connsiteY41" fmla="*/ 28625 h 400751"/>
                  <a:gd name="connsiteX42" fmla="*/ 543877 w 572502"/>
                  <a:gd name="connsiteY42" fmla="*/ 0 h 40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72502" h="400751">
                    <a:moveTo>
                      <a:pt x="515252" y="171751"/>
                    </a:moveTo>
                    <a:lnTo>
                      <a:pt x="343502" y="171751"/>
                    </a:lnTo>
                    <a:lnTo>
                      <a:pt x="343502" y="143126"/>
                    </a:lnTo>
                    <a:lnTo>
                      <a:pt x="515252" y="143126"/>
                    </a:lnTo>
                    <a:lnTo>
                      <a:pt x="515252" y="171751"/>
                    </a:lnTo>
                    <a:close/>
                    <a:moveTo>
                      <a:pt x="515252" y="257626"/>
                    </a:moveTo>
                    <a:lnTo>
                      <a:pt x="343502" y="257626"/>
                    </a:lnTo>
                    <a:lnTo>
                      <a:pt x="343502" y="229001"/>
                    </a:lnTo>
                    <a:lnTo>
                      <a:pt x="515252" y="229001"/>
                    </a:lnTo>
                    <a:lnTo>
                      <a:pt x="515252" y="257626"/>
                    </a:lnTo>
                    <a:close/>
                    <a:moveTo>
                      <a:pt x="515252" y="343502"/>
                    </a:moveTo>
                    <a:lnTo>
                      <a:pt x="343502" y="343502"/>
                    </a:lnTo>
                    <a:lnTo>
                      <a:pt x="343502" y="314876"/>
                    </a:lnTo>
                    <a:lnTo>
                      <a:pt x="515252" y="314876"/>
                    </a:lnTo>
                    <a:lnTo>
                      <a:pt x="515252" y="343502"/>
                    </a:lnTo>
                    <a:close/>
                    <a:moveTo>
                      <a:pt x="286251" y="343502"/>
                    </a:moveTo>
                    <a:lnTo>
                      <a:pt x="57250" y="343502"/>
                    </a:lnTo>
                    <a:lnTo>
                      <a:pt x="57250" y="286251"/>
                    </a:lnTo>
                    <a:cubicBezTo>
                      <a:pt x="57250" y="277664"/>
                      <a:pt x="61544" y="269076"/>
                      <a:pt x="68700" y="263351"/>
                    </a:cubicBezTo>
                    <a:cubicBezTo>
                      <a:pt x="84444" y="251901"/>
                      <a:pt x="104482" y="241882"/>
                      <a:pt x="124519" y="236157"/>
                    </a:cubicBezTo>
                    <a:cubicBezTo>
                      <a:pt x="140263" y="231864"/>
                      <a:pt x="156007" y="229001"/>
                      <a:pt x="171751" y="229001"/>
                    </a:cubicBezTo>
                    <a:cubicBezTo>
                      <a:pt x="188926" y="229001"/>
                      <a:pt x="204670" y="231864"/>
                      <a:pt x="218982" y="236157"/>
                    </a:cubicBezTo>
                    <a:cubicBezTo>
                      <a:pt x="239020" y="241882"/>
                      <a:pt x="259057" y="250470"/>
                      <a:pt x="274801" y="263351"/>
                    </a:cubicBezTo>
                    <a:cubicBezTo>
                      <a:pt x="281958" y="269076"/>
                      <a:pt x="286251" y="277664"/>
                      <a:pt x="286251" y="286251"/>
                    </a:cubicBezTo>
                    <a:lnTo>
                      <a:pt x="286251" y="343502"/>
                    </a:lnTo>
                    <a:close/>
                    <a:moveTo>
                      <a:pt x="171751" y="100188"/>
                    </a:moveTo>
                    <a:cubicBezTo>
                      <a:pt x="203238" y="100188"/>
                      <a:pt x="229001" y="125951"/>
                      <a:pt x="229001" y="157438"/>
                    </a:cubicBezTo>
                    <a:cubicBezTo>
                      <a:pt x="229001" y="188926"/>
                      <a:pt x="203238" y="214688"/>
                      <a:pt x="171751" y="214688"/>
                    </a:cubicBezTo>
                    <a:cubicBezTo>
                      <a:pt x="140263" y="214688"/>
                      <a:pt x="114501" y="188926"/>
                      <a:pt x="114501" y="157438"/>
                    </a:cubicBezTo>
                    <a:cubicBezTo>
                      <a:pt x="114501" y="125951"/>
                      <a:pt x="140263" y="100188"/>
                      <a:pt x="171751" y="100188"/>
                    </a:cubicBezTo>
                    <a:close/>
                    <a:moveTo>
                      <a:pt x="543877" y="0"/>
                    </a:moveTo>
                    <a:lnTo>
                      <a:pt x="357814" y="0"/>
                    </a:lnTo>
                    <a:cubicBezTo>
                      <a:pt x="357814" y="31488"/>
                      <a:pt x="332051" y="57250"/>
                      <a:pt x="300564" y="57250"/>
                    </a:cubicBezTo>
                    <a:lnTo>
                      <a:pt x="271939" y="57250"/>
                    </a:lnTo>
                    <a:cubicBezTo>
                      <a:pt x="240451" y="57250"/>
                      <a:pt x="214688" y="31488"/>
                      <a:pt x="214688" y="0"/>
                    </a:cubicBezTo>
                    <a:lnTo>
                      <a:pt x="28625" y="0"/>
                    </a:lnTo>
                    <a:cubicBezTo>
                      <a:pt x="12881" y="0"/>
                      <a:pt x="0" y="12881"/>
                      <a:pt x="0" y="28625"/>
                    </a:cubicBezTo>
                    <a:lnTo>
                      <a:pt x="0" y="372127"/>
                    </a:lnTo>
                    <a:cubicBezTo>
                      <a:pt x="0" y="387870"/>
                      <a:pt x="12881" y="400752"/>
                      <a:pt x="28625" y="400752"/>
                    </a:cubicBezTo>
                    <a:lnTo>
                      <a:pt x="543877" y="400752"/>
                    </a:lnTo>
                    <a:cubicBezTo>
                      <a:pt x="559621" y="400752"/>
                      <a:pt x="572503" y="387870"/>
                      <a:pt x="572503" y="372127"/>
                    </a:cubicBezTo>
                    <a:lnTo>
                      <a:pt x="572503" y="28625"/>
                    </a:lnTo>
                    <a:cubicBezTo>
                      <a:pt x="572503" y="12881"/>
                      <a:pt x="559621" y="0"/>
                      <a:pt x="543877" y="0"/>
                    </a:cubicBezTo>
                    <a:close/>
                  </a:path>
                </a:pathLst>
              </a:custGeom>
              <a:solidFill>
                <a:srgbClr val="1D4999"/>
              </a:solidFill>
              <a:ln w="7144" cap="flat">
                <a:noFill/>
                <a:prstDash val="solid"/>
                <a:miter/>
              </a:ln>
            </p:spPr>
            <p:txBody>
              <a:bodyPr rtlCol="0" anchor="ctr"/>
              <a:lstStyle/>
              <a:p>
                <a:endParaRPr lang="en-US"/>
              </a:p>
            </p:txBody>
          </p:sp>
        </p:grpSp>
      </p:grpSp>
      <p:pic>
        <p:nvPicPr>
          <p:cNvPr id="1069" name="Picture 6">
            <a:extLst>
              <a:ext uri="{FF2B5EF4-FFF2-40B4-BE49-F238E27FC236}">
                <a16:creationId xmlns:a16="http://schemas.microsoft.com/office/drawing/2014/main" id="{BE3C8265-4B12-9CF0-38DC-AD5E7FF4AF61}"/>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7640057" y="797176"/>
            <a:ext cx="2098095" cy="1161056"/>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70" name="Picture 1069">
            <a:extLst>
              <a:ext uri="{FF2B5EF4-FFF2-40B4-BE49-F238E27FC236}">
                <a16:creationId xmlns:a16="http://schemas.microsoft.com/office/drawing/2014/main" id="{19DC911D-5D9F-B9D4-17A1-6014F9B7A31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363417" y="856564"/>
            <a:ext cx="1515777" cy="1101668"/>
          </a:xfrm>
          <a:prstGeom prst="rect">
            <a:avLst/>
          </a:prstGeom>
          <a:effectLst>
            <a:outerShdw blurRad="273535" dir="15301346" sx="99415" sy="99415" algn="tl" rotWithShape="0">
              <a:prstClr val="black">
                <a:alpha val="40000"/>
              </a:prstClr>
            </a:outerShdw>
          </a:effectLst>
        </p:spPr>
      </p:pic>
      <p:pic>
        <p:nvPicPr>
          <p:cNvPr id="1071" name="Picture 2">
            <a:extLst>
              <a:ext uri="{FF2B5EF4-FFF2-40B4-BE49-F238E27FC236}">
                <a16:creationId xmlns:a16="http://schemas.microsoft.com/office/drawing/2014/main" id="{A7CBC342-2A8F-094D-3D1F-C2271C7A53D0}"/>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4839881" y="782842"/>
            <a:ext cx="1957756" cy="1101668"/>
          </a:xfrm>
          <a:prstGeom prst="rect">
            <a:avLst/>
          </a:prstGeom>
          <a:noFill/>
          <a:effectLst>
            <a:outerShdw blurRad="273535" dir="15301346" sx="99415" sy="99415"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89" name="TextBox 1088">
            <a:extLst>
              <a:ext uri="{FF2B5EF4-FFF2-40B4-BE49-F238E27FC236}">
                <a16:creationId xmlns:a16="http://schemas.microsoft.com/office/drawing/2014/main" id="{181AC9F9-4CC9-769C-F913-59C5B795AF2D}"/>
              </a:ext>
            </a:extLst>
          </p:cNvPr>
          <p:cNvSpPr txBox="1"/>
          <p:nvPr/>
        </p:nvSpPr>
        <p:spPr>
          <a:xfrm>
            <a:off x="457751" y="5087204"/>
            <a:ext cx="3950126" cy="461665"/>
          </a:xfrm>
          <a:prstGeom prst="rect">
            <a:avLst/>
          </a:prstGeom>
          <a:noFill/>
        </p:spPr>
        <p:txBody>
          <a:bodyPr wrap="square">
            <a:spAutoFit/>
          </a:bodyPr>
          <a:lstStyle/>
          <a:p>
            <a:pPr marL="231775" indent="-231775">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Tenorite" pitchFamily="2" charset="0"/>
              </a:rPr>
              <a:t>Decentralized ID provider</a:t>
            </a:r>
            <a:endParaRPr lang="en-US" sz="2400" dirty="0"/>
          </a:p>
        </p:txBody>
      </p:sp>
      <p:sp>
        <p:nvSpPr>
          <p:cNvPr id="8" name="Date Placeholder 3">
            <a:extLst>
              <a:ext uri="{FF2B5EF4-FFF2-40B4-BE49-F238E27FC236}">
                <a16:creationId xmlns:a16="http://schemas.microsoft.com/office/drawing/2014/main" id="{569D9945-70C4-4EA1-2A58-A37F34F840AD}"/>
              </a:ext>
            </a:extLst>
          </p:cNvPr>
          <p:cNvSpPr>
            <a:spLocks noGrp="1"/>
          </p:cNvSpPr>
          <p:nvPr>
            <p:ph type="dt" sz="half" idx="10"/>
          </p:nvPr>
        </p:nvSpPr>
        <p:spPr>
          <a:xfrm>
            <a:off x="316524" y="6505820"/>
            <a:ext cx="2514014" cy="365125"/>
          </a:xfrm>
        </p:spPr>
        <p:txBody>
          <a:bodyPr/>
          <a:lstStyle/>
          <a:p>
            <a:r>
              <a:rPr lang="en-US" dirty="0"/>
              <a:t>Robius: App Dev in Rust</a:t>
            </a:r>
          </a:p>
        </p:txBody>
      </p:sp>
      <p:pic>
        <p:nvPicPr>
          <p:cNvPr id="9" name="Picture 8">
            <a:extLst>
              <a:ext uri="{FF2B5EF4-FFF2-40B4-BE49-F238E27FC236}">
                <a16:creationId xmlns:a16="http://schemas.microsoft.com/office/drawing/2014/main" id="{0F6B03CE-A199-FD82-93C8-B75E6F3E2EF6}"/>
              </a:ext>
            </a:extLst>
          </p:cNvPr>
          <p:cNvPicPr>
            <a:picLocks noChangeAspect="1"/>
          </p:cNvPicPr>
          <p:nvPr/>
        </p:nvPicPr>
        <p:blipFill>
          <a:blip r:embed="rId15"/>
          <a:srcRect/>
          <a:stretch/>
        </p:blipFill>
        <p:spPr>
          <a:xfrm>
            <a:off x="70492" y="6562939"/>
            <a:ext cx="261619" cy="261619"/>
          </a:xfrm>
          <a:prstGeom prst="rect">
            <a:avLst/>
          </a:prstGeom>
        </p:spPr>
      </p:pic>
      <p:pic>
        <p:nvPicPr>
          <p:cNvPr id="3" name="Picture 2" descr="Robrix logo: a colorful cube with the middle edges partially missing.">
            <a:extLst>
              <a:ext uri="{FF2B5EF4-FFF2-40B4-BE49-F238E27FC236}">
                <a16:creationId xmlns:a16="http://schemas.microsoft.com/office/drawing/2014/main" id="{E0F23058-17C3-B5E2-8107-407151E502A6}"/>
              </a:ext>
            </a:extLst>
          </p:cNvPr>
          <p:cNvPicPr>
            <a:picLocks noChangeAspect="1"/>
          </p:cNvPicPr>
          <p:nvPr/>
        </p:nvPicPr>
        <p:blipFill>
          <a:blip r:embed="rId16"/>
          <a:stretch>
            <a:fillRect/>
          </a:stretch>
        </p:blipFill>
        <p:spPr>
          <a:xfrm>
            <a:off x="6528051" y="5619036"/>
            <a:ext cx="631794" cy="631794"/>
          </a:xfrm>
          <a:prstGeom prst="rect">
            <a:avLst/>
          </a:prstGeom>
        </p:spPr>
      </p:pic>
    </p:spTree>
    <p:extLst>
      <p:ext uri="{BB962C8B-B14F-4D97-AF65-F5344CB8AC3E}">
        <p14:creationId xmlns:p14="http://schemas.microsoft.com/office/powerpoint/2010/main" val="32800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89"/>
                                        </p:tgtEl>
                                        <p:attrNameLst>
                                          <p:attrName>style.visibility</p:attrName>
                                        </p:attrNameLst>
                                      </p:cBhvr>
                                      <p:to>
                                        <p:strVal val="visible"/>
                                      </p:to>
                                    </p:set>
                                    <p:animEffect transition="in" filter="fade">
                                      <p:cBhvr>
                                        <p:cTn id="10" dur="1000"/>
                                        <p:tgtEl>
                                          <p:spTgt spid="1089"/>
                                        </p:tgtEl>
                                      </p:cBhvr>
                                    </p:animEffect>
                                  </p:childTnLst>
                                </p:cTn>
                              </p:par>
                              <p:par>
                                <p:cTn id="11" presetID="10" presetClass="entr" presetSubtype="0" fill="hold" nodeType="withEffect">
                                  <p:stCondLst>
                                    <p:cond delay="0"/>
                                  </p:stCondLst>
                                  <p:childTnLst>
                                    <p:set>
                                      <p:cBhvr>
                                        <p:cTn id="12" dur="1" fill="hold">
                                          <p:stCondLst>
                                            <p:cond delay="0"/>
                                          </p:stCondLst>
                                        </p:cTn>
                                        <p:tgtEl>
                                          <p:spTgt spid="1035"/>
                                        </p:tgtEl>
                                        <p:attrNameLst>
                                          <p:attrName>style.visibility</p:attrName>
                                        </p:attrNameLst>
                                      </p:cBhvr>
                                      <p:to>
                                        <p:strVal val="visible"/>
                                      </p:to>
                                    </p:set>
                                    <p:animEffect transition="in" filter="fade">
                                      <p:cBhvr>
                                        <p:cTn id="13" dur="1000"/>
                                        <p:tgtEl>
                                          <p:spTgt spid="10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37"/>
                                        </p:tgtEl>
                                        <p:attrNameLst>
                                          <p:attrName>style.visibility</p:attrName>
                                        </p:attrNameLst>
                                      </p:cBhvr>
                                      <p:to>
                                        <p:strVal val="visible"/>
                                      </p:to>
                                    </p:set>
                                    <p:animEffect transition="in" filter="wipe(down)">
                                      <p:cBhvr>
                                        <p:cTn id="18" dur="1000"/>
                                        <p:tgtEl>
                                          <p:spTgt spid="1037"/>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1038"/>
                                        </p:tgtEl>
                                        <p:attrNameLst>
                                          <p:attrName>style.visibility</p:attrName>
                                        </p:attrNameLst>
                                      </p:cBhvr>
                                      <p:to>
                                        <p:strVal val="visible"/>
                                      </p:to>
                                    </p:set>
                                    <p:animEffect transition="in" filter="wipe(up)">
                                      <p:cBhvr>
                                        <p:cTn id="22" dur="1000"/>
                                        <p:tgtEl>
                                          <p:spTgt spid="103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046"/>
                                        </p:tgtEl>
                                        <p:attrNameLst>
                                          <p:attrName>style.visibility</p:attrName>
                                        </p:attrNameLst>
                                      </p:cBhvr>
                                      <p:to>
                                        <p:strVal val="visible"/>
                                      </p:to>
                                    </p:set>
                                    <p:animEffect transition="in" filter="fade">
                                      <p:cBhvr>
                                        <p:cTn id="26" dur="1000"/>
                                        <p:tgtEl>
                                          <p:spTgt spid="1046"/>
                                        </p:tgtEl>
                                      </p:cBhvr>
                                    </p:animEffect>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down)">
                                      <p:cBhvr>
                                        <p:cTn id="30" dur="1000"/>
                                        <p:tgtEl>
                                          <p:spTgt spid="42"/>
                                        </p:tgtEl>
                                      </p:cBhvr>
                                    </p:animEffect>
                                  </p:childTnLst>
                                </p:cTn>
                              </p:par>
                              <p:par>
                                <p:cTn id="31" presetID="22" presetClass="entr" presetSubtype="4"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10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1000"/>
                                        <p:tgtEl>
                                          <p:spTgt spid="32"/>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1000"/>
                                        <p:tgtEl>
                                          <p:spTgt spid="29"/>
                                        </p:tgtEl>
                                      </p:cBhvr>
                                    </p:animEffect>
                                  </p:childTnLst>
                                </p:cTn>
                              </p:par>
                              <p:par>
                                <p:cTn id="40" presetID="22" presetClass="entr" presetSubtype="4"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1000"/>
                                        <p:tgtEl>
                                          <p:spTgt spid="25"/>
                                        </p:tgtEl>
                                      </p:cBhvr>
                                    </p:animEffect>
                                  </p:childTnLst>
                                </p:cTn>
                              </p:par>
                              <p:par>
                                <p:cTn id="43" presetID="2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10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1000" fill="hold"/>
                                        <p:tgtEl>
                                          <p:spTgt spid="22"/>
                                        </p:tgtEl>
                                        <p:attrNameLst>
                                          <p:attrName>ppt_x</p:attrName>
                                        </p:attrNameLst>
                                      </p:cBhvr>
                                      <p:tavLst>
                                        <p:tav tm="0">
                                          <p:val>
                                            <p:strVal val="#ppt_x"/>
                                          </p:val>
                                        </p:tav>
                                        <p:tav tm="100000">
                                          <p:val>
                                            <p:strVal val="#ppt_x"/>
                                          </p:val>
                                        </p:tav>
                                      </p:tavLst>
                                    </p:anim>
                                    <p:anim calcmode="lin" valueType="num">
                                      <p:cBhvr additive="base">
                                        <p:cTn id="51"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108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66484EB-C488-3588-1566-302EDA0660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64" y="-83127"/>
            <a:ext cx="7018228" cy="7024732"/>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26E842-F934-08F0-D67A-A4D870975914}"/>
              </a:ext>
            </a:extLst>
          </p:cNvPr>
          <p:cNvSpPr>
            <a:spLocks noGrp="1"/>
          </p:cNvSpPr>
          <p:nvPr>
            <p:ph type="title"/>
          </p:nvPr>
        </p:nvSpPr>
        <p:spPr>
          <a:xfrm>
            <a:off x="7292104" y="306144"/>
            <a:ext cx="4618844" cy="1325563"/>
          </a:xfrm>
        </p:spPr>
        <p:txBody>
          <a:bodyPr>
            <a:normAutofit fontScale="90000"/>
          </a:bodyPr>
          <a:lstStyle/>
          <a:p>
            <a:r>
              <a:rPr lang="en-US"/>
              <a:t>Many other service categories exist</a:t>
            </a:r>
          </a:p>
        </p:txBody>
      </p:sp>
      <p:sp>
        <p:nvSpPr>
          <p:cNvPr id="5" name="Slide Number Placeholder 4">
            <a:extLst>
              <a:ext uri="{FF2B5EF4-FFF2-40B4-BE49-F238E27FC236}">
                <a16:creationId xmlns:a16="http://schemas.microsoft.com/office/drawing/2014/main" id="{8BE5ADFE-660E-1CA5-DA9D-3C244F1B0021}"/>
              </a:ext>
            </a:extLst>
          </p:cNvPr>
          <p:cNvSpPr>
            <a:spLocks noGrp="1"/>
          </p:cNvSpPr>
          <p:nvPr>
            <p:ph type="sldNum" sz="quarter" idx="12"/>
          </p:nvPr>
        </p:nvSpPr>
        <p:spPr/>
        <p:txBody>
          <a:bodyPr/>
          <a:lstStyle/>
          <a:p>
            <a:fld id="{7D62C56D-5E74-2945-931D-C07ECBF0F859}" type="slidenum">
              <a:rPr lang="en-US" smtClean="0"/>
              <a:pPr/>
              <a:t>34</a:t>
            </a:fld>
            <a:endParaRPr lang="en-US"/>
          </a:p>
        </p:txBody>
      </p:sp>
      <p:sp>
        <p:nvSpPr>
          <p:cNvPr id="7" name="Content Placeholder 2">
            <a:extLst>
              <a:ext uri="{FF2B5EF4-FFF2-40B4-BE49-F238E27FC236}">
                <a16:creationId xmlns:a16="http://schemas.microsoft.com/office/drawing/2014/main" id="{E25D0D4B-08A1-B8DC-3DC6-29DF7456B2AA}"/>
              </a:ext>
            </a:extLst>
          </p:cNvPr>
          <p:cNvSpPr>
            <a:spLocks noGrp="1"/>
          </p:cNvSpPr>
          <p:nvPr>
            <p:ph idx="1"/>
          </p:nvPr>
        </p:nvSpPr>
        <p:spPr>
          <a:xfrm>
            <a:off x="7351479" y="1852551"/>
            <a:ext cx="4547594" cy="4558201"/>
          </a:xfrm>
        </p:spPr>
        <p:txBody>
          <a:bodyPr>
            <a:normAutofit/>
          </a:bodyPr>
          <a:lstStyle/>
          <a:p>
            <a:r>
              <a:rPr lang="en-US"/>
              <a:t>Most based on </a:t>
            </a:r>
            <a:r>
              <a:rPr lang="en-US" err="1"/>
              <a:t>ActivityPub</a:t>
            </a:r>
            <a:endParaRPr lang="en-US"/>
          </a:p>
          <a:p>
            <a:endParaRPr lang="en-US"/>
          </a:p>
          <a:p>
            <a:pPr marL="0" indent="0">
              <a:buNone/>
            </a:pPr>
            <a:endParaRPr lang="en-US"/>
          </a:p>
        </p:txBody>
      </p:sp>
      <p:graphicFrame>
        <p:nvGraphicFramePr>
          <p:cNvPr id="8" name="Table 7">
            <a:extLst>
              <a:ext uri="{FF2B5EF4-FFF2-40B4-BE49-F238E27FC236}">
                <a16:creationId xmlns:a16="http://schemas.microsoft.com/office/drawing/2014/main" id="{9F24C8F3-F375-ADB2-4A2A-8206CF42F1F3}"/>
              </a:ext>
            </a:extLst>
          </p:cNvPr>
          <p:cNvGraphicFramePr>
            <a:graphicFrameLocks noGrp="1"/>
          </p:cNvGraphicFramePr>
          <p:nvPr/>
        </p:nvGraphicFramePr>
        <p:xfrm>
          <a:off x="7591574" y="2518556"/>
          <a:ext cx="4547594" cy="2651760"/>
        </p:xfrm>
        <a:graphic>
          <a:graphicData uri="http://schemas.openxmlformats.org/drawingml/2006/table">
            <a:tbl>
              <a:tblPr bandRow="1" bandCol="1">
                <a:tableStyleId>{5940675A-B579-460E-94D1-54222C63F5DA}</a:tableStyleId>
              </a:tblPr>
              <a:tblGrid>
                <a:gridCol w="2173749">
                  <a:extLst>
                    <a:ext uri="{9D8B030D-6E8A-4147-A177-3AD203B41FA5}">
                      <a16:colId xmlns:a16="http://schemas.microsoft.com/office/drawing/2014/main" val="693324974"/>
                    </a:ext>
                  </a:extLst>
                </a:gridCol>
                <a:gridCol w="2373845">
                  <a:extLst>
                    <a:ext uri="{9D8B030D-6E8A-4147-A177-3AD203B41FA5}">
                      <a16:colId xmlns:a16="http://schemas.microsoft.com/office/drawing/2014/main" val="2439132728"/>
                    </a:ext>
                  </a:extLst>
                </a:gridCol>
              </a:tblGrid>
              <a:tr h="370840">
                <a:tc>
                  <a:txBody>
                    <a:bodyPr/>
                    <a:lstStyle/>
                    <a:p>
                      <a:pPr algn="l"/>
                      <a:r>
                        <a:rPr lang="en-US" sz="2400" b="1">
                          <a:latin typeface="Tenorite" pitchFamily="2" charset="0"/>
                        </a:rPr>
                        <a:t>Image sharing</a:t>
                      </a: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err="1">
                          <a:latin typeface="Tenorite" pitchFamily="2" charset="0"/>
                        </a:rPr>
                        <a:t>Pixelfed</a:t>
                      </a:r>
                      <a:endParaRPr lang="en-US" sz="2400">
                        <a:latin typeface="Tenorite" pitchFamily="2" charset="0"/>
                      </a:endParaRPr>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8986683"/>
                  </a:ext>
                </a:extLst>
              </a:tr>
              <a:tr h="370840">
                <a:tc>
                  <a:txBody>
                    <a:bodyPr/>
                    <a:lstStyle/>
                    <a:p>
                      <a:pPr algn="l"/>
                      <a:r>
                        <a:rPr lang="en-US" sz="2400" b="1">
                          <a:latin typeface="Tenorite" pitchFamily="2" charset="0"/>
                        </a:rPr>
                        <a:t>Music sharing</a:t>
                      </a: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err="1">
                          <a:latin typeface="Tenorite" pitchFamily="2" charset="0"/>
                        </a:rPr>
                        <a:t>Funkwhale</a:t>
                      </a:r>
                      <a:endParaRPr lang="en-US" sz="2400">
                        <a:latin typeface="Tenorite" pitchFamily="2" charset="0"/>
                      </a:endParaRP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6938915"/>
                  </a:ext>
                </a:extLst>
              </a:tr>
              <a:tr h="370840">
                <a:tc>
                  <a:txBody>
                    <a:bodyPr/>
                    <a:lstStyle/>
                    <a:p>
                      <a:pPr algn="l"/>
                      <a:r>
                        <a:rPr lang="en-US" sz="2400" b="1">
                          <a:latin typeface="Tenorite" pitchFamily="2" charset="0"/>
                        </a:rPr>
                        <a:t>Podcasting</a:t>
                      </a: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err="1">
                          <a:latin typeface="Tenorite" pitchFamily="2" charset="0"/>
                        </a:rPr>
                        <a:t>Castopod</a:t>
                      </a:r>
                      <a:endParaRPr lang="en-US" sz="2400">
                        <a:latin typeface="Tenorite" pitchFamily="2" charset="0"/>
                      </a:endParaRP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4690737"/>
                  </a:ext>
                </a:extLst>
              </a:tr>
              <a:tr h="370840">
                <a:tc>
                  <a:txBody>
                    <a:bodyPr/>
                    <a:lstStyle/>
                    <a:p>
                      <a:pPr algn="l"/>
                      <a:r>
                        <a:rPr lang="en-US" sz="2400" b="1">
                          <a:latin typeface="Tenorite" pitchFamily="2" charset="0"/>
                        </a:rPr>
                        <a:t>Video hosting</a:t>
                      </a: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err="1">
                          <a:latin typeface="Tenorite" pitchFamily="2" charset="0"/>
                        </a:rPr>
                        <a:t>PeerTube</a:t>
                      </a:r>
                      <a:endParaRPr lang="en-US" sz="2400">
                        <a:latin typeface="Tenorite" pitchFamily="2" charset="0"/>
                      </a:endParaRPr>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0857072"/>
                  </a:ext>
                </a:extLst>
              </a:tr>
              <a:tr h="370840">
                <a:tc>
                  <a:txBody>
                    <a:bodyPr/>
                    <a:lstStyle/>
                    <a:p>
                      <a:pPr algn="l"/>
                      <a:r>
                        <a:rPr lang="en-US" sz="2400" b="1">
                          <a:latin typeface="Tenorite" pitchFamily="2" charset="0"/>
                        </a:rPr>
                        <a:t>Full blogging</a:t>
                      </a:r>
                    </a:p>
                  </a:txBody>
                  <a:tcP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2400" err="1">
                          <a:latin typeface="Tenorite" pitchFamily="2" charset="0"/>
                        </a:rPr>
                        <a:t>Wordpress</a:t>
                      </a:r>
                      <a:r>
                        <a:rPr lang="en-US" sz="2400">
                          <a:latin typeface="Tenorite" pitchFamily="2" charset="0"/>
                        </a:rPr>
                        <a:t>,</a:t>
                      </a:r>
                      <a:br>
                        <a:rPr lang="en-US" sz="2400">
                          <a:latin typeface="Tenorite" pitchFamily="2" charset="0"/>
                        </a:rPr>
                      </a:br>
                      <a:r>
                        <a:rPr lang="en-US" sz="2400">
                          <a:latin typeface="Tenorite" pitchFamily="2" charset="0"/>
                        </a:rPr>
                        <a:t>Plume, etc.</a:t>
                      </a:r>
                    </a:p>
                  </a:txBody>
                  <a:tcP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6446933"/>
                  </a:ext>
                </a:extLst>
              </a:tr>
            </a:tbl>
          </a:graphicData>
        </a:graphic>
      </p:graphicFrame>
    </p:spTree>
    <p:extLst>
      <p:ext uri="{BB962C8B-B14F-4D97-AF65-F5344CB8AC3E}">
        <p14:creationId xmlns:p14="http://schemas.microsoft.com/office/powerpoint/2010/main" val="4021163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877104-F2CD-6ACD-8FFE-B2E395392588}"/>
              </a:ext>
            </a:extLst>
          </p:cNvPr>
          <p:cNvSpPr>
            <a:spLocks noGrp="1"/>
          </p:cNvSpPr>
          <p:nvPr>
            <p:ph type="title"/>
          </p:nvPr>
        </p:nvSpPr>
        <p:spPr>
          <a:xfrm>
            <a:off x="831850" y="1144790"/>
            <a:ext cx="10515600" cy="2852737"/>
          </a:xfrm>
        </p:spPr>
        <p:txBody>
          <a:bodyPr>
            <a:normAutofit/>
          </a:bodyPr>
          <a:lstStyle/>
          <a:p>
            <a:pPr algn="ctr"/>
            <a:r>
              <a:rPr lang="en-US" sz="4800" dirty="0"/>
              <a:t>make it easier to use &amp; discover</a:t>
            </a:r>
            <a:br>
              <a:rPr lang="en-US" sz="4800" dirty="0"/>
            </a:br>
            <a:r>
              <a:rPr lang="en-US" sz="4800" dirty="0"/>
              <a:t>decentralized/federated services</a:t>
            </a:r>
          </a:p>
        </p:txBody>
      </p:sp>
      <p:sp>
        <p:nvSpPr>
          <p:cNvPr id="2" name="Slide Number Placeholder 4">
            <a:extLst>
              <a:ext uri="{FF2B5EF4-FFF2-40B4-BE49-F238E27FC236}">
                <a16:creationId xmlns:a16="http://schemas.microsoft.com/office/drawing/2014/main" id="{B5608A31-14F0-0639-3EA4-1F0990F6A507}"/>
              </a:ext>
            </a:extLst>
          </p:cNvPr>
          <p:cNvSpPr txBox="1">
            <a:spLocks/>
          </p:cNvSpPr>
          <p:nvPr/>
        </p:nvSpPr>
        <p:spPr>
          <a:xfrm>
            <a:off x="9349077" y="64232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62C56D-5E74-2945-931D-C07ECBF0F859}" type="slidenum">
              <a:rPr lang="en-US" smtClean="0"/>
              <a:pPr/>
              <a:t>35</a:t>
            </a:fld>
            <a:endParaRPr lang="en-US"/>
          </a:p>
        </p:txBody>
      </p:sp>
      <p:sp>
        <p:nvSpPr>
          <p:cNvPr id="3" name="Slide Number Placeholder 2">
            <a:extLst>
              <a:ext uri="{FF2B5EF4-FFF2-40B4-BE49-F238E27FC236}">
                <a16:creationId xmlns:a16="http://schemas.microsoft.com/office/drawing/2014/main" id="{80B73671-6E9D-817F-2D4A-DF3DB2C5A425}"/>
              </a:ext>
            </a:extLst>
          </p:cNvPr>
          <p:cNvSpPr>
            <a:spLocks noGrp="1"/>
          </p:cNvSpPr>
          <p:nvPr>
            <p:ph type="sldNum" sz="quarter" idx="12"/>
          </p:nvPr>
        </p:nvSpPr>
        <p:spPr/>
        <p:txBody>
          <a:bodyPr/>
          <a:lstStyle/>
          <a:p>
            <a:fld id="{7D62C56D-5E74-2945-931D-C07ECBF0F859}" type="slidenum">
              <a:rPr lang="en-US" smtClean="0"/>
              <a:t>35</a:t>
            </a:fld>
            <a:endParaRPr lang="en-US"/>
          </a:p>
        </p:txBody>
      </p:sp>
      <p:sp>
        <p:nvSpPr>
          <p:cNvPr id="5" name="Date Placeholder 4">
            <a:extLst>
              <a:ext uri="{FF2B5EF4-FFF2-40B4-BE49-F238E27FC236}">
                <a16:creationId xmlns:a16="http://schemas.microsoft.com/office/drawing/2014/main" id="{6E7042AE-CF5D-D8E1-35F9-6AC08356DC27}"/>
              </a:ext>
            </a:extLst>
          </p:cNvPr>
          <p:cNvSpPr>
            <a:spLocks noGrp="1"/>
          </p:cNvSpPr>
          <p:nvPr>
            <p:ph type="dt" sz="half" idx="10"/>
          </p:nvPr>
        </p:nvSpPr>
        <p:spPr/>
        <p:txBody>
          <a:bodyPr/>
          <a:lstStyle/>
          <a:p>
            <a:r>
              <a:rPr lang="en-US"/>
              <a:t>Robius: App Dev in Rust</a:t>
            </a:r>
            <a:endParaRPr lang="en-US" dirty="0"/>
          </a:p>
        </p:txBody>
      </p:sp>
      <p:pic>
        <p:nvPicPr>
          <p:cNvPr id="7" name="Picture 6">
            <a:extLst>
              <a:ext uri="{FF2B5EF4-FFF2-40B4-BE49-F238E27FC236}">
                <a16:creationId xmlns:a16="http://schemas.microsoft.com/office/drawing/2014/main" id="{E63BE6D8-17C8-020D-DADE-07CABB116C46}"/>
              </a:ext>
            </a:extLst>
          </p:cNvPr>
          <p:cNvPicPr>
            <a:picLocks noChangeAspect="1"/>
          </p:cNvPicPr>
          <p:nvPr/>
        </p:nvPicPr>
        <p:blipFill>
          <a:blip r:embed="rId3"/>
          <a:srcRect/>
          <a:stretch/>
        </p:blipFill>
        <p:spPr>
          <a:xfrm>
            <a:off x="562858" y="6404677"/>
            <a:ext cx="261619" cy="261619"/>
          </a:xfrm>
          <a:prstGeom prst="rect">
            <a:avLst/>
          </a:prstGeom>
        </p:spPr>
      </p:pic>
    </p:spTree>
    <p:extLst>
      <p:ext uri="{BB962C8B-B14F-4D97-AF65-F5344CB8AC3E}">
        <p14:creationId xmlns:p14="http://schemas.microsoft.com/office/powerpoint/2010/main" val="279643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11605-363D-59A2-F169-A40B49043D9E}"/>
              </a:ext>
            </a:extLst>
          </p:cNvPr>
          <p:cNvPicPr>
            <a:picLocks noChangeAspect="1"/>
          </p:cNvPicPr>
          <p:nvPr/>
        </p:nvPicPr>
        <p:blipFill rotWithShape="1">
          <a:blip r:embed="rId3"/>
          <a:srcRect t="5858"/>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FA20D709-4180-8E83-D63E-D35A4E141076}"/>
              </a:ext>
            </a:extLst>
          </p:cNvPr>
          <p:cNvSpPr/>
          <p:nvPr/>
        </p:nvSpPr>
        <p:spPr>
          <a:xfrm>
            <a:off x="-110757" y="0"/>
            <a:ext cx="12639230" cy="7264442"/>
          </a:xfrm>
          <a:prstGeom prst="rect">
            <a:avLst/>
          </a:prstGeom>
          <a:solidFill>
            <a:schemeClr val="bg1">
              <a:alpha val="81476"/>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4013B0E-FB6C-B573-9FFE-8F9945B9E0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2C56D-5E74-2945-931D-C07ECBF0F859}"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6F6680E-C013-D597-3066-E9AF5EA16DF7}"/>
              </a:ext>
            </a:extLst>
          </p:cNvPr>
          <p:cNvSpPr/>
          <p:nvPr/>
        </p:nvSpPr>
        <p:spPr>
          <a:xfrm>
            <a:off x="1267792" y="471160"/>
            <a:ext cx="10924208" cy="7570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9" name="Content Placeholder 2">
            <a:extLst>
              <a:ext uri="{FF2B5EF4-FFF2-40B4-BE49-F238E27FC236}">
                <a16:creationId xmlns:a16="http://schemas.microsoft.com/office/drawing/2014/main" id="{3EB95AE9-2B46-A8AC-4E2E-F6C396E8B710}"/>
              </a:ext>
            </a:extLst>
          </p:cNvPr>
          <p:cNvSpPr>
            <a:spLocks noGrp="1"/>
          </p:cNvSpPr>
          <p:nvPr>
            <p:ph idx="1"/>
          </p:nvPr>
        </p:nvSpPr>
        <p:spPr>
          <a:xfrm>
            <a:off x="518160" y="1477327"/>
            <a:ext cx="11013440" cy="5228908"/>
          </a:xfrm>
        </p:spPr>
        <p:txBody>
          <a:bodyPr>
            <a:normAutofit/>
          </a:bodyPr>
          <a:lstStyle/>
          <a:p>
            <a:r>
              <a:rPr lang="en-US" dirty="0"/>
              <a:t>Robrix &amp; Robius are just getting started!</a:t>
            </a:r>
          </a:p>
          <a:p>
            <a:pPr lvl="1"/>
            <a:r>
              <a:rPr lang="en-US" dirty="0"/>
              <a:t>Many challenges remain: UI design, platform support, build tooling</a:t>
            </a:r>
          </a:p>
          <a:p>
            <a:pPr lvl="1"/>
            <a:r>
              <a:rPr lang="en-US" dirty="0"/>
              <a:t>Continue driving collaboration with Rust UI/App ecosystem, lang/libs team</a:t>
            </a:r>
            <a:br>
              <a:rPr lang="en-US" dirty="0"/>
            </a:br>
            <a:endParaRPr lang="en-US" dirty="0"/>
          </a:p>
          <a:p>
            <a:r>
              <a:rPr lang="en-US" dirty="0"/>
              <a:t>Robrix aims to provide value </a:t>
            </a:r>
            <a:r>
              <a:rPr lang="en-US" i="1" dirty="0"/>
              <a:t>back</a:t>
            </a:r>
            <a:r>
              <a:rPr lang="en-US" dirty="0"/>
              <a:t> to the Matrix community</a:t>
            </a:r>
          </a:p>
          <a:p>
            <a:pPr lvl="1"/>
            <a:r>
              <a:rPr lang="en-US" dirty="0"/>
              <a:t>Not just an app — an</a:t>
            </a:r>
            <a:r>
              <a:rPr lang="en-US" b="1" dirty="0"/>
              <a:t> external </a:t>
            </a:r>
            <a:r>
              <a:rPr lang="en-US" dirty="0"/>
              <a:t>user of</a:t>
            </a:r>
            <a:r>
              <a:rPr lang="en-US" sz="2000" dirty="0"/>
              <a:t>  </a:t>
            </a:r>
            <a:r>
              <a:rPr lang="en-US" sz="2000" dirty="0">
                <a:latin typeface="Monaco" pitchFamily="2" charset="77"/>
              </a:rPr>
              <a:t>matrix-rust-</a:t>
            </a:r>
            <a:r>
              <a:rPr lang="en-US" sz="2000" dirty="0" err="1">
                <a:latin typeface="Monaco" pitchFamily="2" charset="77"/>
              </a:rPr>
              <a:t>sdk</a:t>
            </a:r>
            <a:endParaRPr lang="en-US" dirty="0">
              <a:latin typeface="Monaco" pitchFamily="2" charset="77"/>
            </a:endParaRPr>
          </a:p>
          <a:p>
            <a:pPr lvl="2"/>
            <a:r>
              <a:rPr lang="en-US" dirty="0"/>
              <a:t>An </a:t>
            </a:r>
            <a:r>
              <a:rPr lang="en-US" b="1" dirty="0"/>
              <a:t>independent, multi-platform </a:t>
            </a:r>
            <a:r>
              <a:rPr lang="en-US" dirty="0"/>
              <a:t>test case for the SDK that shows off its power!</a:t>
            </a:r>
          </a:p>
          <a:p>
            <a:pPr lvl="2"/>
            <a:r>
              <a:rPr lang="en-US" dirty="0"/>
              <a:t>Also a bit of a forcing function for correctness + documentation clarity </a:t>
            </a:r>
            <a:r>
              <a:rPr lang="en-US" dirty="0">
                <a:latin typeface="Arial" panose="020B0604020202020204" pitchFamily="34" charset="0"/>
                <a:cs typeface="Arial" panose="020B0604020202020204" pitchFamily="34" charset="0"/>
              </a:rPr>
              <a:t>😬 😬</a:t>
            </a:r>
          </a:p>
          <a:p>
            <a:pPr lvl="1"/>
            <a:r>
              <a:rPr lang="en-US" dirty="0"/>
              <a:t>Strives to be a good answer for “how can I use this SDK function”?</a:t>
            </a:r>
          </a:p>
          <a:p>
            <a:pPr lvl="2"/>
            <a:r>
              <a:rPr lang="en-US" dirty="0"/>
              <a:t>Simple, “non-enterprise” coding style within a fully-fledged app environment</a:t>
            </a:r>
            <a:br>
              <a:rPr lang="en-US" dirty="0"/>
            </a:br>
            <a:endParaRPr lang="en-US" dirty="0"/>
          </a:p>
          <a:p>
            <a:r>
              <a:rPr lang="en-US" dirty="0"/>
              <a:t>For more, check out two recent blog posts:  </a:t>
            </a:r>
            <a:r>
              <a:rPr lang="en-US" dirty="0">
                <a:hlinkClick r:id="rId4"/>
              </a:rPr>
              <a:t>robius.rs/blog/</a:t>
            </a:r>
            <a:endParaRPr lang="en-US" dirty="0"/>
          </a:p>
          <a:p>
            <a:pPr lvl="1"/>
            <a:r>
              <a:rPr lang="en-US" dirty="0"/>
              <a:t>A 2024 retrospective, and 2025 roadmaps for Robius and Robrix</a:t>
            </a:r>
          </a:p>
        </p:txBody>
      </p:sp>
      <p:sp>
        <p:nvSpPr>
          <p:cNvPr id="32" name="Rounded Rectangle 31">
            <a:extLst>
              <a:ext uri="{FF2B5EF4-FFF2-40B4-BE49-F238E27FC236}">
                <a16:creationId xmlns:a16="http://schemas.microsoft.com/office/drawing/2014/main" id="{F125C248-E51D-A7F1-DD50-2AF0DA2EAB88}"/>
              </a:ext>
            </a:extLst>
          </p:cNvPr>
          <p:cNvSpPr/>
          <p:nvPr/>
        </p:nvSpPr>
        <p:spPr>
          <a:xfrm>
            <a:off x="-1059582" y="306293"/>
            <a:ext cx="10373360" cy="969675"/>
          </a:xfrm>
          <a:prstGeom prst="roundRect">
            <a:avLst/>
          </a:prstGeom>
          <a:solidFill>
            <a:srgbClr val="000000">
              <a:alpha val="705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6BDA4D4-0E3B-ABA5-9234-268A967B408A}"/>
              </a:ext>
            </a:extLst>
          </p:cNvPr>
          <p:cNvSpPr>
            <a:spLocks noGrp="1"/>
          </p:cNvSpPr>
          <p:nvPr>
            <p:ph type="title"/>
          </p:nvPr>
        </p:nvSpPr>
        <p:spPr>
          <a:xfrm>
            <a:off x="518160" y="151765"/>
            <a:ext cx="11013440" cy="1325563"/>
          </a:xfrm>
        </p:spPr>
        <p:txBody>
          <a:bodyPr/>
          <a:lstStyle/>
          <a:p>
            <a:r>
              <a:rPr lang="en-US" dirty="0">
                <a:solidFill>
                  <a:schemeClr val="bg1"/>
                </a:solidFill>
              </a:rPr>
              <a:t>Wrapping up, but looking forward</a:t>
            </a:r>
          </a:p>
        </p:txBody>
      </p:sp>
    </p:spTree>
    <p:extLst>
      <p:ext uri="{BB962C8B-B14F-4D97-AF65-F5344CB8AC3E}">
        <p14:creationId xmlns:p14="http://schemas.microsoft.com/office/powerpoint/2010/main" val="2866587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011605-363D-59A2-F169-A40B49043D9E}"/>
              </a:ext>
            </a:extLst>
          </p:cNvPr>
          <p:cNvPicPr>
            <a:picLocks noChangeAspect="1"/>
          </p:cNvPicPr>
          <p:nvPr/>
        </p:nvPicPr>
        <p:blipFill rotWithShape="1">
          <a:blip r:embed="rId3"/>
          <a:srcRect t="5858"/>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FA20D709-4180-8E83-D63E-D35A4E141076}"/>
              </a:ext>
            </a:extLst>
          </p:cNvPr>
          <p:cNvSpPr/>
          <p:nvPr/>
        </p:nvSpPr>
        <p:spPr>
          <a:xfrm>
            <a:off x="-223615" y="-1662"/>
            <a:ext cx="12639230" cy="7264442"/>
          </a:xfrm>
          <a:prstGeom prst="rect">
            <a:avLst/>
          </a:prstGeom>
          <a:solidFill>
            <a:schemeClr val="bg1">
              <a:alpha val="81476"/>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4013B0E-FB6C-B573-9FFE-8F9945B9E0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2C56D-5E74-2945-931D-C07ECBF0F859}"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6F6680E-C013-D597-3066-E9AF5EA16DF7}"/>
              </a:ext>
            </a:extLst>
          </p:cNvPr>
          <p:cNvSpPr/>
          <p:nvPr/>
        </p:nvSpPr>
        <p:spPr>
          <a:xfrm>
            <a:off x="1267792" y="471160"/>
            <a:ext cx="10924208" cy="7570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6BDA4D4-0E3B-ABA5-9234-268A967B408A}"/>
              </a:ext>
            </a:extLst>
          </p:cNvPr>
          <p:cNvSpPr>
            <a:spLocks noGrp="1"/>
          </p:cNvSpPr>
          <p:nvPr>
            <p:ph type="title"/>
          </p:nvPr>
        </p:nvSpPr>
        <p:spPr>
          <a:xfrm>
            <a:off x="531412" y="-7259"/>
            <a:ext cx="11013440" cy="1325563"/>
          </a:xfrm>
        </p:spPr>
        <p:txBody>
          <a:bodyPr/>
          <a:lstStyle/>
          <a:p>
            <a:r>
              <a:rPr lang="en-US" dirty="0"/>
              <a:t>Acknowledgments</a:t>
            </a:r>
          </a:p>
        </p:txBody>
      </p:sp>
      <p:pic>
        <p:nvPicPr>
          <p:cNvPr id="9" name="Picture 2">
            <a:extLst>
              <a:ext uri="{FF2B5EF4-FFF2-40B4-BE49-F238E27FC236}">
                <a16:creationId xmlns:a16="http://schemas.microsoft.com/office/drawing/2014/main" id="{CFEC95F8-62DB-72F0-3564-2B5C0E805BE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0131" t="15447" r="9677" b="4361"/>
          <a:stretch/>
        </p:blipFill>
        <p:spPr bwMode="auto">
          <a:xfrm>
            <a:off x="5357682" y="2140800"/>
            <a:ext cx="1167876" cy="11678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F78C83-ABDC-5B8B-3764-FF69A470AE20}"/>
              </a:ext>
            </a:extLst>
          </p:cNvPr>
          <p:cNvSpPr txBox="1"/>
          <p:nvPr/>
        </p:nvSpPr>
        <p:spPr>
          <a:xfrm>
            <a:off x="5034043" y="3358206"/>
            <a:ext cx="1810418" cy="369332"/>
          </a:xfrm>
          <a:prstGeom prst="rect">
            <a:avLst/>
          </a:prstGeom>
          <a:noFill/>
        </p:spPr>
        <p:txBody>
          <a:bodyPr wrap="square" rtlCol="0">
            <a:spAutoFit/>
          </a:bodyPr>
          <a:lstStyle/>
          <a:p>
            <a:pPr algn="ctr"/>
            <a:r>
              <a:rPr lang="en-US" dirty="0" err="1"/>
              <a:t>Klim</a:t>
            </a:r>
            <a:r>
              <a:rPr lang="en-US" dirty="0"/>
              <a:t> </a:t>
            </a:r>
            <a:r>
              <a:rPr lang="en-US" dirty="0" err="1"/>
              <a:t>Tsoutsman</a:t>
            </a:r>
            <a:endParaRPr lang="en-US" dirty="0"/>
          </a:p>
        </p:txBody>
      </p:sp>
      <p:pic>
        <p:nvPicPr>
          <p:cNvPr id="1028" name="Picture 4" descr="Rik Arends">
            <a:extLst>
              <a:ext uri="{FF2B5EF4-FFF2-40B4-BE49-F238E27FC236}">
                <a16:creationId xmlns:a16="http://schemas.microsoft.com/office/drawing/2014/main" id="{9102F9F4-BBEB-3DD7-314E-9889AC2BE3D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9300" y="1329409"/>
            <a:ext cx="1104501" cy="11045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1EA8628-7A51-4C87-2B55-399BF19E6914}"/>
              </a:ext>
            </a:extLst>
          </p:cNvPr>
          <p:cNvSpPr txBox="1"/>
          <p:nvPr/>
        </p:nvSpPr>
        <p:spPr>
          <a:xfrm>
            <a:off x="761180" y="2442043"/>
            <a:ext cx="1493046" cy="369332"/>
          </a:xfrm>
          <a:prstGeom prst="rect">
            <a:avLst/>
          </a:prstGeom>
          <a:noFill/>
        </p:spPr>
        <p:txBody>
          <a:bodyPr wrap="square" rtlCol="0">
            <a:spAutoFit/>
          </a:bodyPr>
          <a:lstStyle/>
          <a:p>
            <a:pPr algn="ctr"/>
            <a:r>
              <a:rPr lang="en-US" dirty="0"/>
              <a:t>Rik Arends</a:t>
            </a:r>
          </a:p>
        </p:txBody>
      </p:sp>
      <p:pic>
        <p:nvPicPr>
          <p:cNvPr id="1034" name="Picture 10" descr="Eddy Bruël">
            <a:extLst>
              <a:ext uri="{FF2B5EF4-FFF2-40B4-BE49-F238E27FC236}">
                <a16:creationId xmlns:a16="http://schemas.microsoft.com/office/drawing/2014/main" id="{963AFA9E-C01E-A0E0-C03E-4F91EDC59A2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39407" y="5210681"/>
            <a:ext cx="1104501" cy="11045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23369A1-0BDA-3CD3-E083-3EA198ABF0AE}"/>
              </a:ext>
            </a:extLst>
          </p:cNvPr>
          <p:cNvSpPr txBox="1"/>
          <p:nvPr/>
        </p:nvSpPr>
        <p:spPr>
          <a:xfrm>
            <a:off x="761714" y="6331766"/>
            <a:ext cx="1459888" cy="369332"/>
          </a:xfrm>
          <a:prstGeom prst="rect">
            <a:avLst/>
          </a:prstGeom>
          <a:noFill/>
        </p:spPr>
        <p:txBody>
          <a:bodyPr wrap="square" rtlCol="0">
            <a:spAutoFit/>
          </a:bodyPr>
          <a:lstStyle/>
          <a:p>
            <a:pPr algn="ctr"/>
            <a:r>
              <a:rPr lang="en-US" dirty="0"/>
              <a:t>Eddy </a:t>
            </a:r>
            <a:r>
              <a:rPr lang="en-US" dirty="0" err="1"/>
              <a:t>Bruël</a:t>
            </a:r>
            <a:endParaRPr lang="en-US" dirty="0"/>
          </a:p>
        </p:txBody>
      </p:sp>
      <p:sp>
        <p:nvSpPr>
          <p:cNvPr id="20" name="TextBox 19">
            <a:extLst>
              <a:ext uri="{FF2B5EF4-FFF2-40B4-BE49-F238E27FC236}">
                <a16:creationId xmlns:a16="http://schemas.microsoft.com/office/drawing/2014/main" id="{8352904A-2124-DFCE-A68B-5FB7C81FFA88}"/>
              </a:ext>
            </a:extLst>
          </p:cNvPr>
          <p:cNvSpPr txBox="1"/>
          <p:nvPr/>
        </p:nvSpPr>
        <p:spPr>
          <a:xfrm>
            <a:off x="781775" y="4266673"/>
            <a:ext cx="1456406" cy="646331"/>
          </a:xfrm>
          <a:prstGeom prst="rect">
            <a:avLst/>
          </a:prstGeom>
          <a:noFill/>
        </p:spPr>
        <p:txBody>
          <a:bodyPr wrap="square" rtlCol="0">
            <a:spAutoFit/>
          </a:bodyPr>
          <a:lstStyle/>
          <a:p>
            <a:pPr algn="ctr"/>
            <a:r>
              <a:rPr lang="en-US" dirty="0"/>
              <a:t>Sebastian </a:t>
            </a:r>
            <a:r>
              <a:rPr lang="en-US" dirty="0" err="1"/>
              <a:t>Michailidis</a:t>
            </a:r>
            <a:endParaRPr lang="en-US" dirty="0"/>
          </a:p>
        </p:txBody>
      </p:sp>
      <p:pic>
        <p:nvPicPr>
          <p:cNvPr id="1040" name="Picture 16" descr="Sebastian Michailidis">
            <a:extLst>
              <a:ext uri="{FF2B5EF4-FFF2-40B4-BE49-F238E27FC236}">
                <a16:creationId xmlns:a16="http://schemas.microsoft.com/office/drawing/2014/main" id="{AFC1EF5E-FE55-D1D3-4583-E3FF67E8D76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39407" y="3106355"/>
            <a:ext cx="1141141" cy="114114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8C0B9019-FF8F-38DB-176C-9788A01517D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82170" y="4340905"/>
            <a:ext cx="1104100" cy="109550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C031FFA-C529-EDB7-9F99-426E6D2B3796}"/>
              </a:ext>
            </a:extLst>
          </p:cNvPr>
          <p:cNvSpPr txBox="1"/>
          <p:nvPr/>
        </p:nvSpPr>
        <p:spPr>
          <a:xfrm>
            <a:off x="5036412" y="5451996"/>
            <a:ext cx="1795616" cy="646331"/>
          </a:xfrm>
          <a:prstGeom prst="rect">
            <a:avLst/>
          </a:prstGeom>
          <a:noFill/>
        </p:spPr>
        <p:txBody>
          <a:bodyPr wrap="square" rtlCol="0">
            <a:spAutoFit/>
          </a:bodyPr>
          <a:lstStyle/>
          <a:p>
            <a:pPr algn="ctr"/>
            <a:r>
              <a:rPr lang="en-US" dirty="0"/>
              <a:t>Cassaundra Smith</a:t>
            </a:r>
          </a:p>
        </p:txBody>
      </p:sp>
      <p:pic>
        <p:nvPicPr>
          <p:cNvPr id="1046" name="Picture 22">
            <a:extLst>
              <a:ext uri="{FF2B5EF4-FFF2-40B4-BE49-F238E27FC236}">
                <a16:creationId xmlns:a16="http://schemas.microsoft.com/office/drawing/2014/main" id="{21D034A8-EFB2-C722-3EA5-F836878FA07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78958" y="5210681"/>
            <a:ext cx="1187528" cy="114114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77035E8-E02F-BB92-B9DC-3F2D10A7C907}"/>
              </a:ext>
            </a:extLst>
          </p:cNvPr>
          <p:cNvSpPr txBox="1"/>
          <p:nvPr/>
        </p:nvSpPr>
        <p:spPr>
          <a:xfrm>
            <a:off x="3029219" y="6359794"/>
            <a:ext cx="1795616" cy="369332"/>
          </a:xfrm>
          <a:prstGeom prst="rect">
            <a:avLst/>
          </a:prstGeom>
          <a:noFill/>
        </p:spPr>
        <p:txBody>
          <a:bodyPr wrap="square" rtlCol="0">
            <a:spAutoFit/>
          </a:bodyPr>
          <a:lstStyle/>
          <a:p>
            <a:pPr algn="ctr"/>
            <a:r>
              <a:rPr lang="en-US" dirty="0"/>
              <a:t>Jorge </a:t>
            </a:r>
            <a:r>
              <a:rPr lang="en-US" dirty="0" err="1"/>
              <a:t>Bejar</a:t>
            </a:r>
            <a:endParaRPr lang="en-US" dirty="0"/>
          </a:p>
        </p:txBody>
      </p:sp>
      <p:sp>
        <p:nvSpPr>
          <p:cNvPr id="38" name="TextBox 37">
            <a:extLst>
              <a:ext uri="{FF2B5EF4-FFF2-40B4-BE49-F238E27FC236}">
                <a16:creationId xmlns:a16="http://schemas.microsoft.com/office/drawing/2014/main" id="{FC2C0535-328D-1692-DDD0-04F699FE427D}"/>
              </a:ext>
            </a:extLst>
          </p:cNvPr>
          <p:cNvSpPr txBox="1"/>
          <p:nvPr/>
        </p:nvSpPr>
        <p:spPr>
          <a:xfrm>
            <a:off x="3134079" y="4249515"/>
            <a:ext cx="1693922" cy="646331"/>
          </a:xfrm>
          <a:prstGeom prst="rect">
            <a:avLst/>
          </a:prstGeom>
          <a:noFill/>
        </p:spPr>
        <p:txBody>
          <a:bodyPr wrap="square" rtlCol="0">
            <a:spAutoFit/>
          </a:bodyPr>
          <a:lstStyle/>
          <a:p>
            <a:pPr algn="ctr"/>
            <a:r>
              <a:rPr lang="en-US" dirty="0"/>
              <a:t>Julian </a:t>
            </a:r>
            <a:br>
              <a:rPr lang="en-US" dirty="0"/>
            </a:br>
            <a:r>
              <a:rPr lang="en-US" dirty="0"/>
              <a:t>Montes de Oca</a:t>
            </a:r>
          </a:p>
        </p:txBody>
      </p:sp>
      <p:pic>
        <p:nvPicPr>
          <p:cNvPr id="1050" name="Picture 26">
            <a:extLst>
              <a:ext uri="{FF2B5EF4-FFF2-40B4-BE49-F238E27FC236}">
                <a16:creationId xmlns:a16="http://schemas.microsoft.com/office/drawing/2014/main" id="{9045706E-D63F-7E5E-AB9A-7261116E055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416640" y="1295945"/>
            <a:ext cx="1137965" cy="113796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3826647-C930-FFAA-0FFE-4513686007E8}"/>
              </a:ext>
            </a:extLst>
          </p:cNvPr>
          <p:cNvSpPr txBox="1"/>
          <p:nvPr/>
        </p:nvSpPr>
        <p:spPr>
          <a:xfrm>
            <a:off x="3265783" y="2433890"/>
            <a:ext cx="1439678" cy="369332"/>
          </a:xfrm>
          <a:prstGeom prst="rect">
            <a:avLst/>
          </a:prstGeom>
          <a:noFill/>
        </p:spPr>
        <p:txBody>
          <a:bodyPr wrap="square" rtlCol="0">
            <a:spAutoFit/>
          </a:bodyPr>
          <a:lstStyle/>
          <a:p>
            <a:pPr algn="ctr"/>
            <a:r>
              <a:rPr lang="en-US" dirty="0"/>
              <a:t>Edward Tan</a:t>
            </a:r>
          </a:p>
        </p:txBody>
      </p:sp>
      <p:pic>
        <p:nvPicPr>
          <p:cNvPr id="1054" name="Picture 30" descr="Julian Montes de Oca">
            <a:extLst>
              <a:ext uri="{FF2B5EF4-FFF2-40B4-BE49-F238E27FC236}">
                <a16:creationId xmlns:a16="http://schemas.microsoft.com/office/drawing/2014/main" id="{190723B9-81E4-B669-4138-AEC91D5ABF88}"/>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4893" t="2294" r="11687" b="14286"/>
          <a:stretch/>
        </p:blipFill>
        <p:spPr bwMode="auto">
          <a:xfrm>
            <a:off x="3420487" y="3137624"/>
            <a:ext cx="1127121" cy="112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erson taking a selfie in front of a castle&#10;&#10;AI-generated content may be incorrect.">
            <a:extLst>
              <a:ext uri="{FF2B5EF4-FFF2-40B4-BE49-F238E27FC236}">
                <a16:creationId xmlns:a16="http://schemas.microsoft.com/office/drawing/2014/main" id="{14B30DC0-3FEB-F4A4-5552-8E33E7FCA61E}"/>
              </a:ext>
            </a:extLst>
          </p:cNvPr>
          <p:cNvPicPr>
            <a:picLocks noChangeAspect="1"/>
          </p:cNvPicPr>
          <p:nvPr/>
        </p:nvPicPr>
        <p:blipFill>
          <a:blip r:embed="rId12"/>
          <a:srcRect l="17266" t="25456" r="-2075" b="10354"/>
          <a:stretch/>
        </p:blipFill>
        <p:spPr>
          <a:xfrm>
            <a:off x="8774510" y="1241858"/>
            <a:ext cx="1149133" cy="1159222"/>
          </a:xfrm>
          <a:prstGeom prst="rect">
            <a:avLst/>
          </a:prstGeom>
        </p:spPr>
      </p:pic>
      <p:pic>
        <p:nvPicPr>
          <p:cNvPr id="18" name="Picture 17" descr="A person standing next to a statue of a panda&#10;&#10;AI-generated content may be incorrect.">
            <a:extLst>
              <a:ext uri="{FF2B5EF4-FFF2-40B4-BE49-F238E27FC236}">
                <a16:creationId xmlns:a16="http://schemas.microsoft.com/office/drawing/2014/main" id="{706250BA-89A0-C9C9-8166-17BCC121103E}"/>
              </a:ext>
            </a:extLst>
          </p:cNvPr>
          <p:cNvPicPr>
            <a:picLocks noChangeAspect="1"/>
          </p:cNvPicPr>
          <p:nvPr/>
        </p:nvPicPr>
        <p:blipFill>
          <a:blip r:embed="rId13"/>
          <a:srcRect l="33486" t="27124" r="-1738" b="9863"/>
          <a:stretch/>
        </p:blipFill>
        <p:spPr>
          <a:xfrm>
            <a:off x="9714614" y="2976690"/>
            <a:ext cx="1137965" cy="1137965"/>
          </a:xfrm>
          <a:prstGeom prst="rect">
            <a:avLst/>
          </a:prstGeom>
        </p:spPr>
      </p:pic>
      <p:pic>
        <p:nvPicPr>
          <p:cNvPr id="5" name="Picture 4" descr="A person wearing glasses and a black shirt&#10;&#10;AI-generated content may be incorrect.">
            <a:extLst>
              <a:ext uri="{FF2B5EF4-FFF2-40B4-BE49-F238E27FC236}">
                <a16:creationId xmlns:a16="http://schemas.microsoft.com/office/drawing/2014/main" id="{082F29BC-5A9B-E4E2-34BE-00E0633A8A64}"/>
              </a:ext>
            </a:extLst>
          </p:cNvPr>
          <p:cNvPicPr>
            <a:picLocks noChangeAspect="1"/>
          </p:cNvPicPr>
          <p:nvPr/>
        </p:nvPicPr>
        <p:blipFill>
          <a:blip r:embed="rId14"/>
          <a:srcRect l="1359" t="462" r="3730" b="27320"/>
          <a:stretch/>
        </p:blipFill>
        <p:spPr>
          <a:xfrm>
            <a:off x="9714614" y="4898965"/>
            <a:ext cx="1137965" cy="1154510"/>
          </a:xfrm>
          <a:prstGeom prst="rect">
            <a:avLst/>
          </a:prstGeom>
        </p:spPr>
      </p:pic>
      <p:pic>
        <p:nvPicPr>
          <p:cNvPr id="22" name="Picture 21" descr="A person in a suit&#10;&#10;AI-generated content may be incorrect.">
            <a:extLst>
              <a:ext uri="{FF2B5EF4-FFF2-40B4-BE49-F238E27FC236}">
                <a16:creationId xmlns:a16="http://schemas.microsoft.com/office/drawing/2014/main" id="{427E949E-17D2-48DA-351B-1DFC4F673E5B}"/>
              </a:ext>
            </a:extLst>
          </p:cNvPr>
          <p:cNvPicPr>
            <a:picLocks noChangeAspect="1"/>
          </p:cNvPicPr>
          <p:nvPr/>
        </p:nvPicPr>
        <p:blipFill>
          <a:blip r:embed="rId15"/>
          <a:srcRect l="12310" t="-1288" r="11690" b="38275"/>
          <a:stretch/>
        </p:blipFill>
        <p:spPr>
          <a:xfrm>
            <a:off x="7875445" y="4909550"/>
            <a:ext cx="1128762" cy="1137965"/>
          </a:xfrm>
          <a:prstGeom prst="rect">
            <a:avLst/>
          </a:prstGeom>
        </p:spPr>
      </p:pic>
      <p:pic>
        <p:nvPicPr>
          <p:cNvPr id="10" name="Picture 9" descr="A person taking a selfie&#10;&#10;AI-generated content may be incorrect.">
            <a:extLst>
              <a:ext uri="{FF2B5EF4-FFF2-40B4-BE49-F238E27FC236}">
                <a16:creationId xmlns:a16="http://schemas.microsoft.com/office/drawing/2014/main" id="{B5A14413-9BE2-70BD-431E-857F125C5A40}"/>
              </a:ext>
            </a:extLst>
          </p:cNvPr>
          <p:cNvPicPr>
            <a:picLocks noChangeAspect="1"/>
          </p:cNvPicPr>
          <p:nvPr/>
        </p:nvPicPr>
        <p:blipFill>
          <a:blip r:embed="rId16"/>
          <a:srcRect l="-2096" t="-266" r="-3289" b="20025"/>
          <a:stretch/>
        </p:blipFill>
        <p:spPr>
          <a:xfrm>
            <a:off x="7880221" y="2973889"/>
            <a:ext cx="1140398" cy="1137965"/>
          </a:xfrm>
          <a:prstGeom prst="rect">
            <a:avLst/>
          </a:prstGeom>
        </p:spPr>
      </p:pic>
      <p:sp>
        <p:nvSpPr>
          <p:cNvPr id="25" name="TextBox 24">
            <a:extLst>
              <a:ext uri="{FF2B5EF4-FFF2-40B4-BE49-F238E27FC236}">
                <a16:creationId xmlns:a16="http://schemas.microsoft.com/office/drawing/2014/main" id="{3AB6C437-BD80-0C20-615E-7530D5DCC139}"/>
              </a:ext>
            </a:extLst>
          </p:cNvPr>
          <p:cNvSpPr txBox="1"/>
          <p:nvPr/>
        </p:nvSpPr>
        <p:spPr>
          <a:xfrm>
            <a:off x="8629237" y="2395352"/>
            <a:ext cx="1439678" cy="369332"/>
          </a:xfrm>
          <a:prstGeom prst="rect">
            <a:avLst/>
          </a:prstGeom>
          <a:noFill/>
        </p:spPr>
        <p:txBody>
          <a:bodyPr wrap="square" rtlCol="0">
            <a:spAutoFit/>
          </a:bodyPr>
          <a:lstStyle/>
          <a:p>
            <a:pPr algn="ctr"/>
            <a:r>
              <a:rPr lang="en-US" dirty="0"/>
              <a:t>Alex Zhang</a:t>
            </a:r>
          </a:p>
        </p:txBody>
      </p:sp>
      <p:sp>
        <p:nvSpPr>
          <p:cNvPr id="26" name="TextBox 25">
            <a:extLst>
              <a:ext uri="{FF2B5EF4-FFF2-40B4-BE49-F238E27FC236}">
                <a16:creationId xmlns:a16="http://schemas.microsoft.com/office/drawing/2014/main" id="{1F312F98-2334-6AA7-AA7E-0EFE0429D40B}"/>
              </a:ext>
            </a:extLst>
          </p:cNvPr>
          <p:cNvSpPr txBox="1"/>
          <p:nvPr/>
        </p:nvSpPr>
        <p:spPr>
          <a:xfrm>
            <a:off x="7737782" y="4100253"/>
            <a:ext cx="1439678" cy="646331"/>
          </a:xfrm>
          <a:prstGeom prst="rect">
            <a:avLst/>
          </a:prstGeom>
          <a:noFill/>
        </p:spPr>
        <p:txBody>
          <a:bodyPr wrap="square" rtlCol="0">
            <a:spAutoFit/>
          </a:bodyPr>
          <a:lstStyle/>
          <a:p>
            <a:pPr algn="ctr"/>
            <a:r>
              <a:rPr lang="en-US" dirty="0"/>
              <a:t>Poon Yong Quan (Alan)</a:t>
            </a:r>
          </a:p>
        </p:txBody>
      </p:sp>
      <p:sp>
        <p:nvSpPr>
          <p:cNvPr id="29" name="TextBox 28">
            <a:extLst>
              <a:ext uri="{FF2B5EF4-FFF2-40B4-BE49-F238E27FC236}">
                <a16:creationId xmlns:a16="http://schemas.microsoft.com/office/drawing/2014/main" id="{025B1F01-3185-2D54-FD04-716C356FE4B6}"/>
              </a:ext>
            </a:extLst>
          </p:cNvPr>
          <p:cNvSpPr txBox="1"/>
          <p:nvPr/>
        </p:nvSpPr>
        <p:spPr>
          <a:xfrm>
            <a:off x="7715385" y="6071823"/>
            <a:ext cx="1439678" cy="646331"/>
          </a:xfrm>
          <a:prstGeom prst="rect">
            <a:avLst/>
          </a:prstGeom>
          <a:noFill/>
        </p:spPr>
        <p:txBody>
          <a:bodyPr wrap="square" rtlCol="0">
            <a:spAutoFit/>
          </a:bodyPr>
          <a:lstStyle/>
          <a:p>
            <a:pPr algn="ctr"/>
            <a:r>
              <a:rPr lang="en-US" dirty="0"/>
              <a:t>Yiming (Aarav) Lu</a:t>
            </a:r>
          </a:p>
        </p:txBody>
      </p:sp>
      <p:sp>
        <p:nvSpPr>
          <p:cNvPr id="30" name="TextBox 29">
            <a:extLst>
              <a:ext uri="{FF2B5EF4-FFF2-40B4-BE49-F238E27FC236}">
                <a16:creationId xmlns:a16="http://schemas.microsoft.com/office/drawing/2014/main" id="{6CA9BAE3-437D-8585-ADA9-C38F143880CC}"/>
              </a:ext>
            </a:extLst>
          </p:cNvPr>
          <p:cNvSpPr txBox="1"/>
          <p:nvPr/>
        </p:nvSpPr>
        <p:spPr>
          <a:xfrm>
            <a:off x="9562541" y="4108203"/>
            <a:ext cx="1439678" cy="369332"/>
          </a:xfrm>
          <a:prstGeom prst="rect">
            <a:avLst/>
          </a:prstGeom>
          <a:noFill/>
        </p:spPr>
        <p:txBody>
          <a:bodyPr wrap="square" rtlCol="0">
            <a:spAutoFit/>
          </a:bodyPr>
          <a:lstStyle/>
          <a:p>
            <a:pPr algn="ctr"/>
            <a:r>
              <a:rPr lang="en-US" dirty="0"/>
              <a:t>Tyrese Luo</a:t>
            </a:r>
          </a:p>
        </p:txBody>
      </p:sp>
      <p:sp>
        <p:nvSpPr>
          <p:cNvPr id="31" name="TextBox 30">
            <a:extLst>
              <a:ext uri="{FF2B5EF4-FFF2-40B4-BE49-F238E27FC236}">
                <a16:creationId xmlns:a16="http://schemas.microsoft.com/office/drawing/2014/main" id="{7FD722A7-69DC-F388-705E-0DD2F68E6D4F}"/>
              </a:ext>
            </a:extLst>
          </p:cNvPr>
          <p:cNvSpPr txBox="1"/>
          <p:nvPr/>
        </p:nvSpPr>
        <p:spPr>
          <a:xfrm>
            <a:off x="9562541" y="6056273"/>
            <a:ext cx="1439678" cy="646331"/>
          </a:xfrm>
          <a:prstGeom prst="rect">
            <a:avLst/>
          </a:prstGeom>
          <a:noFill/>
        </p:spPr>
        <p:txBody>
          <a:bodyPr wrap="square" rtlCol="0">
            <a:spAutoFit/>
          </a:bodyPr>
          <a:lstStyle/>
          <a:p>
            <a:pPr algn="ctr"/>
            <a:r>
              <a:rPr lang="en-US" dirty="0"/>
              <a:t>Guo </a:t>
            </a:r>
            <a:r>
              <a:rPr lang="en-US" dirty="0" err="1"/>
              <a:t>KeZhen</a:t>
            </a:r>
            <a:r>
              <a:rPr lang="en-US" dirty="0"/>
              <a:t> (Cork)</a:t>
            </a:r>
          </a:p>
        </p:txBody>
      </p:sp>
    </p:spTree>
    <p:extLst>
      <p:ext uri="{BB962C8B-B14F-4D97-AF65-F5344CB8AC3E}">
        <p14:creationId xmlns:p14="http://schemas.microsoft.com/office/powerpoint/2010/main" val="1757593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uide to Capture Seattle Skyline: 5 Top Locations | 8 Effective Tips">
            <a:extLst>
              <a:ext uri="{FF2B5EF4-FFF2-40B4-BE49-F238E27FC236}">
                <a16:creationId xmlns:a16="http://schemas.microsoft.com/office/drawing/2014/main" id="{46E82BD6-BFF4-AE49-8E52-1DF5C2D8BE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 y="-197070"/>
            <a:ext cx="12313920" cy="82092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15A61EE-BB39-03BF-F81F-C9347BC3F347}"/>
              </a:ext>
            </a:extLst>
          </p:cNvPr>
          <p:cNvSpPr/>
          <p:nvPr/>
        </p:nvSpPr>
        <p:spPr>
          <a:xfrm>
            <a:off x="-631961" y="-693153"/>
            <a:ext cx="13903153" cy="8789975"/>
          </a:xfrm>
          <a:prstGeom prst="rect">
            <a:avLst/>
          </a:prstGeom>
          <a:solidFill>
            <a:srgbClr val="000000">
              <a:alpha val="47451"/>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B4A002DA-AD45-D899-2D84-93A0D0C2D250}"/>
              </a:ext>
            </a:extLst>
          </p:cNvPr>
          <p:cNvSpPr>
            <a:spLocks noGrp="1"/>
          </p:cNvSpPr>
          <p:nvPr>
            <p:ph type="sldNum" sz="quarter" idx="12"/>
          </p:nvPr>
        </p:nvSpPr>
        <p:spPr/>
        <p:txBody>
          <a:bodyPr/>
          <a:lstStyle/>
          <a:p>
            <a:fld id="{7D62C56D-5E74-2945-931D-C07ECBF0F859}" type="slidenum">
              <a:rPr lang="en-US" smtClean="0"/>
              <a:pPr/>
              <a:t>38</a:t>
            </a:fld>
            <a:endParaRPr lang="en-US" dirty="0"/>
          </a:p>
        </p:txBody>
      </p:sp>
      <p:sp>
        <p:nvSpPr>
          <p:cNvPr id="10" name="TextBox 9">
            <a:extLst>
              <a:ext uri="{FF2B5EF4-FFF2-40B4-BE49-F238E27FC236}">
                <a16:creationId xmlns:a16="http://schemas.microsoft.com/office/drawing/2014/main" id="{25CE5FDE-8B9A-E05B-6A15-4C065F2A8155}"/>
              </a:ext>
            </a:extLst>
          </p:cNvPr>
          <p:cNvSpPr txBox="1"/>
          <p:nvPr/>
        </p:nvSpPr>
        <p:spPr>
          <a:xfrm>
            <a:off x="1305891" y="468585"/>
            <a:ext cx="2743200" cy="830997"/>
          </a:xfrm>
          <a:prstGeom prst="rect">
            <a:avLst/>
          </a:prstGeom>
          <a:noFill/>
        </p:spPr>
        <p:txBody>
          <a:bodyPr wrap="square" rtlCol="0">
            <a:spAutoFit/>
          </a:bodyPr>
          <a:lstStyle/>
          <a:p>
            <a:r>
              <a:rPr lang="en-US" sz="4800" b="1" dirty="0">
                <a:solidFill>
                  <a:schemeClr val="bg1"/>
                </a:solidFill>
              </a:rPr>
              <a:t>Thanks!</a:t>
            </a:r>
          </a:p>
        </p:txBody>
      </p:sp>
      <p:pic>
        <p:nvPicPr>
          <p:cNvPr id="3" name="Graphic 2">
            <a:extLst>
              <a:ext uri="{FF2B5EF4-FFF2-40B4-BE49-F238E27FC236}">
                <a16:creationId xmlns:a16="http://schemas.microsoft.com/office/drawing/2014/main" id="{70FDBDC6-F3B6-32A7-4996-3E5B605736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7667" y="1966536"/>
            <a:ext cx="1839951" cy="1839951"/>
          </a:xfrm>
          <a:prstGeom prst="rect">
            <a:avLst/>
          </a:prstGeom>
        </p:spPr>
      </p:pic>
      <p:cxnSp>
        <p:nvCxnSpPr>
          <p:cNvPr id="4" name="Straight Arrow Connector 21">
            <a:extLst>
              <a:ext uri="{FF2B5EF4-FFF2-40B4-BE49-F238E27FC236}">
                <a16:creationId xmlns:a16="http://schemas.microsoft.com/office/drawing/2014/main" id="{3023B0A1-60D5-A089-D41B-DF146BE0DCC3}"/>
              </a:ext>
            </a:extLst>
          </p:cNvPr>
          <p:cNvCxnSpPr>
            <a:cxnSpLocks/>
            <a:endCxn id="3" idx="0"/>
          </p:cNvCxnSpPr>
          <p:nvPr/>
        </p:nvCxnSpPr>
        <p:spPr>
          <a:xfrm rot="10800000" flipV="1">
            <a:off x="4437643" y="1578466"/>
            <a:ext cx="1579820" cy="388070"/>
          </a:xfrm>
          <a:prstGeom prst="bentConnector2">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8D4E733-AEFD-9315-5D27-75E42B244EF1}"/>
              </a:ext>
            </a:extLst>
          </p:cNvPr>
          <p:cNvSpPr txBox="1"/>
          <p:nvPr/>
        </p:nvSpPr>
        <p:spPr>
          <a:xfrm>
            <a:off x="5476238" y="530500"/>
            <a:ext cx="6483788" cy="3054169"/>
          </a:xfrm>
          <a:prstGeom prst="rect">
            <a:avLst/>
          </a:prstGeom>
          <a:noFill/>
        </p:spPr>
        <p:txBody>
          <a:bodyPr wrap="square" rtlCol="0">
            <a:spAutoFit/>
          </a:bodyPr>
          <a:lstStyle/>
          <a:p>
            <a:pPr>
              <a:lnSpc>
                <a:spcPct val="105000"/>
              </a:lnSpc>
              <a:spcAft>
                <a:spcPts val="600"/>
              </a:spcAft>
            </a:pPr>
            <a:r>
              <a:rPr lang="en-US" sz="3600" dirty="0">
                <a:solidFill>
                  <a:srgbClr val="FFFFFF"/>
                </a:solidFill>
              </a:rPr>
              <a:t>Interested?  Please reach out:</a:t>
            </a:r>
          </a:p>
          <a:p>
            <a:pPr>
              <a:lnSpc>
                <a:spcPct val="105000"/>
              </a:lnSpc>
            </a:pPr>
            <a:r>
              <a:rPr lang="en-US" sz="3600" dirty="0">
                <a:solidFill>
                  <a:srgbClr val="FFFFFF"/>
                </a:solidFill>
              </a:rPr>
              <a:t>            @project-robius/</a:t>
            </a:r>
            <a:r>
              <a:rPr lang="en-US" sz="3600" dirty="0" err="1">
                <a:solidFill>
                  <a:srgbClr val="FFFFFF"/>
                </a:solidFill>
              </a:rPr>
              <a:t>robrix</a:t>
            </a:r>
            <a:endParaRPr lang="en-US" sz="3600" dirty="0">
              <a:solidFill>
                <a:srgbClr val="FFFFFF"/>
              </a:solidFill>
            </a:endParaRPr>
          </a:p>
          <a:p>
            <a:pPr>
              <a:lnSpc>
                <a:spcPct val="105000"/>
              </a:lnSpc>
            </a:pPr>
            <a:r>
              <a:rPr lang="en-US" sz="3600" dirty="0">
                <a:solidFill>
                  <a:srgbClr val="FFFFFF"/>
                </a:solidFill>
              </a:rPr>
              <a:t>             #</a:t>
            </a:r>
            <a:r>
              <a:rPr lang="en-US" sz="3600" dirty="0" err="1">
                <a:solidFill>
                  <a:srgbClr val="FFFFFF"/>
                </a:solidFill>
              </a:rPr>
              <a:t>robrix@matrix.org</a:t>
            </a:r>
            <a:endParaRPr lang="en-US" sz="3600" dirty="0">
              <a:solidFill>
                <a:srgbClr val="FFFFFF"/>
              </a:solidFill>
            </a:endParaRPr>
          </a:p>
          <a:p>
            <a:pPr>
              <a:lnSpc>
                <a:spcPct val="105000"/>
              </a:lnSpc>
            </a:pPr>
            <a:r>
              <a:rPr lang="en-US" sz="3600" dirty="0">
                <a:solidFill>
                  <a:srgbClr val="FFFFFF"/>
                </a:solidFill>
              </a:rPr>
              <a:t>             #</a:t>
            </a:r>
            <a:r>
              <a:rPr lang="en-US" sz="3600" dirty="0" err="1">
                <a:solidFill>
                  <a:srgbClr val="FFFFFF"/>
                </a:solidFill>
              </a:rPr>
              <a:t>robius@matrix.org</a:t>
            </a:r>
            <a:br>
              <a:rPr lang="en-US" sz="3600" dirty="0">
                <a:solidFill>
                  <a:srgbClr val="FFFFFF"/>
                </a:solidFill>
              </a:rPr>
            </a:br>
            <a:r>
              <a:rPr lang="en-US" sz="3600" dirty="0">
                <a:solidFill>
                  <a:srgbClr val="FFFFFF"/>
                </a:solidFill>
              </a:rPr>
              <a:t>                       @</a:t>
            </a:r>
            <a:r>
              <a:rPr lang="en-US" sz="3600" dirty="0" err="1">
                <a:solidFill>
                  <a:srgbClr val="FFFFFF"/>
                </a:solidFill>
              </a:rPr>
              <a:t>kevinaboos</a:t>
            </a:r>
            <a:endParaRPr lang="en-US" sz="3600" dirty="0">
              <a:solidFill>
                <a:srgbClr val="FFFFFF"/>
              </a:solidFill>
            </a:endParaRPr>
          </a:p>
        </p:txBody>
      </p:sp>
      <p:pic>
        <p:nvPicPr>
          <p:cNvPr id="7" name="Picture 4">
            <a:extLst>
              <a:ext uri="{FF2B5EF4-FFF2-40B4-BE49-F238E27FC236}">
                <a16:creationId xmlns:a16="http://schemas.microsoft.com/office/drawing/2014/main" id="{02B9874E-40AB-AAFB-0595-8AB7A7233D1F}"/>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a:ext>
            </a:extLst>
          </a:blip>
          <a:srcRect/>
          <a:stretch>
            <a:fillRect/>
          </a:stretch>
        </p:blipFill>
        <p:spPr bwMode="auto">
          <a:xfrm>
            <a:off x="6116644" y="1361151"/>
            <a:ext cx="437610" cy="437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C8C758C-6718-7852-68D9-AD6E040ACE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92401" y="3019283"/>
            <a:ext cx="478212" cy="478212"/>
          </a:xfrm>
          <a:prstGeom prst="rect">
            <a:avLst/>
          </a:prstGeom>
        </p:spPr>
      </p:pic>
      <p:sp>
        <p:nvSpPr>
          <p:cNvPr id="16" name="Rounded Rectangle 15">
            <a:extLst>
              <a:ext uri="{FF2B5EF4-FFF2-40B4-BE49-F238E27FC236}">
                <a16:creationId xmlns:a16="http://schemas.microsoft.com/office/drawing/2014/main" id="{132CEF9F-264F-3627-E3B4-B28341B22562}"/>
              </a:ext>
            </a:extLst>
          </p:cNvPr>
          <p:cNvSpPr/>
          <p:nvPr/>
        </p:nvSpPr>
        <p:spPr>
          <a:xfrm>
            <a:off x="7293824" y="3056220"/>
            <a:ext cx="412633" cy="405683"/>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Picture 14" descr="A blue and black logo&#10;&#10;Description automatically generated">
            <a:extLst>
              <a:ext uri="{FF2B5EF4-FFF2-40B4-BE49-F238E27FC236}">
                <a16:creationId xmlns:a16="http://schemas.microsoft.com/office/drawing/2014/main" id="{108EAE88-A0EE-7FE9-F43A-3D008B46446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 r="14029"/>
          <a:stretch/>
        </p:blipFill>
        <p:spPr>
          <a:xfrm>
            <a:off x="7274224" y="3030442"/>
            <a:ext cx="458611" cy="452733"/>
          </a:xfrm>
          <a:prstGeom prst="rect">
            <a:avLst/>
          </a:prstGeom>
        </p:spPr>
      </p:pic>
      <p:pic>
        <p:nvPicPr>
          <p:cNvPr id="17" name="Picture 4">
            <a:extLst>
              <a:ext uri="{FF2B5EF4-FFF2-40B4-BE49-F238E27FC236}">
                <a16:creationId xmlns:a16="http://schemas.microsoft.com/office/drawing/2014/main" id="{0803C99D-B9D9-4D9D-54BE-E78941B03B51}"/>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a:ext>
            </a:extLst>
          </a:blip>
          <a:srcRect/>
          <a:stretch>
            <a:fillRect/>
          </a:stretch>
        </p:blipFill>
        <p:spPr bwMode="auto">
          <a:xfrm>
            <a:off x="6129299" y="3028601"/>
            <a:ext cx="437610" cy="4376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8D94ABE-62C6-215E-E8B6-8F780CF8D260}"/>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a:ext>
            </a:extLst>
          </a:blip>
          <a:srcRect/>
          <a:stretch>
            <a:fillRect/>
          </a:stretch>
        </p:blipFill>
        <p:spPr bwMode="auto">
          <a:xfrm>
            <a:off x="5993372" y="1966965"/>
            <a:ext cx="722658" cy="82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09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FE5403-F67B-E975-0DE0-DBC4E7C4EBC3}"/>
              </a:ext>
            </a:extLst>
          </p:cNvPr>
          <p:cNvPicPr>
            <a:picLocks noChangeAspect="1"/>
          </p:cNvPicPr>
          <p:nvPr/>
        </p:nvPicPr>
        <p:blipFill>
          <a:blip r:embed="rId3"/>
          <a:stretch>
            <a:fillRect/>
          </a:stretch>
        </p:blipFill>
        <p:spPr>
          <a:xfrm rot="1121932">
            <a:off x="10454368" y="4520453"/>
            <a:ext cx="1280834" cy="1280834"/>
          </a:xfrm>
          <a:prstGeom prst="rect">
            <a:avLst/>
          </a:prstGeom>
        </p:spPr>
      </p:pic>
      <p:sp>
        <p:nvSpPr>
          <p:cNvPr id="6" name="Slide Number Placeholder 5">
            <a:extLst>
              <a:ext uri="{FF2B5EF4-FFF2-40B4-BE49-F238E27FC236}">
                <a16:creationId xmlns:a16="http://schemas.microsoft.com/office/drawing/2014/main" id="{40D75015-4F45-27FD-53DF-C67126A1915E}"/>
              </a:ext>
            </a:extLst>
          </p:cNvPr>
          <p:cNvSpPr>
            <a:spLocks noGrp="1"/>
          </p:cNvSpPr>
          <p:nvPr>
            <p:ph type="sldNum" sz="quarter" idx="12"/>
          </p:nvPr>
        </p:nvSpPr>
        <p:spPr/>
        <p:txBody>
          <a:bodyPr/>
          <a:lstStyle/>
          <a:p>
            <a:fld id="{7D62C56D-5E74-2945-931D-C07ECBF0F859}" type="slidenum">
              <a:rPr lang="en-US" smtClean="0"/>
              <a:t>4</a:t>
            </a:fld>
            <a:endParaRPr lang="en-US"/>
          </a:p>
        </p:txBody>
      </p:sp>
      <p:pic>
        <p:nvPicPr>
          <p:cNvPr id="7" name="Picture 4" descr="Mobius Strip Icon 4993362">
            <a:extLst>
              <a:ext uri="{FF2B5EF4-FFF2-40B4-BE49-F238E27FC236}">
                <a16:creationId xmlns:a16="http://schemas.microsoft.com/office/drawing/2014/main" id="{5AD9E5FA-9ACA-E118-8DAA-2095D72B95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521412">
            <a:off x="-11654" y="7859430"/>
            <a:ext cx="2644055" cy="2644055"/>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F9753383-EBF8-38AD-83BE-DA227901E0B7}"/>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t="275"/>
          <a:stretch/>
        </p:blipFill>
        <p:spPr>
          <a:xfrm>
            <a:off x="1798350" y="8597932"/>
            <a:ext cx="2724179" cy="1811118"/>
          </a:xfrm>
          <a:prstGeom prst="rect">
            <a:avLst/>
          </a:prstGeom>
        </p:spPr>
      </p:pic>
      <p:pic>
        <p:nvPicPr>
          <p:cNvPr id="9" name="Graphic 8">
            <a:extLst>
              <a:ext uri="{FF2B5EF4-FFF2-40B4-BE49-F238E27FC236}">
                <a16:creationId xmlns:a16="http://schemas.microsoft.com/office/drawing/2014/main" id="{2E609FEA-AE73-127F-1004-7B63A3A1740B}"/>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l="-137" t="-28587" r="1109" b="-12338"/>
          <a:stretch/>
        </p:blipFill>
        <p:spPr>
          <a:xfrm rot="21168237">
            <a:off x="8979547" y="4867234"/>
            <a:ext cx="1670466" cy="1584782"/>
          </a:xfrm>
          <a:prstGeom prst="ellipse">
            <a:avLst/>
          </a:prstGeom>
        </p:spPr>
      </p:pic>
      <p:sp>
        <p:nvSpPr>
          <p:cNvPr id="22" name="Rounded Rectangular Callout 21">
            <a:extLst>
              <a:ext uri="{FF2B5EF4-FFF2-40B4-BE49-F238E27FC236}">
                <a16:creationId xmlns:a16="http://schemas.microsoft.com/office/drawing/2014/main" id="{5C33AD25-3118-C96A-D46D-2423CADDCFA0}"/>
              </a:ext>
            </a:extLst>
          </p:cNvPr>
          <p:cNvSpPr/>
          <p:nvPr/>
        </p:nvSpPr>
        <p:spPr>
          <a:xfrm>
            <a:off x="916616" y="563729"/>
            <a:ext cx="10181914" cy="3781947"/>
          </a:xfrm>
          <a:prstGeom prst="wedgeRoundRectCallout">
            <a:avLst>
              <a:gd name="adj1" fmla="val 33999"/>
              <a:gd name="adj2" fmla="val 78713"/>
              <a:gd name="adj3" fmla="val 16667"/>
            </a:avLst>
          </a:prstGeom>
          <a:solidFill>
            <a:schemeClr val="bg1">
              <a:lumMod val="95000"/>
            </a:schemeClr>
          </a:solidFill>
          <a:ln>
            <a:noFill/>
          </a:ln>
          <a:effectLst>
            <a:outerShdw blurRad="368148"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90000"/>
              </a:lnSpc>
              <a:spcBef>
                <a:spcPts val="10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Tenorite" pitchFamily="2" charset="0"/>
                <a:ea typeface="+mn-ea"/>
                <a:cs typeface="+mn-cs"/>
              </a:rPr>
              <a:t>Create a multi-platform app dev experience fully in Rust</a:t>
            </a:r>
          </a:p>
          <a:p>
            <a:pPr marL="1484312" marR="0" lvl="1" indent="-342900" algn="l" defTabSz="914400" rtl="0" eaLnBrk="1" fontAlgn="auto" latinLnBrk="0" hangingPunct="1">
              <a:lnSpc>
                <a:spcPct val="90000"/>
              </a:lnSpc>
              <a:spcBef>
                <a:spcPts val="500"/>
              </a:spcBef>
              <a:spcAft>
                <a:spcPts val="0"/>
              </a:spcAft>
              <a:buClrTx/>
              <a:buSzTx/>
              <a:buFont typeface="Wingdings" pitchFamily="2" charset="2"/>
              <a:buChar char="Ø"/>
              <a:defRPr/>
            </a:pPr>
            <a:r>
              <a:rPr kumimoji="0" lang="en-US" sz="2400" b="0" i="0" u="none" strike="noStrike" kern="1200" cap="none" spc="0" normalizeH="0" baseline="0" noProof="0" dirty="0">
                <a:ln>
                  <a:noFill/>
                </a:ln>
                <a:solidFill>
                  <a:prstClr val="black"/>
                </a:solidFill>
                <a:effectLst/>
                <a:uLnTx/>
                <a:uFillTx/>
                <a:latin typeface="Tenorite" pitchFamily="2" charset="0"/>
                <a:ea typeface="+mn-ea"/>
                <a:cs typeface="+mn-cs"/>
              </a:rPr>
              <a:t>leverage the robust, safe, and performant Rust ecosystem</a:t>
            </a:r>
          </a:p>
          <a:p>
            <a:pPr marL="1484312" lvl="1" indent="-342900">
              <a:lnSpc>
                <a:spcPct val="90000"/>
              </a:lnSpc>
              <a:spcBef>
                <a:spcPts val="500"/>
              </a:spcBef>
              <a:buFont typeface="Wingdings" pitchFamily="2" charset="2"/>
              <a:buChar char="Ø"/>
              <a:defRPr/>
            </a:pPr>
            <a:r>
              <a:rPr kumimoji="0" lang="en-US" sz="2400" b="0" i="0" u="none" strike="noStrike" kern="1200" cap="none" spc="0" normalizeH="0" baseline="0" noProof="0" dirty="0">
                <a:ln>
                  <a:noFill/>
                </a:ln>
                <a:solidFill>
                  <a:prstClr val="black"/>
                </a:solidFill>
                <a:effectLst/>
                <a:uLnTx/>
                <a:uFillTx/>
                <a:latin typeface="Tenorite" pitchFamily="2" charset="0"/>
                <a:ea typeface="+mn-ea"/>
                <a:cs typeface="+mn-cs"/>
              </a:rPr>
              <a:t>avoid dealing with multiple languages/environments</a:t>
            </a:r>
          </a:p>
          <a:p>
            <a:pPr marL="1484312" lvl="1" indent="-342900">
              <a:lnSpc>
                <a:spcPct val="90000"/>
              </a:lnSpc>
              <a:spcBef>
                <a:spcPts val="500"/>
              </a:spcBef>
              <a:buFont typeface="Wingdings" pitchFamily="2" charset="2"/>
              <a:buChar char="Ø"/>
              <a:defRPr/>
            </a:pPr>
            <a:r>
              <a:rPr kumimoji="0" lang="en-US" sz="2400" b="0" i="0" u="none" strike="noStrike" kern="1200" cap="none" spc="0" normalizeH="0" baseline="0" noProof="0" dirty="0">
                <a:ln>
                  <a:noFill/>
                </a:ln>
                <a:solidFill>
                  <a:prstClr val="black"/>
                </a:solidFill>
                <a:effectLst/>
                <a:uLnTx/>
                <a:uFillTx/>
                <a:latin typeface="Tenorite" pitchFamily="2" charset="0"/>
                <a:ea typeface="+mn-ea"/>
                <a:cs typeface="+mn-cs"/>
              </a:rPr>
              <a:t>never write a single line of platform-specific code</a:t>
            </a:r>
          </a:p>
          <a:p>
            <a:pPr marL="685800" lvl="1" indent="-228600">
              <a:lnSpc>
                <a:spcPct val="90000"/>
              </a:lnSpc>
              <a:spcBef>
                <a:spcPts val="500"/>
              </a:spcBef>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Tenorite" pitchFamily="2"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Tenorite" pitchFamily="2" charset="0"/>
                <a:ea typeface="+mn-ea"/>
                <a:cs typeface="+mn-cs"/>
              </a:rPr>
              <a:t>Make Mobile a first-class concern in the Rust community</a:t>
            </a:r>
          </a:p>
          <a:p>
            <a:pPr marL="828675" marR="0" lvl="1" indent="-227013"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en-US" sz="2400" dirty="0">
                <a:solidFill>
                  <a:prstClr val="black"/>
                </a:solidFill>
                <a:latin typeface="Tenorite" pitchFamily="2" charset="0"/>
              </a:rPr>
              <a:t>t</a:t>
            </a:r>
            <a:r>
              <a:rPr kumimoji="0" lang="en-US" sz="2400" b="0" i="0" u="none" strike="noStrike" kern="1200" cap="none" spc="0" normalizeH="0" baseline="0" noProof="0" dirty="0">
                <a:ln>
                  <a:noFill/>
                </a:ln>
                <a:solidFill>
                  <a:prstClr val="black"/>
                </a:solidFill>
                <a:effectLst/>
                <a:uLnTx/>
                <a:uFillTx/>
                <a:latin typeface="Tenorite" pitchFamily="2" charset="0"/>
                <a:ea typeface="+mn-ea"/>
                <a:cs typeface="+mn-cs"/>
              </a:rPr>
              <a:t>he Rust experience on Mobile has felt neglected</a:t>
            </a:r>
          </a:p>
        </p:txBody>
      </p:sp>
      <p:sp>
        <p:nvSpPr>
          <p:cNvPr id="27" name="Title 1">
            <a:extLst>
              <a:ext uri="{FF2B5EF4-FFF2-40B4-BE49-F238E27FC236}">
                <a16:creationId xmlns:a16="http://schemas.microsoft.com/office/drawing/2014/main" id="{4E49225A-8EF8-D419-74BA-9FCC77541DA6}"/>
              </a:ext>
            </a:extLst>
          </p:cNvPr>
          <p:cNvSpPr>
            <a:spLocks noGrp="1"/>
          </p:cNvSpPr>
          <p:nvPr>
            <p:ph type="title"/>
          </p:nvPr>
        </p:nvSpPr>
        <p:spPr>
          <a:xfrm>
            <a:off x="1091078" y="4894456"/>
            <a:ext cx="7795789" cy="1325563"/>
          </a:xfrm>
        </p:spPr>
        <p:txBody>
          <a:bodyPr>
            <a:normAutofit/>
          </a:bodyPr>
          <a:lstStyle/>
          <a:p>
            <a:r>
              <a:rPr lang="en-US" sz="4000" dirty="0"/>
              <a:t>Project Robius goals at a glance</a:t>
            </a:r>
          </a:p>
        </p:txBody>
      </p:sp>
      <p:sp>
        <p:nvSpPr>
          <p:cNvPr id="4" name="Left Brace 3">
            <a:extLst>
              <a:ext uri="{FF2B5EF4-FFF2-40B4-BE49-F238E27FC236}">
                <a16:creationId xmlns:a16="http://schemas.microsoft.com/office/drawing/2014/main" id="{FA791A86-BC8D-33B6-5384-43F73F6E1768}"/>
              </a:ext>
            </a:extLst>
          </p:cNvPr>
          <p:cNvSpPr/>
          <p:nvPr/>
        </p:nvSpPr>
        <p:spPr>
          <a:xfrm>
            <a:off x="1894770" y="1529697"/>
            <a:ext cx="307649" cy="991314"/>
          </a:xfrm>
          <a:prstGeom prst="leftBrace">
            <a:avLst>
              <a:gd name="adj1" fmla="val 37750"/>
              <a:gd name="adj2" fmla="val 50000"/>
            </a:avLst>
          </a:prstGeom>
          <a:ln w="19050">
            <a:solidFill>
              <a:srgbClr val="F74B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TextBox 4">
            <a:extLst>
              <a:ext uri="{FF2B5EF4-FFF2-40B4-BE49-F238E27FC236}">
                <a16:creationId xmlns:a16="http://schemas.microsoft.com/office/drawing/2014/main" id="{FC2E025B-D9B7-FA68-7359-55512536606D}"/>
              </a:ext>
            </a:extLst>
          </p:cNvPr>
          <p:cNvSpPr txBox="1"/>
          <p:nvPr/>
        </p:nvSpPr>
        <p:spPr>
          <a:xfrm>
            <a:off x="1091078" y="1640792"/>
            <a:ext cx="884346" cy="769441"/>
          </a:xfrm>
          <a:prstGeom prst="rect">
            <a:avLst/>
          </a:prstGeom>
          <a:noFill/>
        </p:spPr>
        <p:txBody>
          <a:bodyPr wrap="square" rtlCol="0">
            <a:spAutoFit/>
          </a:bodyPr>
          <a:lstStyle/>
          <a:p>
            <a:pPr algn="ctr"/>
            <a:r>
              <a:rPr kumimoji="0" lang="en-US" sz="2200" i="0" u="none" strike="noStrike" kern="1200" cap="none" spc="0" normalizeH="0" baseline="0" noProof="0" dirty="0">
                <a:ln>
                  <a:noFill/>
                </a:ln>
                <a:solidFill>
                  <a:srgbClr val="F64C01"/>
                </a:solidFill>
                <a:effectLst/>
                <a:uLnTx/>
                <a:uFillTx/>
                <a:latin typeface="Tenorite" pitchFamily="2" charset="0"/>
                <a:ea typeface="+mn-ea"/>
                <a:cs typeface="+mn-cs"/>
              </a:rPr>
              <a:t>Devs can:</a:t>
            </a:r>
            <a:endParaRPr lang="en-US" sz="2200" dirty="0">
              <a:solidFill>
                <a:srgbClr val="F64C01"/>
              </a:solidFill>
            </a:endParaRPr>
          </a:p>
        </p:txBody>
      </p:sp>
    </p:spTree>
    <p:extLst>
      <p:ext uri="{BB962C8B-B14F-4D97-AF65-F5344CB8AC3E}">
        <p14:creationId xmlns:p14="http://schemas.microsoft.com/office/powerpoint/2010/main" val="2612210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34B9-CBDF-3CC5-DE1A-6C651A40866E}"/>
              </a:ext>
            </a:extLst>
          </p:cNvPr>
          <p:cNvSpPr>
            <a:spLocks noGrp="1"/>
          </p:cNvSpPr>
          <p:nvPr>
            <p:ph type="title"/>
          </p:nvPr>
        </p:nvSpPr>
        <p:spPr/>
        <p:txBody>
          <a:bodyPr>
            <a:normAutofit/>
          </a:bodyPr>
          <a:lstStyle/>
          <a:p>
            <a:r>
              <a:rPr lang="en-US" sz="4000" dirty="0"/>
              <a:t>Background — Project Robius app dev framework</a:t>
            </a:r>
          </a:p>
        </p:txBody>
      </p:sp>
      <p:sp>
        <p:nvSpPr>
          <p:cNvPr id="3" name="Content Placeholder 2">
            <a:extLst>
              <a:ext uri="{FF2B5EF4-FFF2-40B4-BE49-F238E27FC236}">
                <a16:creationId xmlns:a16="http://schemas.microsoft.com/office/drawing/2014/main" id="{ED7C449F-2884-6DE5-5A1C-4AD73B0B79E6}"/>
              </a:ext>
            </a:extLst>
          </p:cNvPr>
          <p:cNvSpPr>
            <a:spLocks noGrp="1"/>
          </p:cNvSpPr>
          <p:nvPr>
            <p:ph idx="1"/>
          </p:nvPr>
        </p:nvSpPr>
        <p:spPr>
          <a:xfrm>
            <a:off x="518160" y="1477328"/>
            <a:ext cx="11013440" cy="1835888"/>
          </a:xfrm>
        </p:spPr>
        <p:txBody>
          <a:bodyPr>
            <a:normAutofit/>
          </a:bodyPr>
          <a:lstStyle/>
          <a:p>
            <a:r>
              <a:rPr lang="en-US" dirty="0"/>
              <a:t>Fully open-source, decentralized, and community-driven</a:t>
            </a:r>
          </a:p>
          <a:p>
            <a:pPr lvl="1"/>
            <a:r>
              <a:rPr lang="en-US" dirty="0"/>
              <a:t>Independent collaborators across US, Europe, </a:t>
            </a:r>
            <a:r>
              <a:rPr lang="en-US" dirty="0" err="1"/>
              <a:t>Aus</a:t>
            </a:r>
            <a:r>
              <a:rPr lang="en-US" dirty="0"/>
              <a:t>/NZ, S. America, China</a:t>
            </a:r>
          </a:p>
          <a:p>
            <a:r>
              <a:rPr lang="en-US" dirty="0"/>
              <a:t>All components are also written entirely in Rust</a:t>
            </a:r>
          </a:p>
          <a:p>
            <a:pPr marL="0" indent="0">
              <a:buNone/>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048BCD19-49D6-4674-167F-12C9B166F48C}"/>
              </a:ext>
            </a:extLst>
          </p:cNvPr>
          <p:cNvSpPr>
            <a:spLocks noGrp="1"/>
          </p:cNvSpPr>
          <p:nvPr>
            <p:ph type="sldNum" sz="quarter" idx="12"/>
          </p:nvPr>
        </p:nvSpPr>
        <p:spPr/>
        <p:txBody>
          <a:bodyPr/>
          <a:lstStyle/>
          <a:p>
            <a:fld id="{7D62C56D-5E74-2945-931D-C07ECBF0F859}" type="slidenum">
              <a:rPr lang="en-US" smtClean="0"/>
              <a:pPr/>
              <a:t>5</a:t>
            </a:fld>
            <a:endParaRPr lang="en-US"/>
          </a:p>
        </p:txBody>
      </p:sp>
      <p:sp>
        <p:nvSpPr>
          <p:cNvPr id="6" name="Content Placeholder 2">
            <a:extLst>
              <a:ext uri="{FF2B5EF4-FFF2-40B4-BE49-F238E27FC236}">
                <a16:creationId xmlns:a16="http://schemas.microsoft.com/office/drawing/2014/main" id="{8F031F6A-F785-B27E-0151-6707013140A9}"/>
              </a:ext>
            </a:extLst>
          </p:cNvPr>
          <p:cNvSpPr txBox="1">
            <a:spLocks/>
          </p:cNvSpPr>
          <p:nvPr/>
        </p:nvSpPr>
        <p:spPr>
          <a:xfrm>
            <a:off x="518160" y="3578094"/>
            <a:ext cx="11013440" cy="28975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But why Robius?</a:t>
            </a:r>
            <a:r>
              <a:rPr lang="en-US" dirty="0"/>
              <a:t> … there are already great Rust UI toolkits out there</a:t>
            </a:r>
          </a:p>
          <a:p>
            <a:pPr lvl="1"/>
            <a:r>
              <a:rPr lang="en-US" dirty="0" err="1"/>
              <a:t>egui</a:t>
            </a:r>
            <a:r>
              <a:rPr lang="en-US" dirty="0"/>
              <a:t>, Iced, Slint, </a:t>
            </a:r>
            <a:r>
              <a:rPr lang="en-US" dirty="0" err="1"/>
              <a:t>Leptos</a:t>
            </a:r>
            <a:r>
              <a:rPr lang="en-US" dirty="0"/>
              <a:t>, Tauri, </a:t>
            </a:r>
            <a:r>
              <a:rPr lang="en-US" dirty="0" err="1"/>
              <a:t>Dioxus</a:t>
            </a:r>
            <a:r>
              <a:rPr lang="en-US" dirty="0"/>
              <a:t>, Makepad, </a:t>
            </a:r>
            <a:r>
              <a:rPr lang="en-US" dirty="0" err="1"/>
              <a:t>Xilem</a:t>
            </a:r>
            <a:r>
              <a:rPr lang="en-US" dirty="0"/>
              <a:t>, Freya, </a:t>
            </a:r>
            <a:r>
              <a:rPr lang="en-US" dirty="0" err="1"/>
              <a:t>Ribir</a:t>
            </a:r>
            <a:r>
              <a:rPr lang="en-US" dirty="0"/>
              <a:t>, …</a:t>
            </a:r>
          </a:p>
          <a:p>
            <a:pPr marL="0" indent="0">
              <a:buNone/>
            </a:pPr>
            <a:r>
              <a:rPr lang="en-US" dirty="0"/>
              <a:t>   → There’s </a:t>
            </a:r>
            <a:r>
              <a:rPr lang="en-US" b="1" dirty="0"/>
              <a:t>more to app dev </a:t>
            </a:r>
            <a:r>
              <a:rPr lang="en-US" dirty="0"/>
              <a:t>than just drawing a GUI!</a:t>
            </a:r>
            <a:br>
              <a:rPr lang="en-US" dirty="0"/>
            </a:br>
            <a:endParaRPr lang="en-US" dirty="0"/>
          </a:p>
          <a:p>
            <a:r>
              <a:rPr lang="en-US" dirty="0"/>
              <a:t>Traditionally, Rust apps have been “less Rust, more other code”</a:t>
            </a:r>
          </a:p>
          <a:p>
            <a:pPr marL="457200" lvl="1" indent="0">
              <a:buNone/>
            </a:pPr>
            <a:r>
              <a:rPr lang="en-US" dirty="0"/>
              <a:t>(a small Rust core surrounded by big platform-specific wrappers</a:t>
            </a:r>
          </a:p>
          <a:p>
            <a:pPr lvl="1"/>
            <a:endParaRPr lang="en-US" dirty="0"/>
          </a:p>
        </p:txBody>
      </p:sp>
      <p:pic>
        <p:nvPicPr>
          <p:cNvPr id="4" name="Picture 3">
            <a:extLst>
              <a:ext uri="{FF2B5EF4-FFF2-40B4-BE49-F238E27FC236}">
                <a16:creationId xmlns:a16="http://schemas.microsoft.com/office/drawing/2014/main" id="{D923404B-50CD-D115-404B-01ABE067DFBD}"/>
              </a:ext>
            </a:extLst>
          </p:cNvPr>
          <p:cNvPicPr>
            <a:picLocks noChangeAspect="1"/>
          </p:cNvPicPr>
          <p:nvPr/>
        </p:nvPicPr>
        <p:blipFill>
          <a:blip r:embed="rId3"/>
          <a:stretch>
            <a:fillRect/>
          </a:stretch>
        </p:blipFill>
        <p:spPr>
          <a:xfrm>
            <a:off x="10760114" y="352196"/>
            <a:ext cx="874827" cy="874827"/>
          </a:xfrm>
          <a:prstGeom prst="rect">
            <a:avLst/>
          </a:prstGeom>
        </p:spPr>
      </p:pic>
    </p:spTree>
    <p:extLst>
      <p:ext uri="{BB962C8B-B14F-4D97-AF65-F5344CB8AC3E}">
        <p14:creationId xmlns:p14="http://schemas.microsoft.com/office/powerpoint/2010/main" val="137925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7C449F-2884-6DE5-5A1C-4AD73B0B79E6}"/>
              </a:ext>
            </a:extLst>
          </p:cNvPr>
          <p:cNvSpPr>
            <a:spLocks noGrp="1"/>
          </p:cNvSpPr>
          <p:nvPr>
            <p:ph idx="1"/>
          </p:nvPr>
        </p:nvSpPr>
        <p:spPr>
          <a:xfrm>
            <a:off x="518160" y="1340848"/>
            <a:ext cx="11347006" cy="4945934"/>
          </a:xfrm>
        </p:spPr>
        <p:txBody>
          <a:bodyPr>
            <a:noAutofit/>
          </a:bodyPr>
          <a:lstStyle/>
          <a:p>
            <a:pPr marL="458788" indent="-458788">
              <a:lnSpc>
                <a:spcPct val="130000"/>
              </a:lnSpc>
              <a:buFont typeface="+mj-lt"/>
              <a:buAutoNum type="arabicPeriod"/>
            </a:pPr>
            <a:r>
              <a:rPr lang="en-US" sz="3200" dirty="0"/>
              <a:t>Needed a key app to drive Robius development</a:t>
            </a:r>
          </a:p>
          <a:p>
            <a:pPr marL="800100" lvl="1" indent="-234950">
              <a:lnSpc>
                <a:spcPct val="130000"/>
              </a:lnSpc>
            </a:pPr>
            <a:r>
              <a:rPr lang="en-US" sz="2800" dirty="0"/>
              <a:t>“What kind of app is highly </a:t>
            </a:r>
            <a:r>
              <a:rPr lang="en-US" sz="2800" b="1" dirty="0"/>
              <a:t>demanding</a:t>
            </a:r>
            <a:r>
              <a:rPr lang="en-US" sz="2800" dirty="0"/>
              <a:t>?”</a:t>
            </a:r>
            <a:r>
              <a:rPr lang="en-US" sz="2000" dirty="0"/>
              <a:t>  </a:t>
            </a:r>
            <a:r>
              <a:rPr lang="en-US" sz="2200" dirty="0"/>
              <a:t>(of UI &amp; platform abstractions)</a:t>
            </a:r>
          </a:p>
          <a:p>
            <a:pPr marL="908050" lvl="1" indent="-411163">
              <a:lnSpc>
                <a:spcPct val="130000"/>
              </a:lnSpc>
              <a:buFont typeface="Wingdings" pitchFamily="2" charset="2"/>
              <a:buChar char="Ø"/>
            </a:pPr>
            <a:r>
              <a:rPr lang="en-US" sz="2800" dirty="0"/>
              <a:t>A modern chat client!	</a:t>
            </a:r>
          </a:p>
          <a:p>
            <a:pPr marL="1257300" lvl="2" indent="-234950"/>
            <a:r>
              <a:rPr lang="en-US" sz="2400" dirty="0"/>
              <a:t>Requires network, geolocation, file/image access, audio/video capture &amp; playback, system notifications, clipboard, rich text formatting &amp; input, persistent device storage &amp; cache, connectivity </a:t>
            </a:r>
            <a:r>
              <a:rPr lang="en-US" sz="2400" dirty="0" err="1"/>
              <a:t>mgmt</a:t>
            </a:r>
            <a:r>
              <a:rPr lang="en-US" sz="2400" dirty="0"/>
              <a:t>, biometric auth, secret key storage, and so much more!</a:t>
            </a:r>
            <a:br>
              <a:rPr lang="en-US" sz="2400" dirty="0"/>
            </a:br>
            <a:endParaRPr lang="en-US" sz="1050" dirty="0"/>
          </a:p>
          <a:p>
            <a:pPr marL="800100" lvl="1" indent="-234950"/>
            <a:r>
              <a:rPr lang="en-US" sz="2800" dirty="0"/>
              <a:t>Why Matrix?</a:t>
            </a:r>
          </a:p>
          <a:p>
            <a:pPr marL="1257300" lvl="2" indent="-234950"/>
            <a:r>
              <a:rPr lang="en-US" sz="2400" dirty="0"/>
              <a:t>Shares our values: open-source, decentralized, community-driven,</a:t>
            </a:r>
            <a:br>
              <a:rPr lang="en-US" sz="2400" dirty="0"/>
            </a:br>
            <a:r>
              <a:rPr lang="en-US" sz="2400" dirty="0"/>
              <a:t>			 and now focused on Rust</a:t>
            </a:r>
          </a:p>
          <a:p>
            <a:pPr marL="1257300" lvl="2" indent="-234950"/>
            <a:endParaRPr lang="en-US" sz="2400" dirty="0"/>
          </a:p>
        </p:txBody>
      </p:sp>
      <p:sp>
        <p:nvSpPr>
          <p:cNvPr id="2" name="Title 1">
            <a:extLst>
              <a:ext uri="{FF2B5EF4-FFF2-40B4-BE49-F238E27FC236}">
                <a16:creationId xmlns:a16="http://schemas.microsoft.com/office/drawing/2014/main" id="{D65334B9-CBDF-3CC5-DE1A-6C651A40866E}"/>
              </a:ext>
            </a:extLst>
          </p:cNvPr>
          <p:cNvSpPr>
            <a:spLocks noGrp="1"/>
          </p:cNvSpPr>
          <p:nvPr>
            <p:ph type="title"/>
          </p:nvPr>
        </p:nvSpPr>
        <p:spPr>
          <a:xfrm>
            <a:off x="518160" y="151765"/>
            <a:ext cx="11673840" cy="1325563"/>
          </a:xfrm>
        </p:spPr>
        <p:txBody>
          <a:bodyPr>
            <a:normAutofit/>
          </a:bodyPr>
          <a:lstStyle/>
          <a:p>
            <a:r>
              <a:rPr lang="en-US" dirty="0"/>
              <a:t>Why </a:t>
            </a:r>
            <a:r>
              <a:rPr lang="en-US" i="1" dirty="0"/>
              <a:t>Robrix</a:t>
            </a:r>
            <a:r>
              <a:rPr lang="en-US" dirty="0"/>
              <a:t>, though?</a:t>
            </a:r>
          </a:p>
        </p:txBody>
      </p:sp>
      <p:sp>
        <p:nvSpPr>
          <p:cNvPr id="5" name="Slide Number Placeholder 4">
            <a:extLst>
              <a:ext uri="{FF2B5EF4-FFF2-40B4-BE49-F238E27FC236}">
                <a16:creationId xmlns:a16="http://schemas.microsoft.com/office/drawing/2014/main" id="{048BCD19-49D6-4674-167F-12C9B166F48C}"/>
              </a:ext>
            </a:extLst>
          </p:cNvPr>
          <p:cNvSpPr>
            <a:spLocks noGrp="1"/>
          </p:cNvSpPr>
          <p:nvPr>
            <p:ph type="sldNum" sz="quarter" idx="12"/>
          </p:nvPr>
        </p:nvSpPr>
        <p:spPr/>
        <p:txBody>
          <a:bodyPr/>
          <a:lstStyle/>
          <a:p>
            <a:fld id="{7D62C56D-5E74-2945-931D-C07ECBF0F859}" type="slidenum">
              <a:rPr lang="en-US" smtClean="0"/>
              <a:pPr/>
              <a:t>6</a:t>
            </a:fld>
            <a:endParaRPr lang="en-US"/>
          </a:p>
        </p:txBody>
      </p:sp>
    </p:spTree>
    <p:extLst>
      <p:ext uri="{BB962C8B-B14F-4D97-AF65-F5344CB8AC3E}">
        <p14:creationId xmlns:p14="http://schemas.microsoft.com/office/powerpoint/2010/main" val="155407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DBCA-0877-44FE-D9DA-1567BFDA36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173091-12B0-DFFD-08C0-CC22214069EF}"/>
              </a:ext>
            </a:extLst>
          </p:cNvPr>
          <p:cNvSpPr>
            <a:spLocks noGrp="1"/>
          </p:cNvSpPr>
          <p:nvPr>
            <p:ph idx="1"/>
          </p:nvPr>
        </p:nvSpPr>
        <p:spPr>
          <a:xfrm>
            <a:off x="518160" y="1477328"/>
            <a:ext cx="11013440" cy="4945934"/>
          </a:xfrm>
        </p:spPr>
        <p:txBody>
          <a:bodyPr>
            <a:normAutofit/>
          </a:bodyPr>
          <a:lstStyle/>
          <a:p>
            <a:pPr marL="458788" indent="-458788">
              <a:buFont typeface="+mj-lt"/>
              <a:buAutoNum type="arabicPeriod"/>
            </a:pPr>
            <a:r>
              <a:rPr lang="en-US" sz="3200" dirty="0">
                <a:solidFill>
                  <a:schemeClr val="bg1">
                    <a:lumMod val="65000"/>
                  </a:schemeClr>
                </a:solidFill>
              </a:rPr>
              <a:t>Needed a key app to drive Robius development</a:t>
            </a:r>
          </a:p>
          <a:p>
            <a:pPr marL="908050" lvl="1" indent="-411163">
              <a:buFont typeface="Wingdings" pitchFamily="2" charset="2"/>
              <a:buChar char="Ø"/>
            </a:pPr>
            <a:r>
              <a:rPr lang="en-US" dirty="0">
                <a:solidFill>
                  <a:schemeClr val="bg1">
                    <a:lumMod val="65000"/>
                  </a:schemeClr>
                </a:solidFill>
              </a:rPr>
              <a:t>A modern chat client is quite demanding</a:t>
            </a:r>
            <a:endParaRPr lang="en-US" sz="1000" dirty="0">
              <a:solidFill>
                <a:schemeClr val="bg1">
                  <a:lumMod val="65000"/>
                </a:schemeClr>
              </a:solidFill>
            </a:endParaRPr>
          </a:p>
          <a:p>
            <a:pPr marL="1203325" lvl="1" indent="-261938"/>
            <a:r>
              <a:rPr lang="en-US" dirty="0">
                <a:solidFill>
                  <a:schemeClr val="bg1">
                    <a:lumMod val="65000"/>
                  </a:schemeClr>
                </a:solidFill>
              </a:rPr>
              <a:t>Matrix aligns with our values &amp; goals</a:t>
            </a:r>
            <a:br>
              <a:rPr lang="en-US" dirty="0"/>
            </a:br>
            <a:endParaRPr lang="en-US" dirty="0"/>
          </a:p>
          <a:p>
            <a:pPr marL="458788" indent="-458788">
              <a:buFont typeface="+mj-lt"/>
              <a:buAutoNum type="arabicPeriod"/>
            </a:pPr>
            <a:r>
              <a:rPr lang="en-US" dirty="0"/>
              <a:t>But then... since we’ve already started, why stop there?</a:t>
            </a:r>
            <a:br>
              <a:rPr lang="en-US" dirty="0"/>
            </a:br>
            <a:r>
              <a:rPr lang="en-US" dirty="0"/>
              <a:t>Let’s go further!</a:t>
            </a:r>
          </a:p>
          <a:p>
            <a:pPr marL="750888" lvl="1" indent="-233363"/>
            <a:r>
              <a:rPr lang="en-US" dirty="0"/>
              <a:t>Can we make a unique Matrix client for power users / productivity?</a:t>
            </a:r>
          </a:p>
          <a:p>
            <a:pPr marL="750888" lvl="1" indent="-233363"/>
            <a:r>
              <a:rPr lang="en-US" dirty="0"/>
              <a:t>Can we make Robrix into a central “hub” for federated services?</a:t>
            </a:r>
          </a:p>
          <a:p>
            <a:pPr lvl="2"/>
            <a:r>
              <a:rPr lang="en-US" dirty="0"/>
              <a:t>Focus on the needs of open-source community &amp; developers</a:t>
            </a:r>
          </a:p>
          <a:p>
            <a:pPr lvl="2"/>
            <a:r>
              <a:rPr lang="en-US" dirty="0"/>
              <a:t>Combine Matrix, </a:t>
            </a:r>
            <a:r>
              <a:rPr lang="en-US" dirty="0" err="1"/>
              <a:t>ActivityPub</a:t>
            </a:r>
            <a:r>
              <a:rPr lang="en-US" dirty="0"/>
              <a:t>, local AI LLMs, source code tools, etc.</a:t>
            </a:r>
          </a:p>
        </p:txBody>
      </p:sp>
      <p:sp>
        <p:nvSpPr>
          <p:cNvPr id="2" name="Title 1">
            <a:extLst>
              <a:ext uri="{FF2B5EF4-FFF2-40B4-BE49-F238E27FC236}">
                <a16:creationId xmlns:a16="http://schemas.microsoft.com/office/drawing/2014/main" id="{B3748536-443C-B7B4-5318-0F4C99CE53A1}"/>
              </a:ext>
            </a:extLst>
          </p:cNvPr>
          <p:cNvSpPr>
            <a:spLocks noGrp="1"/>
          </p:cNvSpPr>
          <p:nvPr>
            <p:ph type="title"/>
          </p:nvPr>
        </p:nvSpPr>
        <p:spPr>
          <a:xfrm>
            <a:off x="518160" y="151765"/>
            <a:ext cx="11673840" cy="1325563"/>
          </a:xfrm>
        </p:spPr>
        <p:txBody>
          <a:bodyPr>
            <a:normAutofit/>
          </a:bodyPr>
          <a:lstStyle/>
          <a:p>
            <a:r>
              <a:rPr lang="en-US" dirty="0"/>
              <a:t>Why </a:t>
            </a:r>
            <a:r>
              <a:rPr lang="en-US" i="1" dirty="0"/>
              <a:t>Robrix</a:t>
            </a:r>
            <a:r>
              <a:rPr lang="en-US" dirty="0"/>
              <a:t>, though?</a:t>
            </a:r>
          </a:p>
        </p:txBody>
      </p:sp>
      <p:sp>
        <p:nvSpPr>
          <p:cNvPr id="5" name="Slide Number Placeholder 4">
            <a:extLst>
              <a:ext uri="{FF2B5EF4-FFF2-40B4-BE49-F238E27FC236}">
                <a16:creationId xmlns:a16="http://schemas.microsoft.com/office/drawing/2014/main" id="{0940E7C5-207E-51E6-9D13-74EEC872FA46}"/>
              </a:ext>
            </a:extLst>
          </p:cNvPr>
          <p:cNvSpPr>
            <a:spLocks noGrp="1"/>
          </p:cNvSpPr>
          <p:nvPr>
            <p:ph type="sldNum" sz="quarter" idx="12"/>
          </p:nvPr>
        </p:nvSpPr>
        <p:spPr/>
        <p:txBody>
          <a:bodyPr/>
          <a:lstStyle/>
          <a:p>
            <a:fld id="{7D62C56D-5E74-2945-931D-C07ECBF0F859}" type="slidenum">
              <a:rPr lang="en-US" smtClean="0"/>
              <a:pPr/>
              <a:t>7</a:t>
            </a:fld>
            <a:endParaRPr lang="en-US"/>
          </a:p>
        </p:txBody>
      </p:sp>
      <p:sp>
        <p:nvSpPr>
          <p:cNvPr id="4" name="Rounded Rectangle 3">
            <a:extLst>
              <a:ext uri="{FF2B5EF4-FFF2-40B4-BE49-F238E27FC236}">
                <a16:creationId xmlns:a16="http://schemas.microsoft.com/office/drawing/2014/main" id="{941C6AF9-83F8-84EB-1CA6-BE6DE283B7AC}"/>
              </a:ext>
            </a:extLst>
          </p:cNvPr>
          <p:cNvSpPr/>
          <p:nvPr/>
        </p:nvSpPr>
        <p:spPr>
          <a:xfrm>
            <a:off x="1739744" y="5658919"/>
            <a:ext cx="8825432" cy="583586"/>
          </a:xfrm>
          <a:prstGeom prst="roundRect">
            <a:avLst/>
          </a:prstGeom>
          <a:solidFill>
            <a:schemeClr val="accent6">
              <a:lumMod val="75000"/>
            </a:schemeClr>
          </a:solidFill>
          <a:effectLst>
            <a:outerShdw blurRad="281625" dist="171717" dir="5521287" sx="101872" sy="101872"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dirty="0"/>
              <a:t>The better the app, the stronger the case for Rust app dev!</a:t>
            </a:r>
          </a:p>
        </p:txBody>
      </p:sp>
    </p:spTree>
    <p:extLst>
      <p:ext uri="{BB962C8B-B14F-4D97-AF65-F5344CB8AC3E}">
        <p14:creationId xmlns:p14="http://schemas.microsoft.com/office/powerpoint/2010/main" val="5543831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E4CF7-90C6-2A6D-53ED-486E6C7B55A3}"/>
              </a:ext>
            </a:extLst>
          </p:cNvPr>
          <p:cNvPicPr>
            <a:picLocks noChangeAspect="1"/>
          </p:cNvPicPr>
          <p:nvPr/>
        </p:nvPicPr>
        <p:blipFill rotWithShape="1">
          <a:blip r:embed="rId3"/>
          <a:srcRect t="5858"/>
          <a:stretch/>
        </p:blipFill>
        <p:spPr>
          <a:xfrm>
            <a:off x="20" y="10"/>
            <a:ext cx="12191980" cy="6857990"/>
          </a:xfrm>
          <a:prstGeom prst="rect">
            <a:avLst/>
          </a:prstGeom>
        </p:spPr>
      </p:pic>
      <p:sp>
        <p:nvSpPr>
          <p:cNvPr id="6" name="Rectangle">
            <a:extLst>
              <a:ext uri="{FF2B5EF4-FFF2-40B4-BE49-F238E27FC236}">
                <a16:creationId xmlns:a16="http://schemas.microsoft.com/office/drawing/2014/main" id="{4A8C99C8-5422-D20E-FB40-09BAA448F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92286" y="3820883"/>
            <a:ext cx="8599694" cy="2046512"/>
          </a:xfrm>
          <a:prstGeom prst="rect">
            <a:avLst/>
          </a:prstGeom>
          <a:gradFill flip="none" rotWithShape="1">
            <a:gsLst>
              <a:gs pos="32000">
                <a:schemeClr val="bg1">
                  <a:alpha val="67000"/>
                </a:schemeClr>
              </a:gs>
              <a:gs pos="0">
                <a:schemeClr val="bg1">
                  <a:alpha val="55000"/>
                </a:schemeClr>
              </a:gs>
              <a:gs pos="99000">
                <a:schemeClr val="bg1">
                  <a:alpha val="55000"/>
                </a:schemeClr>
              </a:gs>
            </a:gsLst>
            <a:path path="circle">
              <a:fillToRect r="100000" b="100000"/>
            </a:path>
            <a:tileRect l="-100000" t="-100000"/>
          </a:gradFill>
          <a:ln w="12700">
            <a:miter lim="400000"/>
          </a:ln>
        </p:spPr>
        <p:txBody>
          <a:bodyPr lIns="50800" tIns="50800" rIns="50800" bIns="508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00" b="0" i="0" u="none" strike="noStrike" kern="1200" cap="all" spc="0" normalizeH="0" baseline="0" noProof="0" dirty="0">
              <a:ln>
                <a:noFill/>
              </a:ln>
              <a:solidFill>
                <a:srgbClr val="FFFFFF"/>
              </a:solidFill>
              <a:effectLst/>
              <a:uLnTx/>
              <a:uFillTx/>
              <a:latin typeface="Tenorite"/>
              <a:ea typeface="+mn-ea"/>
              <a:cs typeface="+mn-cs"/>
              <a:sym typeface="Avenir Next"/>
            </a:endParaRPr>
          </a:p>
        </p:txBody>
      </p:sp>
      <p:sp>
        <p:nvSpPr>
          <p:cNvPr id="7" name="Title 1">
            <a:extLst>
              <a:ext uri="{FF2B5EF4-FFF2-40B4-BE49-F238E27FC236}">
                <a16:creationId xmlns:a16="http://schemas.microsoft.com/office/drawing/2014/main" id="{0749A049-600C-D9A8-6B4D-F5563FCC6868}"/>
              </a:ext>
            </a:extLst>
          </p:cNvPr>
          <p:cNvSpPr txBox="1">
            <a:spLocks/>
          </p:cNvSpPr>
          <p:nvPr/>
        </p:nvSpPr>
        <p:spPr>
          <a:xfrm>
            <a:off x="3975736" y="4434050"/>
            <a:ext cx="8216244" cy="1493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Seaford Display" pitchFamily="2" charset="0"/>
                <a:ea typeface="+mj-ea"/>
                <a:cs typeface="Seaford Display" pitchFamily="2" charset="0"/>
              </a:defRPr>
            </a:lvl1pPr>
          </a:lstStyle>
          <a:p>
            <a:r>
              <a:rPr lang="en-US" sz="6600" dirty="0"/>
              <a:t>Goals  &amp;  Roadmap</a:t>
            </a:r>
          </a:p>
        </p:txBody>
      </p:sp>
      <p:sp>
        <p:nvSpPr>
          <p:cNvPr id="3" name="Slide Number Placeholder 2">
            <a:extLst>
              <a:ext uri="{FF2B5EF4-FFF2-40B4-BE49-F238E27FC236}">
                <a16:creationId xmlns:a16="http://schemas.microsoft.com/office/drawing/2014/main" id="{C1C02312-1BE7-11F9-D680-391ECCD833D7}"/>
              </a:ext>
            </a:extLst>
          </p:cNvPr>
          <p:cNvSpPr>
            <a:spLocks noGrp="1"/>
          </p:cNvSpPr>
          <p:nvPr>
            <p:ph type="sldNum" sz="quarter" idx="12"/>
          </p:nvPr>
        </p:nvSpPr>
        <p:spPr/>
        <p:txBody>
          <a:bodyPr/>
          <a:lstStyle/>
          <a:p>
            <a:fld id="{7D62C56D-5E74-2945-931D-C07ECBF0F859}" type="slidenum">
              <a:rPr lang="en-US" smtClean="0"/>
              <a:pPr/>
              <a:t>8</a:t>
            </a:fld>
            <a:endParaRPr lang="en-US" dirty="0"/>
          </a:p>
        </p:txBody>
      </p:sp>
    </p:spTree>
    <p:extLst>
      <p:ext uri="{BB962C8B-B14F-4D97-AF65-F5344CB8AC3E}">
        <p14:creationId xmlns:p14="http://schemas.microsoft.com/office/powerpoint/2010/main" val="308919819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013B0E-FB6C-B573-9FFE-8F9945B9E03A}"/>
              </a:ext>
            </a:extLst>
          </p:cNvPr>
          <p:cNvSpPr>
            <a:spLocks noGrp="1"/>
          </p:cNvSpPr>
          <p:nvPr>
            <p:ph type="sldNum" sz="quarter" idx="12"/>
          </p:nvPr>
        </p:nvSpPr>
        <p:spPr/>
        <p:txBody>
          <a:bodyPr/>
          <a:lstStyle/>
          <a:p>
            <a:fld id="{7D62C56D-5E74-2945-931D-C07ECBF0F859}" type="slidenum">
              <a:rPr lang="en-US" smtClean="0"/>
              <a:t>9</a:t>
            </a:fld>
            <a:endParaRPr lang="en-US"/>
          </a:p>
        </p:txBody>
      </p:sp>
      <p:sp>
        <p:nvSpPr>
          <p:cNvPr id="15" name="Rectangle 14">
            <a:extLst>
              <a:ext uri="{FF2B5EF4-FFF2-40B4-BE49-F238E27FC236}">
                <a16:creationId xmlns:a16="http://schemas.microsoft.com/office/drawing/2014/main" id="{C6F6680E-C013-D597-3066-E9AF5EA16DF7}"/>
              </a:ext>
            </a:extLst>
          </p:cNvPr>
          <p:cNvSpPr/>
          <p:nvPr/>
        </p:nvSpPr>
        <p:spPr>
          <a:xfrm>
            <a:off x="1267792" y="471160"/>
            <a:ext cx="10924208" cy="7570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021EDBED-9B80-7357-B633-F737B2029E47}"/>
              </a:ext>
            </a:extLst>
          </p:cNvPr>
          <p:cNvSpPr txBox="1"/>
          <p:nvPr/>
        </p:nvSpPr>
        <p:spPr>
          <a:xfrm>
            <a:off x="466725" y="386715"/>
            <a:ext cx="12205164" cy="7570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100000"/>
              </a:lnSpc>
              <a:spcBef>
                <a:spcPct val="0"/>
              </a:spcBef>
              <a:spcAft>
                <a:spcPct val="35000"/>
              </a:spcAft>
              <a:buNone/>
              <a:defRPr b="1"/>
            </a:pPr>
            <a:r>
              <a:rPr kumimoji="0" lang="en-US" sz="3700" b="0" i="0" u="none" strike="noStrike" kern="1200" cap="none" spc="0" normalizeH="0" baseline="0" noProof="0" dirty="0">
                <a:ln>
                  <a:noFill/>
                </a:ln>
                <a:solidFill>
                  <a:prstClr val="black"/>
                </a:solidFill>
                <a:effectLst/>
                <a:uLnTx/>
                <a:uFillTx/>
                <a:latin typeface="Seaford Display" pitchFamily="2" charset="0"/>
                <a:ea typeface="+mj-ea"/>
              </a:rPr>
              <a:t>Main Robius goal: create reference design of full system stack</a:t>
            </a:r>
            <a:endParaRPr lang="en-US" sz="3700" kern="1200" dirty="0">
              <a:latin typeface="Seaford Display" pitchFamily="2" charset="0"/>
            </a:endParaRPr>
          </a:p>
        </p:txBody>
      </p:sp>
      <p:pic>
        <p:nvPicPr>
          <p:cNvPr id="63" name="Picture 62" descr="A diagram of a software application&#10;&#10;Description automatically generated">
            <a:extLst>
              <a:ext uri="{FF2B5EF4-FFF2-40B4-BE49-F238E27FC236}">
                <a16:creationId xmlns:a16="http://schemas.microsoft.com/office/drawing/2014/main" id="{C3FEDDB8-F220-B8FE-DD9C-F6877184CBCA}"/>
              </a:ext>
            </a:extLst>
          </p:cNvPr>
          <p:cNvPicPr>
            <a:picLocks noChangeAspect="1"/>
          </p:cNvPicPr>
          <p:nvPr/>
        </p:nvPicPr>
        <p:blipFill>
          <a:blip r:embed="rId3" cstate="hqprint">
            <a:extLst>
              <a:ext uri="{BEBA8EAE-BF5A-486C-A8C5-ECC9F3942E4B}">
                <a14:imgProps xmlns:a14="http://schemas.microsoft.com/office/drawing/2010/main">
                  <a14:imgLayer r:embed="rId4">
                    <a14:imgEffect>
                      <a14:artisticBlur radius="46"/>
                    </a14:imgEffect>
                  </a14:imgLayer>
                </a14:imgProps>
              </a:ext>
              <a:ext uri="{28A0092B-C50C-407E-A947-70E740481C1C}">
                <a14:useLocalDpi xmlns:a14="http://schemas.microsoft.com/office/drawing/2010/main"/>
              </a:ext>
            </a:extLst>
          </a:blip>
          <a:stretch>
            <a:fillRect/>
          </a:stretch>
        </p:blipFill>
        <p:spPr>
          <a:xfrm>
            <a:off x="3535617" y="7735526"/>
            <a:ext cx="6651824" cy="3958847"/>
          </a:xfrm>
          <a:prstGeom prst="rect">
            <a:avLst/>
          </a:prstGeom>
        </p:spPr>
      </p:pic>
      <p:sp>
        <p:nvSpPr>
          <p:cNvPr id="66" name="TextBox 65">
            <a:extLst>
              <a:ext uri="{FF2B5EF4-FFF2-40B4-BE49-F238E27FC236}">
                <a16:creationId xmlns:a16="http://schemas.microsoft.com/office/drawing/2014/main" id="{0D0919DE-59B2-E062-CDC7-794C087DD812}"/>
              </a:ext>
            </a:extLst>
          </p:cNvPr>
          <p:cNvSpPr txBox="1"/>
          <p:nvPr/>
        </p:nvSpPr>
        <p:spPr>
          <a:xfrm>
            <a:off x="9455093" y="7227695"/>
            <a:ext cx="1464697" cy="1015663"/>
          </a:xfrm>
          <a:prstGeom prst="rect">
            <a:avLst/>
          </a:prstGeom>
          <a:noFill/>
        </p:spPr>
        <p:txBody>
          <a:bodyPr wrap="square" rtlCol="0">
            <a:spAutoFit/>
          </a:bodyPr>
          <a:lstStyle/>
          <a:p>
            <a:r>
              <a:rPr lang="en-US" sz="2000">
                <a:solidFill>
                  <a:schemeClr val="bg2">
                    <a:lumMod val="50000"/>
                  </a:schemeClr>
                </a:solidFill>
              </a:rPr>
              <a:t>details coming later…</a:t>
            </a:r>
          </a:p>
        </p:txBody>
      </p:sp>
      <p:grpSp>
        <p:nvGrpSpPr>
          <p:cNvPr id="57" name="Group 56">
            <a:extLst>
              <a:ext uri="{FF2B5EF4-FFF2-40B4-BE49-F238E27FC236}">
                <a16:creationId xmlns:a16="http://schemas.microsoft.com/office/drawing/2014/main" id="{60A9A255-83E3-D63C-F6B1-780904CF7A3D}"/>
              </a:ext>
            </a:extLst>
          </p:cNvPr>
          <p:cNvGrpSpPr/>
          <p:nvPr/>
        </p:nvGrpSpPr>
        <p:grpSpPr>
          <a:xfrm>
            <a:off x="1728631" y="1363467"/>
            <a:ext cx="8936200" cy="5270917"/>
            <a:chOff x="1764256" y="1363467"/>
            <a:chExt cx="8936200" cy="5270917"/>
          </a:xfrm>
        </p:grpSpPr>
        <p:cxnSp>
          <p:nvCxnSpPr>
            <p:cNvPr id="58" name="Google Shape;54;p13">
              <a:extLst>
                <a:ext uri="{FF2B5EF4-FFF2-40B4-BE49-F238E27FC236}">
                  <a16:creationId xmlns:a16="http://schemas.microsoft.com/office/drawing/2014/main" id="{3BF011C6-B15B-0E54-3F5D-72C24CD0BD84}"/>
                </a:ext>
              </a:extLst>
            </p:cNvPr>
            <p:cNvCxnSpPr>
              <a:cxnSpLocks/>
              <a:endCxn id="69" idx="3"/>
            </p:cNvCxnSpPr>
            <p:nvPr/>
          </p:nvCxnSpPr>
          <p:spPr>
            <a:xfrm flipH="1">
              <a:off x="5966706" y="4534458"/>
              <a:ext cx="982098" cy="0"/>
            </a:xfrm>
            <a:prstGeom prst="straightConnector1">
              <a:avLst/>
            </a:prstGeom>
            <a:noFill/>
            <a:ln w="19050" cap="flat" cmpd="sng">
              <a:solidFill>
                <a:schemeClr val="tx1"/>
              </a:solidFill>
              <a:prstDash val="solid"/>
              <a:round/>
              <a:headEnd type="none" w="med" len="med"/>
              <a:tailEnd type="triangle" w="med" len="med"/>
            </a:ln>
          </p:spPr>
        </p:cxnSp>
        <p:sp>
          <p:nvSpPr>
            <p:cNvPr id="59" name="Google Shape;56;p13">
              <a:extLst>
                <a:ext uri="{FF2B5EF4-FFF2-40B4-BE49-F238E27FC236}">
                  <a16:creationId xmlns:a16="http://schemas.microsoft.com/office/drawing/2014/main" id="{3112335F-56E4-74F8-91FF-7995BC102A7B}"/>
                </a:ext>
              </a:extLst>
            </p:cNvPr>
            <p:cNvSpPr/>
            <p:nvPr/>
          </p:nvSpPr>
          <p:spPr>
            <a:xfrm>
              <a:off x="1764256" y="1363467"/>
              <a:ext cx="8936100" cy="1338393"/>
            </a:xfrm>
            <a:prstGeom prst="roundRect">
              <a:avLst>
                <a:gd name="adj" fmla="val 16667"/>
              </a:avLst>
            </a:prstGeom>
            <a:solidFill>
              <a:srgbClr val="CFE2F3"/>
            </a:solidFill>
            <a:ln>
              <a:noFill/>
            </a:ln>
          </p:spPr>
          <p:txBody>
            <a:bodyPr spcFirstLastPara="1" wrap="square" lIns="91425" tIns="0" rIns="91425" bIns="0" anchor="t" anchorCtr="1">
              <a:noAutofit/>
            </a:bodyPr>
            <a:lstStyle/>
            <a:p>
              <a:pPr marL="0" lvl="0" indent="0" algn="ctr" rtl="0">
                <a:spcBef>
                  <a:spcPts val="0"/>
                </a:spcBef>
                <a:spcAft>
                  <a:spcPts val="0"/>
                </a:spcAft>
                <a:buNone/>
              </a:pPr>
              <a:r>
                <a:rPr lang="en" b="1"/>
                <a:t>Application</a:t>
              </a:r>
              <a:endParaRPr b="1"/>
            </a:p>
          </p:txBody>
        </p:sp>
        <p:sp>
          <p:nvSpPr>
            <p:cNvPr id="60" name="Google Shape;57;p13">
              <a:extLst>
                <a:ext uri="{FF2B5EF4-FFF2-40B4-BE49-F238E27FC236}">
                  <a16:creationId xmlns:a16="http://schemas.microsoft.com/office/drawing/2014/main" id="{3A3DC4FC-0178-2E96-8C8D-B565E6A8EC73}"/>
                </a:ext>
              </a:extLst>
            </p:cNvPr>
            <p:cNvSpPr/>
            <p:nvPr/>
          </p:nvSpPr>
          <p:spPr>
            <a:xfrm>
              <a:off x="7576911" y="1751799"/>
              <a:ext cx="2426700" cy="63913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lvl="0" indent="0" algn="ctr" rtl="0">
                <a:spcBef>
                  <a:spcPts val="0"/>
                </a:spcBef>
                <a:spcAft>
                  <a:spcPts val="0"/>
                </a:spcAft>
                <a:buNone/>
              </a:pPr>
              <a:r>
                <a:rPr lang="en" sz="1400"/>
                <a:t>Business logic</a:t>
              </a:r>
              <a:endParaRPr sz="1400"/>
            </a:p>
          </p:txBody>
        </p:sp>
        <p:sp>
          <p:nvSpPr>
            <p:cNvPr id="61" name="Google Shape;58;p13">
              <a:extLst>
                <a:ext uri="{FF2B5EF4-FFF2-40B4-BE49-F238E27FC236}">
                  <a16:creationId xmlns:a16="http://schemas.microsoft.com/office/drawing/2014/main" id="{A218E7A8-EAAE-6ADB-9D31-8F0F877CE77E}"/>
                </a:ext>
              </a:extLst>
            </p:cNvPr>
            <p:cNvSpPr/>
            <p:nvPr/>
          </p:nvSpPr>
          <p:spPr>
            <a:xfrm>
              <a:off x="1764356" y="5867155"/>
              <a:ext cx="8936100" cy="767229"/>
            </a:xfrm>
            <a:prstGeom prst="roundRect">
              <a:avLst>
                <a:gd name="adj" fmla="val 16667"/>
              </a:avLst>
            </a:prstGeom>
            <a:solidFill>
              <a:srgbClr val="B6D7A8"/>
            </a:solidFill>
            <a:ln>
              <a:noFill/>
            </a:ln>
          </p:spPr>
          <p:txBody>
            <a:bodyPr spcFirstLastPara="1" wrap="square" lIns="91425" tIns="0" rIns="91425" bIns="0" anchor="ctr" anchorCtr="0">
              <a:noAutofit/>
            </a:bodyPr>
            <a:lstStyle/>
            <a:p>
              <a:pPr marL="0" lvl="0" indent="0" algn="ctr" rtl="0">
                <a:spcBef>
                  <a:spcPts val="0"/>
                </a:spcBef>
                <a:spcAft>
                  <a:spcPts val="0"/>
                </a:spcAft>
                <a:buNone/>
              </a:pPr>
              <a:r>
                <a:rPr lang="en" b="1"/>
                <a:t>Platform/OS Native Layers</a:t>
              </a:r>
              <a:br>
                <a:rPr lang="en"/>
              </a:br>
              <a:r>
                <a:rPr lang="en"/>
                <a:t>(Linux, macOS, Windows, Android, iOS, Web, </a:t>
              </a:r>
              <a:r>
                <a:rPr lang="en" err="1"/>
                <a:t>HarmonyOS</a:t>
              </a:r>
              <a:r>
                <a:rPr lang="en"/>
                <a:t> …)</a:t>
              </a:r>
              <a:endParaRPr/>
            </a:p>
          </p:txBody>
        </p:sp>
        <p:sp>
          <p:nvSpPr>
            <p:cNvPr id="62" name="Google Shape;59;p13">
              <a:extLst>
                <a:ext uri="{FF2B5EF4-FFF2-40B4-BE49-F238E27FC236}">
                  <a16:creationId xmlns:a16="http://schemas.microsoft.com/office/drawing/2014/main" id="{0E98320A-66D4-C410-124C-8D27CC68B53D}"/>
                </a:ext>
              </a:extLst>
            </p:cNvPr>
            <p:cNvSpPr/>
            <p:nvPr/>
          </p:nvSpPr>
          <p:spPr>
            <a:xfrm>
              <a:off x="1803156" y="2946977"/>
              <a:ext cx="2121600" cy="2673600"/>
            </a:xfrm>
            <a:prstGeom prst="roundRect">
              <a:avLst>
                <a:gd name="adj" fmla="val 16667"/>
              </a:avLst>
            </a:prstGeom>
            <a:solidFill>
              <a:srgbClr val="FCE5CD"/>
            </a:solidFill>
            <a:ln>
              <a:noFill/>
            </a:ln>
          </p:spPr>
          <p:txBody>
            <a:bodyPr spcFirstLastPara="1" wrap="square" lIns="0" tIns="0" rIns="0" bIns="0" anchor="t" anchorCtr="0">
              <a:noAutofit/>
            </a:bodyPr>
            <a:lstStyle/>
            <a:p>
              <a:pPr marL="0" lvl="0" indent="0" algn="ctr" rtl="0">
                <a:spcBef>
                  <a:spcPts val="0"/>
                </a:spcBef>
                <a:spcAft>
                  <a:spcPts val="0"/>
                </a:spcAft>
                <a:buNone/>
              </a:pPr>
              <a:r>
                <a:rPr lang="en" b="1" dirty="0"/>
                <a:t>UI toolkit</a:t>
              </a:r>
              <a:br>
                <a:rPr lang="en" dirty="0"/>
              </a:br>
              <a:r>
                <a:rPr lang="en" sz="1600" dirty="0"/>
                <a:t>(Makepad, </a:t>
              </a:r>
              <a:r>
                <a:rPr lang="en" sz="1600" dirty="0" err="1"/>
                <a:t>Dioxus</a:t>
              </a:r>
              <a:r>
                <a:rPr lang="en" sz="1600" dirty="0"/>
                <a:t>, </a:t>
              </a:r>
              <a:r>
                <a:rPr lang="en" sz="1600" dirty="0" err="1"/>
                <a:t>etc</a:t>
              </a:r>
              <a:r>
                <a:rPr lang="en" sz="1600" dirty="0"/>
                <a:t>)</a:t>
              </a:r>
              <a:endParaRPr dirty="0"/>
            </a:p>
          </p:txBody>
        </p:sp>
        <p:sp>
          <p:nvSpPr>
            <p:cNvPr id="64" name="Google Shape;60;p13">
              <a:extLst>
                <a:ext uri="{FF2B5EF4-FFF2-40B4-BE49-F238E27FC236}">
                  <a16:creationId xmlns:a16="http://schemas.microsoft.com/office/drawing/2014/main" id="{107F5C04-A921-C879-BF86-6DCD66E1974F}"/>
                </a:ext>
              </a:extLst>
            </p:cNvPr>
            <p:cNvSpPr/>
            <p:nvPr/>
          </p:nvSpPr>
          <p:spPr>
            <a:xfrm>
              <a:off x="6232356" y="2946977"/>
              <a:ext cx="4404000" cy="2673600"/>
            </a:xfrm>
            <a:prstGeom prst="roundRect">
              <a:avLst>
                <a:gd name="adj" fmla="val 16667"/>
              </a:avLst>
            </a:prstGeom>
            <a:solidFill>
              <a:srgbClr val="D9D2E9"/>
            </a:solidFill>
            <a:ln>
              <a:noFill/>
            </a:ln>
          </p:spPr>
          <p:txBody>
            <a:bodyPr spcFirstLastPara="1" wrap="square" lIns="0" tIns="0" rIns="91440" bIns="0" anchor="t" anchorCtr="0">
              <a:noAutofit/>
            </a:bodyPr>
            <a:lstStyle/>
            <a:p>
              <a:pPr marL="0" lvl="0" indent="0" algn="ctr" rtl="0">
                <a:spcBef>
                  <a:spcPts val="0"/>
                </a:spcBef>
                <a:spcAft>
                  <a:spcPts val="0"/>
                </a:spcAft>
                <a:buNone/>
              </a:pPr>
              <a:r>
                <a:rPr lang="en" b="1"/>
                <a:t>Platform Abstractions</a:t>
              </a:r>
              <a:endParaRPr b="1"/>
            </a:p>
          </p:txBody>
        </p:sp>
        <p:sp>
          <p:nvSpPr>
            <p:cNvPr id="65" name="Google Shape;61;p13">
              <a:extLst>
                <a:ext uri="{FF2B5EF4-FFF2-40B4-BE49-F238E27FC236}">
                  <a16:creationId xmlns:a16="http://schemas.microsoft.com/office/drawing/2014/main" id="{EE736338-9B3F-E98E-59A8-25A7653E223A}"/>
                </a:ext>
              </a:extLst>
            </p:cNvPr>
            <p:cNvSpPr/>
            <p:nvPr/>
          </p:nvSpPr>
          <p:spPr>
            <a:xfrm>
              <a:off x="6512106" y="3441727"/>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Networking</a:t>
              </a:r>
              <a:endParaRPr sz="1100"/>
            </a:p>
          </p:txBody>
        </p:sp>
        <p:sp>
          <p:nvSpPr>
            <p:cNvPr id="67" name="Google Shape;62;p13">
              <a:extLst>
                <a:ext uri="{FF2B5EF4-FFF2-40B4-BE49-F238E27FC236}">
                  <a16:creationId xmlns:a16="http://schemas.microsoft.com/office/drawing/2014/main" id="{298A66DB-2A7B-2507-E6A7-4219EA400F19}"/>
                </a:ext>
              </a:extLst>
            </p:cNvPr>
            <p:cNvSpPr/>
            <p:nvPr/>
          </p:nvSpPr>
          <p:spPr>
            <a:xfrm>
              <a:off x="7505014" y="3441727"/>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dirty="0"/>
                <a:t>Location</a:t>
              </a:r>
              <a:endParaRPr sz="1100" dirty="0"/>
            </a:p>
          </p:txBody>
        </p:sp>
        <p:sp>
          <p:nvSpPr>
            <p:cNvPr id="68" name="Google Shape;63;p13">
              <a:extLst>
                <a:ext uri="{FF2B5EF4-FFF2-40B4-BE49-F238E27FC236}">
                  <a16:creationId xmlns:a16="http://schemas.microsoft.com/office/drawing/2014/main" id="{5F85357C-25DD-0FF0-1B23-7B3FC63F9B20}"/>
                </a:ext>
              </a:extLst>
            </p:cNvPr>
            <p:cNvSpPr/>
            <p:nvPr/>
          </p:nvSpPr>
          <p:spPr>
            <a:xfrm>
              <a:off x="9490830" y="3870906"/>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Sensors</a:t>
              </a:r>
              <a:endParaRPr sz="1100"/>
            </a:p>
          </p:txBody>
        </p:sp>
        <p:sp>
          <p:nvSpPr>
            <p:cNvPr id="69" name="Google Shape;55;p13">
              <a:extLst>
                <a:ext uri="{FF2B5EF4-FFF2-40B4-BE49-F238E27FC236}">
                  <a16:creationId xmlns:a16="http://schemas.microsoft.com/office/drawing/2014/main" id="{2330F279-7B42-354A-D541-AC7159AC0309}"/>
                </a:ext>
              </a:extLst>
            </p:cNvPr>
            <p:cNvSpPr/>
            <p:nvPr/>
          </p:nvSpPr>
          <p:spPr>
            <a:xfrm>
              <a:off x="4190406" y="3429000"/>
              <a:ext cx="1776300" cy="2210916"/>
            </a:xfrm>
            <a:prstGeom prst="roundRect">
              <a:avLst>
                <a:gd name="adj" fmla="val 16667"/>
              </a:avLst>
            </a:prstGeom>
            <a:solidFill>
              <a:srgbClr val="F4CCCC"/>
            </a:solidFill>
            <a:ln>
              <a:noFill/>
            </a:ln>
          </p:spPr>
          <p:txBody>
            <a:bodyPr spcFirstLastPara="1" wrap="square" lIns="91425" tIns="0" rIns="91425" bIns="0" anchor="t" anchorCtr="0">
              <a:noAutofit/>
            </a:bodyPr>
            <a:lstStyle/>
            <a:p>
              <a:pPr marL="0" lvl="0" indent="0" algn="ctr" rtl="0">
                <a:spcBef>
                  <a:spcPts val="0"/>
                </a:spcBef>
                <a:spcAft>
                  <a:spcPts val="0"/>
                </a:spcAft>
                <a:buNone/>
              </a:pPr>
              <a:r>
                <a:rPr lang="en" b="1" dirty="0"/>
                <a:t>Concurrency </a:t>
              </a:r>
              <a:r>
                <a:rPr lang="en" b="1" dirty="0" err="1"/>
                <a:t>Mgmt</a:t>
              </a:r>
              <a:r>
                <a:rPr lang="en" b="1" dirty="0"/>
                <a:t> library</a:t>
              </a:r>
            </a:p>
          </p:txBody>
        </p:sp>
        <p:sp>
          <p:nvSpPr>
            <p:cNvPr id="70" name="Google Shape;64;p13">
              <a:extLst>
                <a:ext uri="{FF2B5EF4-FFF2-40B4-BE49-F238E27FC236}">
                  <a16:creationId xmlns:a16="http://schemas.microsoft.com/office/drawing/2014/main" id="{C7902B5E-915E-362F-9010-B72835CDA1AA}"/>
                </a:ext>
              </a:extLst>
            </p:cNvPr>
            <p:cNvSpPr/>
            <p:nvPr/>
          </p:nvSpPr>
          <p:spPr>
            <a:xfrm rot="10800000" flipH="1">
              <a:off x="6642906" y="5225387"/>
              <a:ext cx="3582900" cy="303000"/>
            </a:xfrm>
            <a:prstGeom prst="trapezoid">
              <a:avLst>
                <a:gd name="adj" fmla="val 46081"/>
              </a:avLst>
            </a:prstGeom>
            <a:solidFill>
              <a:srgbClr val="674EA7"/>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endParaRPr>
                <a:solidFill>
                  <a:srgbClr val="FFFFFF"/>
                </a:solidFill>
              </a:endParaRPr>
            </a:p>
          </p:txBody>
        </p:sp>
        <p:sp>
          <p:nvSpPr>
            <p:cNvPr id="71" name="Google Shape;65;p13">
              <a:extLst>
                <a:ext uri="{FF2B5EF4-FFF2-40B4-BE49-F238E27FC236}">
                  <a16:creationId xmlns:a16="http://schemas.microsoft.com/office/drawing/2014/main" id="{648D5022-8663-43A3-5B82-2B77195EE4DD}"/>
                </a:ext>
              </a:extLst>
            </p:cNvPr>
            <p:cNvSpPr/>
            <p:nvPr/>
          </p:nvSpPr>
          <p:spPr>
            <a:xfrm>
              <a:off x="4348506" y="1751799"/>
              <a:ext cx="2426700" cy="639130"/>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lvl="0" indent="0" algn="ctr" rtl="0">
                <a:spcBef>
                  <a:spcPts val="0"/>
                </a:spcBef>
                <a:spcAft>
                  <a:spcPts val="0"/>
                </a:spcAft>
                <a:buNone/>
              </a:pPr>
              <a:r>
                <a:rPr lang="en" sz="1400"/>
                <a:t>Application logic</a:t>
              </a:r>
              <a:endParaRPr sz="1400"/>
            </a:p>
          </p:txBody>
        </p:sp>
        <p:cxnSp>
          <p:nvCxnSpPr>
            <p:cNvPr id="72" name="Google Shape;66;p13">
              <a:extLst>
                <a:ext uri="{FF2B5EF4-FFF2-40B4-BE49-F238E27FC236}">
                  <a16:creationId xmlns:a16="http://schemas.microsoft.com/office/drawing/2014/main" id="{2FF1E82F-EB7F-2664-8B51-7D008CD733BF}"/>
                </a:ext>
              </a:extLst>
            </p:cNvPr>
            <p:cNvCxnSpPr>
              <a:cxnSpLocks/>
              <a:endCxn id="69" idx="0"/>
            </p:cNvCxnSpPr>
            <p:nvPr/>
          </p:nvCxnSpPr>
          <p:spPr>
            <a:xfrm>
              <a:off x="5078556" y="2390929"/>
              <a:ext cx="0" cy="1038071"/>
            </a:xfrm>
            <a:prstGeom prst="straightConnector1">
              <a:avLst/>
            </a:prstGeom>
            <a:noFill/>
            <a:ln w="19050" cap="flat" cmpd="sng">
              <a:solidFill>
                <a:schemeClr val="tx1"/>
              </a:solidFill>
              <a:prstDash val="solid"/>
              <a:round/>
              <a:headEnd type="none" w="med" len="med"/>
              <a:tailEnd type="triangle" w="med" len="med"/>
            </a:ln>
          </p:spPr>
        </p:cxnSp>
        <p:cxnSp>
          <p:nvCxnSpPr>
            <p:cNvPr id="73" name="Google Shape;67;p13">
              <a:extLst>
                <a:ext uri="{FF2B5EF4-FFF2-40B4-BE49-F238E27FC236}">
                  <a16:creationId xmlns:a16="http://schemas.microsoft.com/office/drawing/2014/main" id="{AD4FB61E-7216-C41C-401C-EE965868D020}"/>
                </a:ext>
              </a:extLst>
            </p:cNvPr>
            <p:cNvCxnSpPr>
              <a:cxnSpLocks/>
              <a:stCxn id="71" idx="2"/>
              <a:endCxn id="64" idx="0"/>
            </p:cNvCxnSpPr>
            <p:nvPr/>
          </p:nvCxnSpPr>
          <p:spPr>
            <a:xfrm rot="16200000" flipH="1">
              <a:off x="6720082" y="1232703"/>
              <a:ext cx="556048" cy="2872500"/>
            </a:xfrm>
            <a:prstGeom prst="bentConnector3">
              <a:avLst>
                <a:gd name="adj1" fmla="val 75665"/>
              </a:avLst>
            </a:prstGeom>
            <a:noFill/>
            <a:ln w="19050" cap="flat" cmpd="sng">
              <a:solidFill>
                <a:schemeClr val="tx1"/>
              </a:solidFill>
              <a:prstDash val="solid"/>
              <a:round/>
              <a:headEnd type="none" w="med" len="med"/>
              <a:tailEnd type="triangle" w="med" len="med"/>
            </a:ln>
          </p:spPr>
        </p:cxnSp>
        <p:cxnSp>
          <p:nvCxnSpPr>
            <p:cNvPr id="74" name="Google Shape;68;p13">
              <a:extLst>
                <a:ext uri="{FF2B5EF4-FFF2-40B4-BE49-F238E27FC236}">
                  <a16:creationId xmlns:a16="http://schemas.microsoft.com/office/drawing/2014/main" id="{BCBD5B20-81BA-F5E9-9DBE-5EFAE2743D29}"/>
                </a:ext>
              </a:extLst>
            </p:cNvPr>
            <p:cNvCxnSpPr>
              <a:cxnSpLocks/>
              <a:stCxn id="60" idx="2"/>
            </p:cNvCxnSpPr>
            <p:nvPr/>
          </p:nvCxnSpPr>
          <p:spPr>
            <a:xfrm>
              <a:off x="8790261" y="2390929"/>
              <a:ext cx="0" cy="556048"/>
            </a:xfrm>
            <a:prstGeom prst="straightConnector1">
              <a:avLst/>
            </a:prstGeom>
            <a:noFill/>
            <a:ln w="19050" cap="flat" cmpd="sng">
              <a:solidFill>
                <a:schemeClr val="tx1"/>
              </a:solidFill>
              <a:prstDash val="solid"/>
              <a:round/>
              <a:headEnd type="none" w="med" len="med"/>
              <a:tailEnd type="triangle" w="med" len="med"/>
            </a:ln>
          </p:spPr>
        </p:cxnSp>
        <p:cxnSp>
          <p:nvCxnSpPr>
            <p:cNvPr id="75" name="Google Shape;69;p13">
              <a:extLst>
                <a:ext uri="{FF2B5EF4-FFF2-40B4-BE49-F238E27FC236}">
                  <a16:creationId xmlns:a16="http://schemas.microsoft.com/office/drawing/2014/main" id="{20C667F5-FB33-6381-3B49-B7DBE9461627}"/>
                </a:ext>
              </a:extLst>
            </p:cNvPr>
            <p:cNvCxnSpPr>
              <a:stCxn id="62" idx="2"/>
            </p:cNvCxnSpPr>
            <p:nvPr/>
          </p:nvCxnSpPr>
          <p:spPr>
            <a:xfrm>
              <a:off x="2863956" y="5620577"/>
              <a:ext cx="0" cy="248700"/>
            </a:xfrm>
            <a:prstGeom prst="straightConnector1">
              <a:avLst/>
            </a:prstGeom>
            <a:noFill/>
            <a:ln w="19050" cap="flat" cmpd="sng">
              <a:solidFill>
                <a:schemeClr val="tx1"/>
              </a:solidFill>
              <a:prstDash val="solid"/>
              <a:round/>
              <a:headEnd type="none" w="med" len="med"/>
              <a:tailEnd type="triangle" w="med" len="med"/>
            </a:ln>
          </p:spPr>
        </p:cxnSp>
        <p:cxnSp>
          <p:nvCxnSpPr>
            <p:cNvPr id="76" name="Google Shape;70;p13">
              <a:extLst>
                <a:ext uri="{FF2B5EF4-FFF2-40B4-BE49-F238E27FC236}">
                  <a16:creationId xmlns:a16="http://schemas.microsoft.com/office/drawing/2014/main" id="{D5B59137-F06A-0767-E1E9-AE3C8F1059F9}"/>
                </a:ext>
              </a:extLst>
            </p:cNvPr>
            <p:cNvCxnSpPr>
              <a:cxnSpLocks/>
              <a:stCxn id="69" idx="2"/>
            </p:cNvCxnSpPr>
            <p:nvPr/>
          </p:nvCxnSpPr>
          <p:spPr>
            <a:xfrm>
              <a:off x="5078556" y="5639916"/>
              <a:ext cx="0" cy="227239"/>
            </a:xfrm>
            <a:prstGeom prst="straightConnector1">
              <a:avLst/>
            </a:prstGeom>
            <a:noFill/>
            <a:ln w="19050" cap="flat" cmpd="sng">
              <a:solidFill>
                <a:schemeClr val="tx1"/>
              </a:solidFill>
              <a:prstDash val="solid"/>
              <a:round/>
              <a:headEnd type="none" w="med" len="med"/>
              <a:tailEnd type="triangle" w="med" len="med"/>
            </a:ln>
          </p:spPr>
        </p:cxnSp>
        <p:cxnSp>
          <p:nvCxnSpPr>
            <p:cNvPr id="77" name="Google Shape;71;p13">
              <a:extLst>
                <a:ext uri="{FF2B5EF4-FFF2-40B4-BE49-F238E27FC236}">
                  <a16:creationId xmlns:a16="http://schemas.microsoft.com/office/drawing/2014/main" id="{1CA40CF6-022D-3499-9F77-D2B53A211235}"/>
                </a:ext>
              </a:extLst>
            </p:cNvPr>
            <p:cNvCxnSpPr>
              <a:cxnSpLocks/>
              <a:stCxn id="64" idx="2"/>
            </p:cNvCxnSpPr>
            <p:nvPr/>
          </p:nvCxnSpPr>
          <p:spPr>
            <a:xfrm>
              <a:off x="8434356" y="5620577"/>
              <a:ext cx="0" cy="246578"/>
            </a:xfrm>
            <a:prstGeom prst="straightConnector1">
              <a:avLst/>
            </a:prstGeom>
            <a:noFill/>
            <a:ln w="19050" cap="flat" cmpd="sng">
              <a:solidFill>
                <a:schemeClr val="tx1"/>
              </a:solidFill>
              <a:prstDash val="solid"/>
              <a:round/>
              <a:headEnd type="none" w="med" len="med"/>
              <a:tailEnd type="triangle" w="med" len="med"/>
            </a:ln>
          </p:spPr>
        </p:cxnSp>
        <p:cxnSp>
          <p:nvCxnSpPr>
            <p:cNvPr id="78" name="Google Shape;72;p13">
              <a:extLst>
                <a:ext uri="{FF2B5EF4-FFF2-40B4-BE49-F238E27FC236}">
                  <a16:creationId xmlns:a16="http://schemas.microsoft.com/office/drawing/2014/main" id="{ED3C8C4F-9183-CFAD-2F13-622414A2FC97}"/>
                </a:ext>
              </a:extLst>
            </p:cNvPr>
            <p:cNvCxnSpPr>
              <a:cxnSpLocks/>
              <a:stCxn id="71" idx="1"/>
            </p:cNvCxnSpPr>
            <p:nvPr/>
          </p:nvCxnSpPr>
          <p:spPr>
            <a:xfrm flipH="1" flipV="1">
              <a:off x="3609472" y="2069432"/>
              <a:ext cx="739034" cy="1932"/>
            </a:xfrm>
            <a:prstGeom prst="straightConnector1">
              <a:avLst/>
            </a:prstGeom>
            <a:noFill/>
            <a:ln w="19050" cap="flat" cmpd="sng">
              <a:solidFill>
                <a:schemeClr val="tx1"/>
              </a:solidFill>
              <a:prstDash val="solid"/>
              <a:round/>
              <a:headEnd type="none" w="med" len="med"/>
              <a:tailEnd type="triangle" w="med" len="med"/>
            </a:ln>
          </p:spPr>
        </p:cxnSp>
        <p:cxnSp>
          <p:nvCxnSpPr>
            <p:cNvPr id="79" name="Google Shape;74;p13">
              <a:extLst>
                <a:ext uri="{FF2B5EF4-FFF2-40B4-BE49-F238E27FC236}">
                  <a16:creationId xmlns:a16="http://schemas.microsoft.com/office/drawing/2014/main" id="{9E7A55D9-6306-1865-7633-F300546CEA19}"/>
                </a:ext>
              </a:extLst>
            </p:cNvPr>
            <p:cNvCxnSpPr>
              <a:cxnSpLocks/>
              <a:stCxn id="71" idx="3"/>
              <a:endCxn id="60" idx="1"/>
            </p:cNvCxnSpPr>
            <p:nvPr/>
          </p:nvCxnSpPr>
          <p:spPr>
            <a:xfrm>
              <a:off x="6775206" y="2071364"/>
              <a:ext cx="801705" cy="0"/>
            </a:xfrm>
            <a:prstGeom prst="straightConnector1">
              <a:avLst/>
            </a:prstGeom>
            <a:noFill/>
            <a:ln w="19050" cap="flat" cmpd="sng">
              <a:solidFill>
                <a:schemeClr val="tx1"/>
              </a:solidFill>
              <a:prstDash val="solid"/>
              <a:round/>
              <a:headEnd type="triangle" w="med" len="med"/>
              <a:tailEnd type="triangle" w="med" len="med"/>
            </a:ln>
          </p:spPr>
        </p:cxnSp>
        <p:sp>
          <p:nvSpPr>
            <p:cNvPr id="80" name="Google Shape;73;p13">
              <a:extLst>
                <a:ext uri="{FF2B5EF4-FFF2-40B4-BE49-F238E27FC236}">
                  <a16:creationId xmlns:a16="http://schemas.microsoft.com/office/drawing/2014/main" id="{01B822C0-0DBE-C5FA-45DD-2543663C727C}"/>
                </a:ext>
              </a:extLst>
            </p:cNvPr>
            <p:cNvSpPr/>
            <p:nvPr/>
          </p:nvSpPr>
          <p:spPr>
            <a:xfrm>
              <a:off x="1973706" y="1510807"/>
              <a:ext cx="1780500" cy="1078389"/>
            </a:xfrm>
            <a:prstGeom prst="roundRect">
              <a:avLst>
                <a:gd name="adj" fmla="val 16667"/>
              </a:avLst>
            </a:prstGeom>
            <a:noFill/>
            <a:ln w="9525" cap="flat" cmpd="sng">
              <a:solidFill>
                <a:srgbClr val="66666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5;p13">
              <a:extLst>
                <a:ext uri="{FF2B5EF4-FFF2-40B4-BE49-F238E27FC236}">
                  <a16:creationId xmlns:a16="http://schemas.microsoft.com/office/drawing/2014/main" id="{C392494C-1694-6B70-378C-E6D0A21E2CB2}"/>
                </a:ext>
              </a:extLst>
            </p:cNvPr>
            <p:cNvSpPr/>
            <p:nvPr/>
          </p:nvSpPr>
          <p:spPr>
            <a:xfrm>
              <a:off x="2128629" y="1631589"/>
              <a:ext cx="579300" cy="832382"/>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lvl="0" indent="0" algn="ctr" rtl="0">
                <a:spcBef>
                  <a:spcPts val="0"/>
                </a:spcBef>
                <a:spcAft>
                  <a:spcPts val="0"/>
                </a:spcAft>
                <a:buNone/>
              </a:pPr>
              <a:r>
                <a:rPr lang="en" sz="1400" dirty="0"/>
                <a:t>UI logic</a:t>
              </a:r>
              <a:endParaRPr sz="1400" dirty="0"/>
            </a:p>
          </p:txBody>
        </p:sp>
        <p:sp>
          <p:nvSpPr>
            <p:cNvPr id="82" name="Google Shape;76;p13">
              <a:extLst>
                <a:ext uri="{FF2B5EF4-FFF2-40B4-BE49-F238E27FC236}">
                  <a16:creationId xmlns:a16="http://schemas.microsoft.com/office/drawing/2014/main" id="{8B3A8173-55B1-A491-805B-F6BD3472F749}"/>
                </a:ext>
              </a:extLst>
            </p:cNvPr>
            <p:cNvSpPr/>
            <p:nvPr/>
          </p:nvSpPr>
          <p:spPr>
            <a:xfrm>
              <a:off x="3026359" y="1631589"/>
              <a:ext cx="579300" cy="832382"/>
            </a:xfrm>
            <a:prstGeom prst="roundRect">
              <a:avLst>
                <a:gd name="adj" fmla="val 16667"/>
              </a:avLst>
            </a:prstGeom>
            <a:solidFill>
              <a:srgbClr val="A4C2F4"/>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lvl="0" indent="0" algn="ctr" rtl="0">
                <a:spcBef>
                  <a:spcPts val="0"/>
                </a:spcBef>
                <a:spcAft>
                  <a:spcPts val="0"/>
                </a:spcAft>
                <a:buNone/>
              </a:pPr>
              <a:r>
                <a:rPr lang="en" sz="1400"/>
                <a:t>UX logic</a:t>
              </a:r>
              <a:endParaRPr sz="1400"/>
            </a:p>
          </p:txBody>
        </p:sp>
        <p:cxnSp>
          <p:nvCxnSpPr>
            <p:cNvPr id="83" name="Google Shape;77;p13">
              <a:extLst>
                <a:ext uri="{FF2B5EF4-FFF2-40B4-BE49-F238E27FC236}">
                  <a16:creationId xmlns:a16="http://schemas.microsoft.com/office/drawing/2014/main" id="{C109FEB0-65F3-F848-9DC6-9B63E13EE961}"/>
                </a:ext>
              </a:extLst>
            </p:cNvPr>
            <p:cNvCxnSpPr>
              <a:stCxn id="81" idx="3"/>
              <a:endCxn id="82" idx="1"/>
            </p:cNvCxnSpPr>
            <p:nvPr/>
          </p:nvCxnSpPr>
          <p:spPr>
            <a:xfrm>
              <a:off x="2707929" y="2047780"/>
              <a:ext cx="318430" cy="0"/>
            </a:xfrm>
            <a:prstGeom prst="straightConnector1">
              <a:avLst/>
            </a:prstGeom>
            <a:noFill/>
            <a:ln w="9525" cap="flat" cmpd="sng">
              <a:solidFill>
                <a:srgbClr val="000000"/>
              </a:solidFill>
              <a:prstDash val="solid"/>
              <a:round/>
              <a:headEnd type="triangle" w="med" len="med"/>
              <a:tailEnd type="triangle" w="med" len="med"/>
            </a:ln>
          </p:spPr>
        </p:cxnSp>
        <p:cxnSp>
          <p:nvCxnSpPr>
            <p:cNvPr id="84" name="Google Shape;78;p13">
              <a:extLst>
                <a:ext uri="{FF2B5EF4-FFF2-40B4-BE49-F238E27FC236}">
                  <a16:creationId xmlns:a16="http://schemas.microsoft.com/office/drawing/2014/main" id="{29418280-9B9E-38E9-84CE-59AB35691C4B}"/>
                </a:ext>
              </a:extLst>
            </p:cNvPr>
            <p:cNvCxnSpPr>
              <a:cxnSpLocks/>
              <a:stCxn id="80" idx="2"/>
              <a:endCxn id="62" idx="0"/>
            </p:cNvCxnSpPr>
            <p:nvPr/>
          </p:nvCxnSpPr>
          <p:spPr>
            <a:xfrm>
              <a:off x="2863956" y="2589196"/>
              <a:ext cx="0" cy="357781"/>
            </a:xfrm>
            <a:prstGeom prst="straightConnector1">
              <a:avLst/>
            </a:prstGeom>
            <a:noFill/>
            <a:ln w="19050" cap="flat" cmpd="sng">
              <a:solidFill>
                <a:schemeClr val="tx1"/>
              </a:solidFill>
              <a:prstDash val="solid"/>
              <a:round/>
              <a:headEnd type="none" w="med" len="med"/>
              <a:tailEnd type="triangle" w="med" len="med"/>
            </a:ln>
          </p:spPr>
        </p:cxnSp>
        <p:sp>
          <p:nvSpPr>
            <p:cNvPr id="85" name="Google Shape;79;p13">
              <a:extLst>
                <a:ext uri="{FF2B5EF4-FFF2-40B4-BE49-F238E27FC236}">
                  <a16:creationId xmlns:a16="http://schemas.microsoft.com/office/drawing/2014/main" id="{DF8F7001-5D71-5A29-1CD1-AC391A6C02BE}"/>
                </a:ext>
              </a:extLst>
            </p:cNvPr>
            <p:cNvSpPr/>
            <p:nvPr/>
          </p:nvSpPr>
          <p:spPr>
            <a:xfrm>
              <a:off x="2337301" y="3766840"/>
              <a:ext cx="10533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dirty="0"/>
                <a:t>Widgets</a:t>
              </a:r>
              <a:endParaRPr sz="1400" dirty="0"/>
            </a:p>
          </p:txBody>
        </p:sp>
        <p:sp>
          <p:nvSpPr>
            <p:cNvPr id="86" name="Google Shape;80;p13">
              <a:extLst>
                <a:ext uri="{FF2B5EF4-FFF2-40B4-BE49-F238E27FC236}">
                  <a16:creationId xmlns:a16="http://schemas.microsoft.com/office/drawing/2014/main" id="{39597FD6-C465-7588-3CBB-F92D9D5EBEFA}"/>
                </a:ext>
              </a:extLst>
            </p:cNvPr>
            <p:cNvSpPr/>
            <p:nvPr/>
          </p:nvSpPr>
          <p:spPr>
            <a:xfrm>
              <a:off x="2128629" y="4817002"/>
              <a:ext cx="642567"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dirty="0"/>
                <a:t>Events</a:t>
              </a:r>
              <a:endParaRPr sz="1400" dirty="0"/>
            </a:p>
          </p:txBody>
        </p:sp>
        <p:sp>
          <p:nvSpPr>
            <p:cNvPr id="87" name="Google Shape;81;p13">
              <a:extLst>
                <a:ext uri="{FF2B5EF4-FFF2-40B4-BE49-F238E27FC236}">
                  <a16:creationId xmlns:a16="http://schemas.microsoft.com/office/drawing/2014/main" id="{34F9F9C8-19FA-7554-89BA-1849DB8A9229}"/>
                </a:ext>
              </a:extLst>
            </p:cNvPr>
            <p:cNvSpPr/>
            <p:nvPr/>
          </p:nvSpPr>
          <p:spPr>
            <a:xfrm>
              <a:off x="2021051" y="4291927"/>
              <a:ext cx="8472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a:t>Animation</a:t>
              </a:r>
              <a:endParaRPr sz="1400"/>
            </a:p>
          </p:txBody>
        </p:sp>
        <p:cxnSp>
          <p:nvCxnSpPr>
            <p:cNvPr id="88" name="Google Shape;82;p13">
              <a:extLst>
                <a:ext uri="{FF2B5EF4-FFF2-40B4-BE49-F238E27FC236}">
                  <a16:creationId xmlns:a16="http://schemas.microsoft.com/office/drawing/2014/main" id="{610E20A9-2DE9-299A-101B-DB5C3D4F543C}"/>
                </a:ext>
              </a:extLst>
            </p:cNvPr>
            <p:cNvCxnSpPr/>
            <p:nvPr/>
          </p:nvCxnSpPr>
          <p:spPr>
            <a:xfrm>
              <a:off x="3895480" y="3183061"/>
              <a:ext cx="2388499" cy="0"/>
            </a:xfrm>
            <a:prstGeom prst="straightConnector1">
              <a:avLst/>
            </a:prstGeom>
            <a:noFill/>
            <a:ln w="19050" cap="flat" cmpd="sng">
              <a:solidFill>
                <a:schemeClr val="tx1"/>
              </a:solidFill>
              <a:prstDash val="solid"/>
              <a:round/>
              <a:headEnd type="none" w="med" len="med"/>
              <a:tailEnd type="triangle" w="med" len="med"/>
            </a:ln>
          </p:spPr>
        </p:cxnSp>
        <p:sp>
          <p:nvSpPr>
            <p:cNvPr id="89" name="Google Shape;83;p13">
              <a:extLst>
                <a:ext uri="{FF2B5EF4-FFF2-40B4-BE49-F238E27FC236}">
                  <a16:creationId xmlns:a16="http://schemas.microsoft.com/office/drawing/2014/main" id="{D0D1CBA2-2D41-A257-A0CD-0CA76EAFBF85}"/>
                </a:ext>
              </a:extLst>
            </p:cNvPr>
            <p:cNvSpPr/>
            <p:nvPr/>
          </p:nvSpPr>
          <p:spPr>
            <a:xfrm>
              <a:off x="2980506" y="4291915"/>
              <a:ext cx="7467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dirty="0"/>
                <a:t>Actions</a:t>
              </a:r>
              <a:endParaRPr sz="1400" dirty="0"/>
            </a:p>
          </p:txBody>
        </p:sp>
        <p:sp>
          <p:nvSpPr>
            <p:cNvPr id="90" name="Google Shape;84;p13">
              <a:extLst>
                <a:ext uri="{FF2B5EF4-FFF2-40B4-BE49-F238E27FC236}">
                  <a16:creationId xmlns:a16="http://schemas.microsoft.com/office/drawing/2014/main" id="{A940519C-4A9B-EABC-C665-6844B8B07AFB}"/>
                </a:ext>
              </a:extLst>
            </p:cNvPr>
            <p:cNvSpPr/>
            <p:nvPr/>
          </p:nvSpPr>
          <p:spPr>
            <a:xfrm>
              <a:off x="2918506" y="4817002"/>
              <a:ext cx="746700" cy="389700"/>
            </a:xfrm>
            <a:prstGeom prst="roundRect">
              <a:avLst>
                <a:gd name="adj" fmla="val 16667"/>
              </a:avLst>
            </a:prstGeom>
            <a:solidFill>
              <a:srgbClr val="E69138"/>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400"/>
                <a:t>Drawing</a:t>
              </a:r>
              <a:endParaRPr sz="1400"/>
            </a:p>
          </p:txBody>
        </p:sp>
        <p:sp>
          <p:nvSpPr>
            <p:cNvPr id="91" name="Google Shape;85;p13">
              <a:extLst>
                <a:ext uri="{FF2B5EF4-FFF2-40B4-BE49-F238E27FC236}">
                  <a16:creationId xmlns:a16="http://schemas.microsoft.com/office/drawing/2014/main" id="{50D9C674-3FA5-10AB-D741-128CA0735187}"/>
                </a:ext>
              </a:extLst>
            </p:cNvPr>
            <p:cNvSpPr/>
            <p:nvPr/>
          </p:nvSpPr>
          <p:spPr>
            <a:xfrm>
              <a:off x="9490830" y="3441727"/>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Multimedia</a:t>
              </a:r>
              <a:endParaRPr sz="1000"/>
            </a:p>
          </p:txBody>
        </p:sp>
        <p:sp>
          <p:nvSpPr>
            <p:cNvPr id="92" name="Google Shape;86;p13">
              <a:extLst>
                <a:ext uri="{FF2B5EF4-FFF2-40B4-BE49-F238E27FC236}">
                  <a16:creationId xmlns:a16="http://schemas.microsoft.com/office/drawing/2014/main" id="{64DEC253-DC8B-70FD-942A-D963A3FF3D00}"/>
                </a:ext>
              </a:extLst>
            </p:cNvPr>
            <p:cNvSpPr/>
            <p:nvPr/>
          </p:nvSpPr>
          <p:spPr>
            <a:xfrm>
              <a:off x="6512106" y="3870906"/>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Power</a:t>
              </a:r>
              <a:endParaRPr sz="1100"/>
            </a:p>
          </p:txBody>
        </p:sp>
        <p:sp>
          <p:nvSpPr>
            <p:cNvPr id="93" name="Google Shape;87;p13">
              <a:extLst>
                <a:ext uri="{FF2B5EF4-FFF2-40B4-BE49-F238E27FC236}">
                  <a16:creationId xmlns:a16="http://schemas.microsoft.com/office/drawing/2014/main" id="{7EDF6E72-254E-874F-AC52-4DD17201D31C}"/>
                </a:ext>
              </a:extLst>
            </p:cNvPr>
            <p:cNvSpPr/>
            <p:nvPr/>
          </p:nvSpPr>
          <p:spPr>
            <a:xfrm>
              <a:off x="7500176" y="3870906"/>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Permissions</a:t>
              </a:r>
              <a:endParaRPr sz="1100"/>
            </a:p>
          </p:txBody>
        </p:sp>
        <p:sp>
          <p:nvSpPr>
            <p:cNvPr id="94" name="Google Shape;88;p13">
              <a:extLst>
                <a:ext uri="{FF2B5EF4-FFF2-40B4-BE49-F238E27FC236}">
                  <a16:creationId xmlns:a16="http://schemas.microsoft.com/office/drawing/2014/main" id="{92C1B6D1-B768-0F5E-577A-979892F14890}"/>
                </a:ext>
              </a:extLst>
            </p:cNvPr>
            <p:cNvSpPr/>
            <p:nvPr/>
          </p:nvSpPr>
          <p:spPr>
            <a:xfrm>
              <a:off x="8502760" y="3870906"/>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Connectivity</a:t>
              </a:r>
              <a:endParaRPr sz="1100"/>
            </a:p>
          </p:txBody>
        </p:sp>
        <p:sp>
          <p:nvSpPr>
            <p:cNvPr id="95" name="Google Shape;89;p13">
              <a:extLst>
                <a:ext uri="{FF2B5EF4-FFF2-40B4-BE49-F238E27FC236}">
                  <a16:creationId xmlns:a16="http://schemas.microsoft.com/office/drawing/2014/main" id="{3F2B0E74-3F9C-9153-7AA5-FAA97F03D2CE}"/>
                </a:ext>
              </a:extLst>
            </p:cNvPr>
            <p:cNvSpPr/>
            <p:nvPr/>
          </p:nvSpPr>
          <p:spPr>
            <a:xfrm>
              <a:off x="8493084" y="3441727"/>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Storage</a:t>
              </a:r>
              <a:endParaRPr sz="1100"/>
            </a:p>
          </p:txBody>
        </p:sp>
        <p:sp>
          <p:nvSpPr>
            <p:cNvPr id="96" name="Google Shape;90;p13">
              <a:extLst>
                <a:ext uri="{FF2B5EF4-FFF2-40B4-BE49-F238E27FC236}">
                  <a16:creationId xmlns:a16="http://schemas.microsoft.com/office/drawing/2014/main" id="{7D6EB454-F0D2-388F-E13B-F38D0690FC0B}"/>
                </a:ext>
              </a:extLst>
            </p:cNvPr>
            <p:cNvSpPr/>
            <p:nvPr/>
          </p:nvSpPr>
          <p:spPr>
            <a:xfrm>
              <a:off x="6512106" y="4300084"/>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dirty="0"/>
                <a:t>Other Events</a:t>
              </a:r>
              <a:endParaRPr sz="1100" dirty="0"/>
            </a:p>
          </p:txBody>
        </p:sp>
        <p:sp>
          <p:nvSpPr>
            <p:cNvPr id="97" name="Google Shape;91;p13">
              <a:extLst>
                <a:ext uri="{FF2B5EF4-FFF2-40B4-BE49-F238E27FC236}">
                  <a16:creationId xmlns:a16="http://schemas.microsoft.com/office/drawing/2014/main" id="{D8CC025C-B107-0241-843F-3F1EC58748B4}"/>
                </a:ext>
              </a:extLst>
            </p:cNvPr>
            <p:cNvSpPr/>
            <p:nvPr/>
          </p:nvSpPr>
          <p:spPr>
            <a:xfrm>
              <a:off x="7500176" y="4300084"/>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dirty="0"/>
                <a:t>Keychain</a:t>
              </a:r>
              <a:endParaRPr sz="1100" dirty="0"/>
            </a:p>
          </p:txBody>
        </p:sp>
        <p:sp>
          <p:nvSpPr>
            <p:cNvPr id="98" name="Google Shape;92;p13">
              <a:extLst>
                <a:ext uri="{FF2B5EF4-FFF2-40B4-BE49-F238E27FC236}">
                  <a16:creationId xmlns:a16="http://schemas.microsoft.com/office/drawing/2014/main" id="{163A3C6B-CF6D-C053-2D9D-A277959C5496}"/>
                </a:ext>
              </a:extLst>
            </p:cNvPr>
            <p:cNvSpPr/>
            <p:nvPr/>
          </p:nvSpPr>
          <p:spPr>
            <a:xfrm>
              <a:off x="8488247" y="4300084"/>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algn="ctr"/>
              <a:r>
                <a:rPr lang="en-US" sz="1100" dirty="0"/>
                <a:t>Dialogs</a:t>
              </a:r>
            </a:p>
          </p:txBody>
        </p:sp>
        <p:sp>
          <p:nvSpPr>
            <p:cNvPr id="99" name="Google Shape;93;p13">
              <a:extLst>
                <a:ext uri="{FF2B5EF4-FFF2-40B4-BE49-F238E27FC236}">
                  <a16:creationId xmlns:a16="http://schemas.microsoft.com/office/drawing/2014/main" id="{9D4A84A1-113B-A3A6-48FC-CF22208FF65C}"/>
                </a:ext>
              </a:extLst>
            </p:cNvPr>
            <p:cNvSpPr/>
            <p:nvPr/>
          </p:nvSpPr>
          <p:spPr>
            <a:xfrm>
              <a:off x="9476317" y="4300084"/>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Notifications</a:t>
              </a:r>
              <a:endParaRPr sz="1100"/>
            </a:p>
          </p:txBody>
        </p:sp>
        <p:sp>
          <p:nvSpPr>
            <p:cNvPr id="100" name="Google Shape;94;p13">
              <a:extLst>
                <a:ext uri="{FF2B5EF4-FFF2-40B4-BE49-F238E27FC236}">
                  <a16:creationId xmlns:a16="http://schemas.microsoft.com/office/drawing/2014/main" id="{271ABEAD-1E36-31A1-7FF9-7F1D8C95401F}"/>
                </a:ext>
              </a:extLst>
            </p:cNvPr>
            <p:cNvSpPr/>
            <p:nvPr/>
          </p:nvSpPr>
          <p:spPr>
            <a:xfrm>
              <a:off x="9476317" y="4729262"/>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Clipboard</a:t>
              </a:r>
              <a:endParaRPr sz="1100"/>
            </a:p>
          </p:txBody>
        </p:sp>
        <p:sp>
          <p:nvSpPr>
            <p:cNvPr id="101" name="Google Shape;95;p13">
              <a:extLst>
                <a:ext uri="{FF2B5EF4-FFF2-40B4-BE49-F238E27FC236}">
                  <a16:creationId xmlns:a16="http://schemas.microsoft.com/office/drawing/2014/main" id="{4B8C6294-7818-0833-E969-1DC21E7D1520}"/>
                </a:ext>
              </a:extLst>
            </p:cNvPr>
            <p:cNvSpPr/>
            <p:nvPr/>
          </p:nvSpPr>
          <p:spPr>
            <a:xfrm>
              <a:off x="8488247" y="4729262"/>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Drag &amp; Drop</a:t>
              </a:r>
              <a:endParaRPr sz="1100"/>
            </a:p>
          </p:txBody>
        </p:sp>
        <p:sp>
          <p:nvSpPr>
            <p:cNvPr id="102" name="Google Shape;96;p13">
              <a:extLst>
                <a:ext uri="{FF2B5EF4-FFF2-40B4-BE49-F238E27FC236}">
                  <a16:creationId xmlns:a16="http://schemas.microsoft.com/office/drawing/2014/main" id="{85CDF995-0E55-023A-1B86-06FC427F1A4B}"/>
                </a:ext>
              </a:extLst>
            </p:cNvPr>
            <p:cNvSpPr/>
            <p:nvPr/>
          </p:nvSpPr>
          <p:spPr>
            <a:xfrm>
              <a:off x="7500176" y="4729262"/>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Time/Alarm</a:t>
              </a:r>
              <a:endParaRPr sz="1100"/>
            </a:p>
          </p:txBody>
        </p:sp>
        <p:sp>
          <p:nvSpPr>
            <p:cNvPr id="103" name="Google Shape;97;p13">
              <a:extLst>
                <a:ext uri="{FF2B5EF4-FFF2-40B4-BE49-F238E27FC236}">
                  <a16:creationId xmlns:a16="http://schemas.microsoft.com/office/drawing/2014/main" id="{AE184C5E-8895-226A-B23A-D5BF10A1FB6C}"/>
                </a:ext>
              </a:extLst>
            </p:cNvPr>
            <p:cNvSpPr/>
            <p:nvPr/>
          </p:nvSpPr>
          <p:spPr>
            <a:xfrm>
              <a:off x="6512106" y="4729274"/>
              <a:ext cx="827400" cy="321900"/>
            </a:xfrm>
            <a:prstGeom prst="roundRect">
              <a:avLst>
                <a:gd name="adj" fmla="val 16667"/>
              </a:avLst>
            </a:prstGeom>
            <a:solidFill>
              <a:srgbClr val="B4A7D6"/>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 sz="1100"/>
                <a:t>IPC/Signals</a:t>
              </a:r>
              <a:endParaRPr sz="1100"/>
            </a:p>
          </p:txBody>
        </p:sp>
        <p:sp>
          <p:nvSpPr>
            <p:cNvPr id="104" name="Google Shape;98;p13">
              <a:extLst>
                <a:ext uri="{FF2B5EF4-FFF2-40B4-BE49-F238E27FC236}">
                  <a16:creationId xmlns:a16="http://schemas.microsoft.com/office/drawing/2014/main" id="{B378F566-E3C6-E53F-E5C7-57E1AD4E992A}"/>
                </a:ext>
              </a:extLst>
            </p:cNvPr>
            <p:cNvSpPr txBox="1"/>
            <p:nvPr/>
          </p:nvSpPr>
          <p:spPr>
            <a:xfrm>
              <a:off x="6509556" y="5239716"/>
              <a:ext cx="3849600" cy="4002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a:solidFill>
                    <a:srgbClr val="FFFFFF"/>
                  </a:solidFill>
                </a:rPr>
                <a:t>FFI layer (Rust → native language)</a:t>
              </a:r>
              <a:endParaRPr sz="1600">
                <a:solidFill>
                  <a:srgbClr val="FFFFFF"/>
                </a:solidFill>
              </a:endParaRPr>
            </a:p>
          </p:txBody>
        </p:sp>
      </p:grpSp>
      <p:sp>
        <p:nvSpPr>
          <p:cNvPr id="105" name="TextBox 104">
            <a:extLst>
              <a:ext uri="{FF2B5EF4-FFF2-40B4-BE49-F238E27FC236}">
                <a16:creationId xmlns:a16="http://schemas.microsoft.com/office/drawing/2014/main" id="{C6E7C50A-93E7-2C12-4580-6C7661C7DD79}"/>
              </a:ext>
            </a:extLst>
          </p:cNvPr>
          <p:cNvSpPr txBox="1"/>
          <p:nvPr/>
        </p:nvSpPr>
        <p:spPr>
          <a:xfrm>
            <a:off x="10739740" y="2549885"/>
            <a:ext cx="1427546" cy="523220"/>
          </a:xfrm>
          <a:prstGeom prst="rect">
            <a:avLst/>
          </a:prstGeom>
          <a:noFill/>
        </p:spPr>
        <p:txBody>
          <a:bodyPr wrap="square" rtlCol="0">
            <a:spAutoFit/>
          </a:bodyPr>
          <a:lstStyle/>
          <a:p>
            <a:pPr algn="ctr"/>
            <a:r>
              <a:rPr lang="en-US" sz="1400">
                <a:solidFill>
                  <a:schemeClr val="bg1">
                    <a:lumMod val="50000"/>
                  </a:schemeClr>
                </a:solidFill>
              </a:rPr>
              <a:t>runtime components</a:t>
            </a:r>
          </a:p>
        </p:txBody>
      </p:sp>
      <p:sp>
        <p:nvSpPr>
          <p:cNvPr id="106" name="Double Bracket 105">
            <a:extLst>
              <a:ext uri="{FF2B5EF4-FFF2-40B4-BE49-F238E27FC236}">
                <a16:creationId xmlns:a16="http://schemas.microsoft.com/office/drawing/2014/main" id="{AE4D0D0F-DBEB-977D-8BBD-08825ED7DC2F}"/>
              </a:ext>
            </a:extLst>
          </p:cNvPr>
          <p:cNvSpPr/>
          <p:nvPr/>
        </p:nvSpPr>
        <p:spPr>
          <a:xfrm>
            <a:off x="10929181" y="2552980"/>
            <a:ext cx="1045616" cy="521856"/>
          </a:xfrm>
          <a:prstGeom prst="bracketPair">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Google Shape;76;p13">
            <a:extLst>
              <a:ext uri="{FF2B5EF4-FFF2-40B4-BE49-F238E27FC236}">
                <a16:creationId xmlns:a16="http://schemas.microsoft.com/office/drawing/2014/main" id="{9D537E20-B116-B077-AE22-6DE6CE87E389}"/>
              </a:ext>
            </a:extLst>
          </p:cNvPr>
          <p:cNvSpPr/>
          <p:nvPr/>
        </p:nvSpPr>
        <p:spPr>
          <a:xfrm>
            <a:off x="4323512" y="4130201"/>
            <a:ext cx="654420" cy="617010"/>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main UI thread token</a:t>
            </a:r>
            <a:endParaRPr sz="1200" dirty="0"/>
          </a:p>
        </p:txBody>
      </p:sp>
      <p:sp>
        <p:nvSpPr>
          <p:cNvPr id="148" name="Google Shape;76;p13">
            <a:extLst>
              <a:ext uri="{FF2B5EF4-FFF2-40B4-BE49-F238E27FC236}">
                <a16:creationId xmlns:a16="http://schemas.microsoft.com/office/drawing/2014/main" id="{E17CD531-BBEC-F44F-713E-588F14312F87}"/>
              </a:ext>
            </a:extLst>
          </p:cNvPr>
          <p:cNvSpPr/>
          <p:nvPr/>
        </p:nvSpPr>
        <p:spPr>
          <a:xfrm>
            <a:off x="5122782" y="4218433"/>
            <a:ext cx="654420" cy="528778"/>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async tasks</a:t>
            </a:r>
          </a:p>
        </p:txBody>
      </p:sp>
      <p:sp>
        <p:nvSpPr>
          <p:cNvPr id="149" name="Google Shape;76;p13">
            <a:extLst>
              <a:ext uri="{FF2B5EF4-FFF2-40B4-BE49-F238E27FC236}">
                <a16:creationId xmlns:a16="http://schemas.microsoft.com/office/drawing/2014/main" id="{A718E94B-2DBB-A35A-2344-207311101C7C}"/>
              </a:ext>
            </a:extLst>
          </p:cNvPr>
          <p:cNvSpPr/>
          <p:nvPr/>
        </p:nvSpPr>
        <p:spPr>
          <a:xfrm>
            <a:off x="4271754" y="4867259"/>
            <a:ext cx="1542352" cy="278586"/>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err="1"/>
              <a:t>bkgd</a:t>
            </a:r>
            <a:r>
              <a:rPr lang="en-US" sz="1200" dirty="0"/>
              <a:t> thread workloads</a:t>
            </a:r>
            <a:endParaRPr sz="1200" dirty="0"/>
          </a:p>
        </p:txBody>
      </p:sp>
      <p:sp>
        <p:nvSpPr>
          <p:cNvPr id="153" name="Google Shape;76;p13">
            <a:extLst>
              <a:ext uri="{FF2B5EF4-FFF2-40B4-BE49-F238E27FC236}">
                <a16:creationId xmlns:a16="http://schemas.microsoft.com/office/drawing/2014/main" id="{8DE3218A-7A24-CFA2-A6CE-18F8074AE7A5}"/>
              </a:ext>
            </a:extLst>
          </p:cNvPr>
          <p:cNvSpPr/>
          <p:nvPr/>
        </p:nvSpPr>
        <p:spPr>
          <a:xfrm>
            <a:off x="4382163" y="5254293"/>
            <a:ext cx="1321533" cy="278586"/>
          </a:xfrm>
          <a:prstGeom prst="roundRect">
            <a:avLst>
              <a:gd name="adj" fmla="val 16667"/>
            </a:avLst>
          </a:prstGeom>
          <a:solidFill>
            <a:srgbClr val="FF7E79"/>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200" dirty="0"/>
              <a:t>comm. primitives</a:t>
            </a:r>
            <a:endParaRPr sz="1200" dirty="0"/>
          </a:p>
        </p:txBody>
      </p:sp>
    </p:spTree>
    <p:extLst>
      <p:ext uri="{BB962C8B-B14F-4D97-AF65-F5344CB8AC3E}">
        <p14:creationId xmlns:p14="http://schemas.microsoft.com/office/powerpoint/2010/main" val="384654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ridVTI">
  <a:themeElements>
    <a:clrScheme name="AnalogousFromLightSeedLeftStep">
      <a:dk1>
        <a:srgbClr val="000000"/>
      </a:dk1>
      <a:lt1>
        <a:srgbClr val="FFFFFF"/>
      </a:lt1>
      <a:dk2>
        <a:srgbClr val="242841"/>
      </a:dk2>
      <a:lt2>
        <a:srgbClr val="E8E7E2"/>
      </a:lt2>
      <a:accent1>
        <a:srgbClr val="8F97CE"/>
      </a:accent1>
      <a:accent2>
        <a:srgbClr val="76A0C3"/>
      </a:accent2>
      <a:accent3>
        <a:srgbClr val="7AAEAF"/>
      </a:accent3>
      <a:accent4>
        <a:srgbClr val="6BB196"/>
      </a:accent4>
      <a:accent5>
        <a:srgbClr val="77AF82"/>
      </a:accent5>
      <a:accent6>
        <a:srgbClr val="7AB16B"/>
      </a:accent6>
      <a:hlink>
        <a:srgbClr val="8B8354"/>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70579</TotalTime>
  <Words>5113</Words>
  <Application>Microsoft Macintosh PowerPoint</Application>
  <PresentationFormat>Widescreen</PresentationFormat>
  <Paragraphs>682</Paragraphs>
  <Slides>38</Slides>
  <Notes>36</Notes>
  <HiddenSlides>2</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38</vt:i4>
      </vt:variant>
    </vt:vector>
  </HeadingPairs>
  <TitlesOfParts>
    <vt:vector size="55" baseType="lpstr">
      <vt:lpstr>Bebas Neue Bold</vt:lpstr>
      <vt:lpstr>System Font Regular</vt:lpstr>
      <vt:lpstr>Aptos</vt:lpstr>
      <vt:lpstr>Arial</vt:lpstr>
      <vt:lpstr>Calibri</vt:lpstr>
      <vt:lpstr>Calibri Light</vt:lpstr>
      <vt:lpstr>Menlo</vt:lpstr>
      <vt:lpstr>Monaco</vt:lpstr>
      <vt:lpstr>PT Mono</vt:lpstr>
      <vt:lpstr>Roboto</vt:lpstr>
      <vt:lpstr>Seaford</vt:lpstr>
      <vt:lpstr>Seaford Display</vt:lpstr>
      <vt:lpstr>Tenorite</vt:lpstr>
      <vt:lpstr>Wingdings</vt:lpstr>
      <vt:lpstr>Office Theme</vt:lpstr>
      <vt:lpstr>MadridVTI</vt:lpstr>
      <vt:lpstr>1_Office Theme</vt:lpstr>
      <vt:lpstr>PowerPoint Presentation</vt:lpstr>
      <vt:lpstr>PowerPoint Presentation</vt:lpstr>
      <vt:lpstr>PowerPoint Presentation</vt:lpstr>
      <vt:lpstr>Project Robius goals at a glance</vt:lpstr>
      <vt:lpstr>Background — Project Robius app dev framework</vt:lpstr>
      <vt:lpstr>Why Robrix, though?</vt:lpstr>
      <vt:lpstr>Why Robrix, though?</vt:lpstr>
      <vt:lpstr>PowerPoint Presentation</vt:lpstr>
      <vt:lpstr>PowerPoint Presentation</vt:lpstr>
      <vt:lpstr>PowerPoint Presentation</vt:lpstr>
      <vt:lpstr>PowerPoint Presentation</vt:lpstr>
      <vt:lpstr>PowerPoint Presentation</vt:lpstr>
      <vt:lpstr>Stage 1:  the basics </vt:lpstr>
      <vt:lpstr>Gradually checking items off our feature tracker</vt:lpstr>
      <vt:lpstr>Targeted platform abstractions / OS service APIs</vt:lpstr>
      <vt:lpstr>Current status  (EOY 2024)</vt:lpstr>
      <vt:lpstr>demo time!  for future/offline viewers: the demo included an overview of Robrix running on macOS and Android.   Check out our git repo and run it on your own machine here: https://github.com/project-robius/robrix </vt:lpstr>
      <vt:lpstr>Major Robrix-driven implementation challenges</vt:lpstr>
      <vt:lpstr>We manually manage mixed concurrency contexts</vt:lpstr>
      <vt:lpstr>A challenging example:  device verification</vt:lpstr>
      <vt:lpstr>Major platforms already supported;  others to come</vt:lpstr>
      <vt:lpstr>PowerPoint Presentation</vt:lpstr>
      <vt:lpstr>Stage 2  —  a Matrix client for power users</vt:lpstr>
      <vt:lpstr>A. Reach feature        parity with              existing clients</vt:lpstr>
      <vt:lpstr> B. Multi-pane dockable tab UI</vt:lpstr>
      <vt:lpstr>Robrix’s actual "IDE" UI</vt:lpstr>
      <vt:lpstr>C.  AI capabilities via local-only LLM integration</vt:lpstr>
      <vt:lpstr>Robrix will leverage Moxin’s existing featureset</vt:lpstr>
      <vt:lpstr>  Robrix in-app AI LLMs</vt:lpstr>
      <vt:lpstr>PowerPoint Presentation</vt:lpstr>
      <vt:lpstr>Stage 3 — a community hub   (for open-source)</vt:lpstr>
      <vt:lpstr>Collect multiple federated services in a single experience</vt:lpstr>
      <vt:lpstr>Identity mgmt. via OpenWallet</vt:lpstr>
      <vt:lpstr>Many other service categories exist</vt:lpstr>
      <vt:lpstr>make it easier to use &amp; discover decentralized/federated services</vt:lpstr>
      <vt:lpstr>Wrapping up, but looking forward</vt:lpstr>
      <vt:lpstr>Acknowledgments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Rust Ecosystem</dc:title>
  <dc:creator>Kevin Alexander Boos</dc:creator>
  <cp:lastModifiedBy>Kevin Boos</cp:lastModifiedBy>
  <cp:revision>222</cp:revision>
  <dcterms:created xsi:type="dcterms:W3CDTF">2023-08-21T19:36:23Z</dcterms:created>
  <dcterms:modified xsi:type="dcterms:W3CDTF">2025-02-02T11:08:45Z</dcterms:modified>
</cp:coreProperties>
</file>