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Overpass"/>
      <p:regular r:id="rId24"/>
      <p:bold r:id="rId25"/>
      <p:italic r:id="rId26"/>
      <p:boldItalic r:id="rId27"/>
    </p:embeddedFont>
    <p:embeddedFont>
      <p:font typeface="Overpass Light"/>
      <p:regular r:id="rId28"/>
      <p:bold r:id="rId29"/>
      <p:italic r:id="rId30"/>
      <p:boldItalic r:id="rId31"/>
    </p:embeddedFont>
    <p:embeddedFont>
      <p:font typeface="Rajdhani Medium"/>
      <p:regular r:id="rId32"/>
      <p:bold r:id="rId33"/>
    </p:embeddedFont>
    <p:embeddedFont>
      <p:font typeface="Overpass SemiBold"/>
      <p:regular r:id="rId34"/>
      <p:bold r:id="rId35"/>
      <p:italic r:id="rId36"/>
      <p:boldItalic r:id="rId37"/>
    </p:embeddedFont>
    <p:embeddedFont>
      <p:font typeface="Rajdhani"/>
      <p:regular r:id="rId38"/>
      <p:bold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Overpass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verpass-italic.fntdata"/><Relationship Id="rId25" Type="http://schemas.openxmlformats.org/officeDocument/2006/relationships/font" Target="fonts/Overpass-bold.fntdata"/><Relationship Id="rId28" Type="http://schemas.openxmlformats.org/officeDocument/2006/relationships/font" Target="fonts/OverpassLight-regular.fntdata"/><Relationship Id="rId27" Type="http://schemas.openxmlformats.org/officeDocument/2006/relationships/font" Target="fonts/Overpas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verpassLigh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verpassLight-boldItalic.fntdata"/><Relationship Id="rId30" Type="http://schemas.openxmlformats.org/officeDocument/2006/relationships/font" Target="fonts/OverpassLight-italic.fntdata"/><Relationship Id="rId11" Type="http://schemas.openxmlformats.org/officeDocument/2006/relationships/slide" Target="slides/slide6.xml"/><Relationship Id="rId33" Type="http://schemas.openxmlformats.org/officeDocument/2006/relationships/font" Target="fonts/RajdhaniMedium-bold.fntdata"/><Relationship Id="rId10" Type="http://schemas.openxmlformats.org/officeDocument/2006/relationships/slide" Target="slides/slide5.xml"/><Relationship Id="rId32" Type="http://schemas.openxmlformats.org/officeDocument/2006/relationships/font" Target="fonts/RajdhaniMedium-regular.fntdata"/><Relationship Id="rId13" Type="http://schemas.openxmlformats.org/officeDocument/2006/relationships/slide" Target="slides/slide8.xml"/><Relationship Id="rId35" Type="http://schemas.openxmlformats.org/officeDocument/2006/relationships/font" Target="fonts/OverpassSemiBold-bold.fntdata"/><Relationship Id="rId12" Type="http://schemas.openxmlformats.org/officeDocument/2006/relationships/slide" Target="slides/slide7.xml"/><Relationship Id="rId34" Type="http://schemas.openxmlformats.org/officeDocument/2006/relationships/font" Target="fonts/OverpassSemiBold-regular.fntdata"/><Relationship Id="rId15" Type="http://schemas.openxmlformats.org/officeDocument/2006/relationships/slide" Target="slides/slide10.xml"/><Relationship Id="rId37" Type="http://schemas.openxmlformats.org/officeDocument/2006/relationships/font" Target="fonts/OverpassSemiBold-boldItalic.fntdata"/><Relationship Id="rId14" Type="http://schemas.openxmlformats.org/officeDocument/2006/relationships/slide" Target="slides/slide9.xml"/><Relationship Id="rId36" Type="http://schemas.openxmlformats.org/officeDocument/2006/relationships/font" Target="fonts/OverpassSemiBold-italic.fntdata"/><Relationship Id="rId17" Type="http://schemas.openxmlformats.org/officeDocument/2006/relationships/slide" Target="slides/slide12.xml"/><Relationship Id="rId39" Type="http://schemas.openxmlformats.org/officeDocument/2006/relationships/font" Target="fonts/Rajdhani-bold.fntdata"/><Relationship Id="rId16" Type="http://schemas.openxmlformats.org/officeDocument/2006/relationships/slide" Target="slides/slide11.xml"/><Relationship Id="rId38" Type="http://schemas.openxmlformats.org/officeDocument/2006/relationships/font" Target="fonts/Rajdhani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2a8caf0cbb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2a8caf0cbb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2eb20b5a5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2eb20b5a5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2c07073c38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2c07073c3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2c07073c38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2c07073c3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2c07073c38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2c07073c3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26dd880d53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26dd880d5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26dd880d53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26dd880d53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2ea871a63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2ea871a63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2b78b3a22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2b78b3a22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2a8b4391d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2a8b4391d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2a8b4391d9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2a8b4391d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2eb20b5a5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2eb20b5a5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2a8b4391d9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2a8b4391d9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2a8b4391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2a8b4391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2c07073c3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2c07073c3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2a8b4391d9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2a8b4391d9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2a3e13ced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2a3e13ced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8458625" y="92075"/>
            <a:ext cx="525100" cy="5251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image" Target="../media/image13.png"/><Relationship Id="rId7" Type="http://schemas.openxmlformats.org/officeDocument/2006/relationships/image" Target="../media/image3.png"/><Relationship Id="rId8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11.png"/><Relationship Id="rId6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9" Type="http://schemas.openxmlformats.org/officeDocument/2006/relationships/image" Target="../media/image6.png"/><Relationship Id="rId5" Type="http://schemas.openxmlformats.org/officeDocument/2006/relationships/image" Target="../media/image17.png"/><Relationship Id="rId6" Type="http://schemas.openxmlformats.org/officeDocument/2006/relationships/image" Target="../media/image16.png"/><Relationship Id="rId7" Type="http://schemas.openxmlformats.org/officeDocument/2006/relationships/image" Target="../media/image14.png"/><Relationship Id="rId8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/>
              <a:t>Making NooBaa Resilient by Eliminating Single Points of Failure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50"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4866200" y="3867200"/>
            <a:ext cx="3808200" cy="87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Shriya Mulay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Vaishnavi Deshpande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500"/>
              <a:t>Understanding Single Point of Failure (SPOF)</a:t>
            </a:r>
            <a:endParaRPr b="1" sz="2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Noobaa DB</a:t>
            </a:r>
            <a:r>
              <a:rPr lang="en" sz="1600">
                <a:solidFill>
                  <a:schemeClr val="dk1"/>
                </a:solidFill>
              </a:rPr>
              <a:t> stores critical metadata, such as the location of objects.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NooBaa database storage is scalable to handle increased load, ensuring flexibility.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Every operation of the NooBaa pass through database so incase any failure or corruption in that can lead to a disconnection between the data and I/O, resulting in system failure.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If the database layer is corrupted, it impacts overall NooBaa operations, creating a potential single point of failure.</a:t>
            </a:r>
            <a:endParaRPr sz="16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3"/>
          <p:cNvSpPr txBox="1"/>
          <p:nvPr>
            <p:ph idx="1" type="body"/>
          </p:nvPr>
        </p:nvSpPr>
        <p:spPr>
          <a:xfrm>
            <a:off x="422100" y="581400"/>
            <a:ext cx="8721900" cy="45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</a:rPr>
              <a:t>NooBaa db pod fails to come up :</a:t>
            </a:r>
            <a:endParaRPr sz="1600">
              <a:solidFill>
                <a:schemeClr val="dk1"/>
              </a:solidFill>
              <a:highlight>
                <a:srgbClr val="E5E5E5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chemeClr val="dk1"/>
                </a:solidFill>
                <a:highlight>
                  <a:srgbClr val="E5E5E5"/>
                </a:highlight>
                <a:latin typeface="Courier New"/>
                <a:ea typeface="Courier New"/>
                <a:cs typeface="Courier New"/>
                <a:sym typeface="Courier New"/>
              </a:rPr>
              <a:t>MountVolume.MountDevice failed for volume "pvc-437a28c9-7095-42a1-8831-b8fd1ff93aa4" : rpc error: code = Internal desc = 'fsck' found errors on device /dev/rbd0 but could not correct them: fsck from util-linux 2.37.4</a:t>
            </a:r>
            <a:endParaRPr b="1" sz="1050">
              <a:solidFill>
                <a:schemeClr val="dk1"/>
              </a:solidFill>
              <a:highlight>
                <a:srgbClr val="E5E5E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</a:rPr>
              <a:t>NooBaa db pod fails to start with :</a:t>
            </a:r>
            <a:endParaRPr sz="16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chemeClr val="dk1"/>
                </a:solidFill>
                <a:highlight>
                  <a:srgbClr val="E5E5E5"/>
                </a:highlight>
                <a:latin typeface="Courier New"/>
                <a:ea typeface="Courier New"/>
                <a:cs typeface="Courier New"/>
                <a:sym typeface="Courier New"/>
              </a:rPr>
              <a:t>2023-05-15T07:15:46.141871149Z pg_ctl: could not start server</a:t>
            </a:r>
            <a:endParaRPr b="1" sz="1050">
              <a:solidFill>
                <a:schemeClr val="dk1"/>
              </a:solidFill>
              <a:highlight>
                <a:srgbClr val="E5E5E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chemeClr val="dk1"/>
                </a:solidFill>
                <a:highlight>
                  <a:srgbClr val="E5E5E5"/>
                </a:highlight>
                <a:latin typeface="Courier New"/>
                <a:ea typeface="Courier New"/>
                <a:cs typeface="Courier New"/>
                <a:sym typeface="Courier New"/>
              </a:rPr>
              <a:t>2023-05-15T07:15:46.141871149Z Examine the log output.</a:t>
            </a:r>
            <a:endParaRPr b="1" sz="1050">
              <a:solidFill>
                <a:schemeClr val="dk1"/>
              </a:solidFill>
              <a:highlight>
                <a:srgbClr val="E5E5E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highlight>
                <a:srgbClr val="E5E5E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            Pgsql logs :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chemeClr val="dk1"/>
                </a:solidFill>
                <a:highlight>
                  <a:srgbClr val="D9D9D9"/>
                </a:highlight>
                <a:latin typeface="Courier New"/>
                <a:ea typeface="Courier New"/>
                <a:cs typeface="Courier New"/>
                <a:sym typeface="Courier New"/>
              </a:rPr>
              <a:t>2023-05-15 09:23:16.742 UTC [24] PANIC:  could not locate a valid checkpoint record</a:t>
            </a:r>
            <a:endParaRPr b="1" sz="1050">
              <a:solidFill>
                <a:schemeClr val="dk1"/>
              </a:solidFill>
              <a:highlight>
                <a:srgbClr val="D9D9D9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chemeClr val="dk1"/>
                </a:solidFill>
                <a:highlight>
                  <a:srgbClr val="D9D9D9"/>
                </a:highlight>
                <a:latin typeface="Courier New"/>
                <a:ea typeface="Courier New"/>
                <a:cs typeface="Courier New"/>
                <a:sym typeface="Courier New"/>
              </a:rPr>
              <a:t>2023-05-15 09:23:19.009 UTC [22] LOG:  startup process (PID 24) was terminated by signal 6: Aborted</a:t>
            </a:r>
            <a:endParaRPr b="1" sz="1050">
              <a:solidFill>
                <a:schemeClr val="dk1"/>
              </a:solidFill>
              <a:highlight>
                <a:srgbClr val="D9D9D9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50">
              <a:solidFill>
                <a:schemeClr val="dk1"/>
              </a:solidFill>
              <a:highlight>
                <a:srgbClr val="D9D9D9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en" sz="1500">
                <a:solidFill>
                  <a:schemeClr val="dk1"/>
                </a:solidFill>
              </a:rPr>
              <a:t>All the NooBaa pods are up but NooBaa backingstore stuck in “connecting” phase :</a:t>
            </a:r>
            <a:endParaRPr sz="15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T</a:t>
            </a:r>
            <a:r>
              <a:rPr lang="en" sz="1500">
                <a:solidFill>
                  <a:schemeClr val="dk1"/>
                </a:solidFill>
              </a:rPr>
              <a:t>he db dump fails with below error</a:t>
            </a:r>
            <a:endParaRPr sz="15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35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highlight>
                  <a:srgbClr val="E5E5E5"/>
                </a:highlight>
                <a:latin typeface="Courier New"/>
                <a:ea typeface="Courier New"/>
                <a:cs typeface="Courier New"/>
                <a:sym typeface="Courier New"/>
              </a:rPr>
              <a:t>pg_dump: error: Dumping the contents of table &amp;quot;systems&amp;quot; failed: PQgetResult() failed.</a:t>
            </a:r>
            <a:endParaRPr b="1" sz="1000">
              <a:solidFill>
                <a:schemeClr val="dk1"/>
              </a:solidFill>
              <a:highlight>
                <a:srgbClr val="E5E5E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highlight>
                  <a:srgbClr val="E5E5E5"/>
                </a:highlight>
                <a:latin typeface="Courier New"/>
                <a:ea typeface="Courier New"/>
                <a:cs typeface="Courier New"/>
                <a:sym typeface="Courier New"/>
              </a:rPr>
              <a:t>pg_dump: error: Error message from server: ERROR:  invalid page in block 2 of relation base/16385/16398</a:t>
            </a:r>
            <a:endParaRPr b="1" sz="1000">
              <a:solidFill>
                <a:schemeClr val="dk1"/>
              </a:solidFill>
              <a:highlight>
                <a:srgbClr val="E5E5E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highlight>
                  <a:srgbClr val="E5E5E5"/>
                </a:highlight>
                <a:latin typeface="Courier New"/>
                <a:ea typeface="Courier New"/>
                <a:cs typeface="Courier New"/>
                <a:sym typeface="Courier New"/>
              </a:rPr>
              <a:t>pg_dump: error: The command was: COPY public.systems (_id, data) TO stdout;</a:t>
            </a:r>
            <a:endParaRPr b="1" sz="1000">
              <a:solidFill>
                <a:schemeClr val="dk1"/>
              </a:solidFill>
              <a:highlight>
                <a:srgbClr val="E5E5E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139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highlight>
                  <a:srgbClr val="E5E5E5"/>
                </a:highlight>
                <a:latin typeface="Courier New"/>
                <a:ea typeface="Courier New"/>
                <a:cs typeface="Courier New"/>
                <a:sym typeface="Courier New"/>
              </a:rPr>
              <a:t>command terminated with exit code 1</a:t>
            </a:r>
            <a:endParaRPr b="1" sz="1000">
              <a:solidFill>
                <a:schemeClr val="dk1"/>
              </a:solidFill>
              <a:highlight>
                <a:srgbClr val="E5E5E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281" name="Google Shape;281;p23"/>
          <p:cNvSpPr txBox="1"/>
          <p:nvPr/>
        </p:nvSpPr>
        <p:spPr>
          <a:xfrm>
            <a:off x="0" y="77375"/>
            <a:ext cx="6971100" cy="5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500">
                <a:solidFill>
                  <a:schemeClr val="dk1"/>
                </a:solidFill>
                <a:highlight>
                  <a:schemeClr val="lt1"/>
                </a:highlight>
              </a:rPr>
              <a:t>Symptoms of noobaa db corruption 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500"/>
              <a:t>Mitigating Single Point of Failure in NooBaa</a:t>
            </a:r>
            <a:endParaRPr b="1" sz="2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87" name="Google Shape;287;p24"/>
          <p:cNvSpPr txBox="1"/>
          <p:nvPr>
            <p:ph idx="1" type="body"/>
          </p:nvPr>
        </p:nvSpPr>
        <p:spPr>
          <a:xfrm>
            <a:off x="311700" y="1281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lt1"/>
                </a:highlight>
              </a:rPr>
              <a:t>1. Using the external postgresql database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lt1"/>
                </a:highlight>
              </a:rPr>
              <a:t>2. By cloning the pvc of db pod periodically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lt1"/>
                </a:highlight>
              </a:rPr>
              <a:t>3. Taking the backup of database  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-388620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"/>
              <a:t>Using external postgresql </a:t>
            </a:r>
            <a:endParaRPr b="1"/>
          </a:p>
        </p:txBody>
      </p:sp>
      <p:sp>
        <p:nvSpPr>
          <p:cNvPr id="293" name="Google Shape;293;p25"/>
          <p:cNvSpPr txBox="1"/>
          <p:nvPr>
            <p:ph idx="1" type="body"/>
          </p:nvPr>
        </p:nvSpPr>
        <p:spPr>
          <a:xfrm>
            <a:off x="311700" y="1162850"/>
            <a:ext cx="9068400" cy="47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External postgresql cluster can be used as a NooBaa db, as it provides database level replication which can avoid single point of failure for NooBaa </a:t>
            </a:r>
            <a:r>
              <a:rPr lang="en" sz="1600">
                <a:solidFill>
                  <a:schemeClr val="dk1"/>
                </a:solidFill>
              </a:rPr>
              <a:t>database</a:t>
            </a:r>
            <a:r>
              <a:rPr lang="en" sz="1600">
                <a:solidFill>
                  <a:schemeClr val="dk1"/>
                </a:solidFill>
              </a:rPr>
              <a:t>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External postgresql cluster</a:t>
            </a:r>
            <a:r>
              <a:rPr lang="en" sz="1600">
                <a:solidFill>
                  <a:schemeClr val="dk1"/>
                </a:solidFill>
              </a:rPr>
              <a:t> also support ssl </a:t>
            </a:r>
            <a:endParaRPr sz="1600"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Presuisite for </a:t>
            </a:r>
            <a:r>
              <a:rPr lang="en" sz="1600">
                <a:solidFill>
                  <a:schemeClr val="dk1"/>
                </a:solidFill>
              </a:rPr>
              <a:t>external</a:t>
            </a:r>
            <a:r>
              <a:rPr lang="en" sz="1600">
                <a:solidFill>
                  <a:schemeClr val="dk1"/>
                </a:solidFill>
              </a:rPr>
              <a:t> postgresql </a:t>
            </a:r>
            <a:endParaRPr sz="1600">
              <a:solidFill>
                <a:schemeClr val="dk1"/>
              </a:solidFill>
              <a:highlight>
                <a:srgbClr val="B7B7B7"/>
              </a:highlight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</a:rPr>
              <a:t>Validate you have a working Postgres with the accessible 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</a:rPr>
              <a:t>endpoint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</a:rPr>
              <a:t> from external pods</a:t>
            </a:r>
            <a:endParaRPr sz="16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</a:rPr>
              <a:t>Database to save noobaa’s metadata. </a:t>
            </a:r>
            <a:endParaRPr sz="16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45720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252525"/>
                </a:solidFill>
                <a:highlight>
                  <a:srgbClr val="E5E5E5"/>
                </a:highlight>
                <a:latin typeface="Courier New"/>
                <a:ea typeface="Courier New"/>
                <a:cs typeface="Courier New"/>
                <a:sym typeface="Courier New"/>
              </a:rPr>
              <a:t>CREATE DATABASE nbcore WITH LC_COLLATE = 'C' TEMPLATE template0;</a:t>
            </a:r>
            <a:endParaRPr b="1" sz="1400">
              <a:solidFill>
                <a:srgbClr val="252525"/>
              </a:solidFill>
              <a:highlight>
                <a:srgbClr val="E5E5E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</a:rPr>
              <a:t>Correct user and password in order to create new tables in this DB.</a:t>
            </a:r>
            <a:endParaRPr sz="16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/>
              <a:t>2. </a:t>
            </a:r>
            <a:r>
              <a:rPr b="1" lang="en" sz="2500"/>
              <a:t>By cloning the NooBaa db PVC periodically</a:t>
            </a:r>
            <a:endParaRPr b="1"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6"/>
          <p:cNvSpPr txBox="1"/>
          <p:nvPr>
            <p:ph idx="1" type="body"/>
          </p:nvPr>
        </p:nvSpPr>
        <p:spPr>
          <a:xfrm>
            <a:off x="72000" y="1092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Kubernetes provides feature called clone which is point in time of copy of data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Cloning support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 is only available for CSI drivers.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Cloning support is only available for dynamic provisioners.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C</a:t>
            </a:r>
            <a:r>
              <a:rPr lang="en">
                <a:solidFill>
                  <a:schemeClr val="dk1"/>
                </a:solidFill>
              </a:rPr>
              <a:t>lone the db volume periodically</a:t>
            </a:r>
            <a:r>
              <a:rPr lang="en">
                <a:solidFill>
                  <a:schemeClr val="dk1"/>
                </a:solidFill>
              </a:rPr>
              <a:t> to backup the data and restore it when required.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Steps to restore the db using cloned volumes: </a:t>
            </a:r>
            <a:endParaRPr b="1"/>
          </a:p>
        </p:txBody>
      </p:sp>
      <p:sp>
        <p:nvSpPr>
          <p:cNvPr id="305" name="Google Shape;305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">
                <a:solidFill>
                  <a:schemeClr val="dk1"/>
                </a:solidFill>
              </a:rPr>
              <a:t>Clone the DB PVC Periodically</a:t>
            </a:r>
            <a:r>
              <a:rPr lang="en">
                <a:solidFill>
                  <a:schemeClr val="dk1"/>
                </a:solidFill>
              </a:rPr>
              <a:t> to ensure up-to-date backups.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">
                <a:solidFill>
                  <a:schemeClr val="dk1"/>
                </a:solidFill>
              </a:rPr>
              <a:t>Restore Steps</a:t>
            </a:r>
            <a:r>
              <a:rPr lang="en">
                <a:solidFill>
                  <a:schemeClr val="dk1"/>
                </a:solidFill>
              </a:rPr>
              <a:t>: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" sz="1800">
                <a:solidFill>
                  <a:schemeClr val="dk1"/>
                </a:solidFill>
              </a:rPr>
              <a:t>Scale down</a:t>
            </a:r>
            <a:r>
              <a:rPr lang="en" sz="1800">
                <a:solidFill>
                  <a:schemeClr val="dk1"/>
                </a:solidFill>
              </a:rPr>
              <a:t> the NooBaa-db StatefulSet.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" sz="1800">
                <a:solidFill>
                  <a:schemeClr val="dk1"/>
                </a:solidFill>
              </a:rPr>
              <a:t>Delete</a:t>
            </a:r>
            <a:r>
              <a:rPr lang="en" sz="1800">
                <a:solidFill>
                  <a:schemeClr val="dk1"/>
                </a:solidFill>
              </a:rPr>
              <a:t> the corrupted NooBaa-db volume.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" sz="1800">
                <a:solidFill>
                  <a:schemeClr val="dk1"/>
                </a:solidFill>
              </a:rPr>
              <a:t>Identify the latest healthy clone</a:t>
            </a:r>
            <a:r>
              <a:rPr lang="en" sz="1800">
                <a:solidFill>
                  <a:schemeClr val="dk1"/>
                </a:solidFill>
              </a:rPr>
              <a:t> and create a new clone with original PVC name.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" sz="1800">
                <a:solidFill>
                  <a:schemeClr val="dk1"/>
                </a:solidFill>
              </a:rPr>
              <a:t>Scale up</a:t>
            </a:r>
            <a:r>
              <a:rPr lang="en" sz="1800">
                <a:solidFill>
                  <a:schemeClr val="dk1"/>
                </a:solidFill>
              </a:rPr>
              <a:t> the NooBaa-db StatefulSet and check pod status.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  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8"/>
          <p:cNvSpPr txBox="1"/>
          <p:nvPr>
            <p:ph type="title"/>
          </p:nvPr>
        </p:nvSpPr>
        <p:spPr>
          <a:xfrm>
            <a:off x="311700" y="282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" sz="2520"/>
              <a:t>3. Taking the backup of database  </a:t>
            </a:r>
            <a:endParaRPr b="1" sz="252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20"/>
          </a:p>
        </p:txBody>
      </p:sp>
      <p:sp>
        <p:nvSpPr>
          <p:cNvPr id="311" name="Google Shape;311;p28"/>
          <p:cNvSpPr txBox="1"/>
          <p:nvPr>
            <p:ph idx="1" type="body"/>
          </p:nvPr>
        </p:nvSpPr>
        <p:spPr>
          <a:xfrm>
            <a:off x="311700" y="895300"/>
            <a:ext cx="8723700" cy="41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rgbClr val="252525"/>
                </a:solidFill>
                <a:highlight>
                  <a:srgbClr val="FFFFFF"/>
                </a:highlight>
              </a:rPr>
              <a:t>Take a backup of the NooBaa’s pgsql database.</a:t>
            </a:r>
            <a:endParaRPr>
              <a:solidFill>
                <a:srgbClr val="252525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rgbClr val="252525"/>
                </a:solidFill>
                <a:highlight>
                  <a:srgbClr val="FFFFFF"/>
                </a:highlight>
              </a:rPr>
              <a:t>So incase any failure </a:t>
            </a:r>
            <a:r>
              <a:rPr lang="en">
                <a:solidFill>
                  <a:srgbClr val="252525"/>
                </a:solidFill>
                <a:highlight>
                  <a:srgbClr val="FFFFFF"/>
                </a:highlight>
              </a:rPr>
              <a:t>happens</a:t>
            </a:r>
            <a:r>
              <a:rPr lang="en">
                <a:solidFill>
                  <a:srgbClr val="252525"/>
                </a:solidFill>
                <a:highlight>
                  <a:srgbClr val="FFFFFF"/>
                </a:highlight>
              </a:rPr>
              <a:t> we can just restore that healthy NooBaa db dump from the backup.</a:t>
            </a:r>
            <a:endParaRPr>
              <a:solidFill>
                <a:srgbClr val="252525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9"/>
          <p:cNvSpPr txBox="1"/>
          <p:nvPr>
            <p:ph type="title"/>
          </p:nvPr>
        </p:nvSpPr>
        <p:spPr>
          <a:xfrm>
            <a:off x="311700" y="310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n"/>
              <a:t>Steps to restore the db from database dump: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9"/>
          <p:cNvSpPr txBox="1"/>
          <p:nvPr>
            <p:ph idx="1" type="body"/>
          </p:nvPr>
        </p:nvSpPr>
        <p:spPr>
          <a:xfrm>
            <a:off x="623400" y="1017725"/>
            <a:ext cx="8520600" cy="39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Take the backup of the NooBaa DB</a:t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>
                <a:solidFill>
                  <a:srgbClr val="252525"/>
                </a:solidFill>
                <a:highlight>
                  <a:schemeClr val="lt1"/>
                </a:highlight>
              </a:rPr>
              <a:t>Backup secrets to a local folder</a:t>
            </a:r>
            <a:endParaRPr>
              <a:solidFill>
                <a:srgbClr val="252525"/>
              </a:solidFill>
              <a:highlight>
                <a:schemeClr val="lt1"/>
              </a:highlight>
            </a:endParaRPr>
          </a:p>
          <a:p>
            <a:pPr indent="-3175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>
                <a:solidFill>
                  <a:srgbClr val="252525"/>
                </a:solidFill>
                <a:highlight>
                  <a:schemeClr val="lt1"/>
                </a:highlight>
              </a:rPr>
              <a:t>Backup the PostgreSQL database and save it to a local folder </a:t>
            </a:r>
            <a:endParaRPr>
              <a:solidFill>
                <a:srgbClr val="252525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22857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en" sz="1400">
                <a:solidFill>
                  <a:srgbClr val="333333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# kubectl exec -it noobaa-db-pg-0 -- pg_dump nbcore -f /tmp/test.db -F custom </a:t>
            </a:r>
            <a:br>
              <a:rPr lang="en" sz="1400">
                <a:solidFill>
                  <a:srgbClr val="333333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solidFill>
                  <a:srgbClr val="333333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# kubectl cp noobaa-db-pg-0:/tmp/test.db ./mcg.backup</a:t>
            </a:r>
            <a:endParaRPr sz="1400">
              <a:solidFill>
                <a:srgbClr val="333333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lnSpc>
                <a:spcPct val="12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t/>
            </a:r>
            <a:endParaRPr sz="1400">
              <a:solidFill>
                <a:srgbClr val="333333"/>
              </a:solidFill>
              <a:highlight>
                <a:srgbClr val="F5F5F5"/>
              </a:highlight>
            </a:endParaRPr>
          </a:p>
          <a:p>
            <a:pPr indent="-3175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And restore it whenever needed</a:t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>
                <a:solidFill>
                  <a:srgbClr val="252525"/>
                </a:solidFill>
                <a:highlight>
                  <a:schemeClr val="lt1"/>
                </a:highlight>
              </a:rPr>
              <a:t>Stop the NooBaa Service before restoring the NooBaa DB</a:t>
            </a:r>
            <a:endParaRPr>
              <a:solidFill>
                <a:srgbClr val="252525"/>
              </a:solidFill>
              <a:highlight>
                <a:schemeClr val="lt1"/>
              </a:highlight>
            </a:endParaRPr>
          </a:p>
          <a:p>
            <a:pPr indent="-3175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400"/>
              <a:buChar char="-"/>
            </a:pPr>
            <a:r>
              <a:rPr lang="en">
                <a:solidFill>
                  <a:srgbClr val="252525"/>
                </a:solidFill>
                <a:highlight>
                  <a:schemeClr val="lt1"/>
                </a:highlight>
              </a:rPr>
              <a:t>Verify that all NooBaa components (except NooBaa DB) have 0 replicas:</a:t>
            </a:r>
            <a:endParaRPr>
              <a:solidFill>
                <a:srgbClr val="252525"/>
              </a:solidFill>
              <a:highlight>
                <a:schemeClr val="lt1"/>
              </a:highlight>
            </a:endParaRPr>
          </a:p>
          <a:p>
            <a:pPr indent="-3175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400"/>
              <a:buChar char="-"/>
            </a:pPr>
            <a:r>
              <a:rPr lang="en">
                <a:solidFill>
                  <a:srgbClr val="252525"/>
                </a:solidFill>
                <a:highlight>
                  <a:schemeClr val="lt1"/>
                </a:highlight>
              </a:rPr>
              <a:t>Clear older corrupted database from the NooBaa db pod</a:t>
            </a:r>
            <a:endParaRPr>
              <a:solidFill>
                <a:srgbClr val="252525"/>
              </a:solidFill>
              <a:highlight>
                <a:schemeClr val="lt1"/>
              </a:highlight>
            </a:endParaRPr>
          </a:p>
          <a:p>
            <a:pPr indent="-3175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400"/>
              <a:buChar char="-"/>
            </a:pPr>
            <a:r>
              <a:rPr lang="en">
                <a:solidFill>
                  <a:srgbClr val="252525"/>
                </a:solidFill>
                <a:highlight>
                  <a:schemeClr val="lt1"/>
                </a:highlight>
              </a:rPr>
              <a:t> Restore DB from a local folder</a:t>
            </a:r>
            <a:endParaRPr>
              <a:solidFill>
                <a:srgbClr val="252525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en" sz="1400">
                <a:solidFill>
                  <a:srgbClr val="333333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# kubectl cp ./mcg.backup noobaa-db-pg-0:test.db </a:t>
            </a:r>
            <a:br>
              <a:rPr lang="en" sz="1400">
                <a:solidFill>
                  <a:srgbClr val="333333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solidFill>
                  <a:srgbClr val="333333"/>
                </a:solidFill>
                <a:highlight>
                  <a:srgbClr val="F5F5F5"/>
                </a:highlight>
                <a:latin typeface="Courier New"/>
                <a:ea typeface="Courier New"/>
                <a:cs typeface="Courier New"/>
                <a:sym typeface="Courier New"/>
              </a:rPr>
              <a:t># kubectl exec -it noobaa-db-pg-0 -- pg_restore -d nbcore test.db -c</a:t>
            </a:r>
            <a:endParaRPr sz="1400">
              <a:solidFill>
                <a:srgbClr val="252525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1" marL="9144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252525"/>
              </a:buClr>
              <a:buSzPts val="1400"/>
              <a:buChar char="-"/>
            </a:pPr>
            <a:r>
              <a:rPr lang="en">
                <a:solidFill>
                  <a:srgbClr val="252525"/>
                </a:solidFill>
                <a:highlight>
                  <a:schemeClr val="lt1"/>
                </a:highlight>
              </a:rPr>
              <a:t>Delete secrets and restore them from a local folder</a:t>
            </a:r>
            <a:endParaRPr>
              <a:solidFill>
                <a:srgbClr val="252525"/>
              </a:solidFill>
              <a:highlight>
                <a:schemeClr val="lt1"/>
              </a:highlight>
            </a:endParaRPr>
          </a:p>
          <a:p>
            <a:pPr indent="-3175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400"/>
              <a:buChar char="-"/>
            </a:pPr>
            <a:r>
              <a:rPr lang="en">
                <a:solidFill>
                  <a:srgbClr val="252525"/>
                </a:solidFill>
                <a:highlight>
                  <a:schemeClr val="lt1"/>
                </a:highlight>
              </a:rPr>
              <a:t>Start the NooBaa service</a:t>
            </a:r>
            <a:endParaRPr>
              <a:solidFill>
                <a:srgbClr val="252525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500">
                <a:solidFill>
                  <a:schemeClr val="dk1"/>
                </a:solidFill>
              </a:rPr>
              <a:t>Thank You !</a:t>
            </a:r>
            <a:endParaRPr sz="2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520"/>
              <a:t>Table of content:</a:t>
            </a:r>
            <a:endParaRPr b="1" sz="2520"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Introduction to NooBaa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NooBaa Architecture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Understanding Single Point of Failure (SPOF)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Mitigating Single Point of Failure in NooBaa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500"/>
              <a:t>Introduction to NooBaa</a:t>
            </a:r>
            <a:endParaRPr b="1" sz="2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marR="1905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NooBaa is a software-defined storage platform that enables seamless management of object storage across diverse environments.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Multi-Cloud i.e, AWS,azure, gcp and/or any consumable storage.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NooBaa uses bucket policies which provides multi cloud </a:t>
            </a:r>
            <a:r>
              <a:rPr lang="en" sz="1500">
                <a:solidFill>
                  <a:schemeClr val="dk1"/>
                </a:solidFill>
              </a:rPr>
              <a:t>capabilities</a:t>
            </a:r>
            <a:r>
              <a:rPr lang="en" sz="1500">
                <a:solidFill>
                  <a:schemeClr val="dk1"/>
                </a:solidFill>
              </a:rPr>
              <a:t> like placement (mirroring, tiering,namespace),dedupe,compression.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The goal is to simplify the data flows by connecting to any storage from public/private clouds providing scalable services using same s3 API and management tools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279850" y="261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Why Noobaa ?</a:t>
            </a:r>
            <a:endParaRPr b="1"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0075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Multicloud Solution: </a:t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Eliminates Vendor lock-in.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NooBaa provides an AWS S3-compatible API, the de facto standard, independent of any specific vendor or location.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Multi-cloud approach also increases availability by allowing you to keep your data in multiple locations while using a single access endpoint.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</a:rPr>
              <a:t>Storage Orchestration 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</a:rPr>
              <a:t>:</a:t>
            </a:r>
            <a:endParaRPr sz="1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NooBaa can consume data from AWS S3, Microsoft Azure Blobs, Google Storage or any AWS S3 compatible storage Private Cloud.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NooBaa buckets have placement policies which determines where the data should be placed.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Bucket policies can be modified dynamically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NooBaa offers compression,deduplication,encryption on top of existing storage layer.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Agililty :</a:t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Migrate the data without any disruption in the services. 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Workloads : media, backup,archiving,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181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n"/>
              <a:t>Noobaa Overview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7"/>
          <p:cNvSpPr txBox="1"/>
          <p:nvPr/>
        </p:nvSpPr>
        <p:spPr>
          <a:xfrm>
            <a:off x="372081" y="-430395"/>
            <a:ext cx="38616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EE0000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61481" y="4627167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>
                <a:latin typeface="Overpass SemiBold"/>
                <a:ea typeface="Overpass SemiBold"/>
                <a:cs typeface="Overpass SemiBold"/>
                <a:sym typeface="Overpass SemiBold"/>
              </a:rPr>
              <a:t>‹#›</a:t>
            </a:fld>
            <a:endParaRPr sz="1100"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663788" y="4627163"/>
            <a:ext cx="6887100" cy="419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D4D4F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3349200" y="3777581"/>
            <a:ext cx="30732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975" y="3597012"/>
            <a:ext cx="184665" cy="273578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/>
          <p:nvPr/>
        </p:nvSpPr>
        <p:spPr>
          <a:xfrm>
            <a:off x="467675" y="1095200"/>
            <a:ext cx="5674500" cy="34608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7"/>
          <p:cNvSpPr/>
          <p:nvPr/>
        </p:nvSpPr>
        <p:spPr>
          <a:xfrm>
            <a:off x="715948" y="2150304"/>
            <a:ext cx="1054200" cy="399300"/>
          </a:xfrm>
          <a:prstGeom prst="ellipse">
            <a:avLst/>
          </a:prstGeom>
          <a:solidFill>
            <a:srgbClr val="000000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App</a:t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64023" y="1953128"/>
            <a:ext cx="2350549" cy="6990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" name="Google Shape;89;p17"/>
          <p:cNvGrpSpPr/>
          <p:nvPr/>
        </p:nvGrpSpPr>
        <p:grpSpPr>
          <a:xfrm>
            <a:off x="6511892" y="3154591"/>
            <a:ext cx="2454373" cy="752552"/>
            <a:chOff x="6511892" y="3154591"/>
            <a:chExt cx="2454373" cy="752552"/>
          </a:xfrm>
        </p:grpSpPr>
        <p:grpSp>
          <p:nvGrpSpPr>
            <p:cNvPr id="90" name="Google Shape;90;p17"/>
            <p:cNvGrpSpPr/>
            <p:nvPr/>
          </p:nvGrpSpPr>
          <p:grpSpPr>
            <a:xfrm>
              <a:off x="6511892" y="3154591"/>
              <a:ext cx="2454373" cy="752552"/>
              <a:chOff x="1604937" y="3880463"/>
              <a:chExt cx="5580657" cy="1814252"/>
            </a:xfrm>
          </p:grpSpPr>
          <p:pic>
            <p:nvPicPr>
              <p:cNvPr id="91" name="Google Shape;91;p17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1604937" y="3880463"/>
                <a:ext cx="1866910" cy="180062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2" name="Google Shape;92;p17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3410266" y="3894088"/>
                <a:ext cx="1866910" cy="180062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3" name="Google Shape;93;p17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5318684" y="3885065"/>
                <a:ext cx="1866910" cy="18006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descr="Image result for ceph" id="94" name="Google Shape;94;p1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851761" y="3483352"/>
              <a:ext cx="251849" cy="2773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</p:grpSp>
      <p:sp>
        <p:nvSpPr>
          <p:cNvPr id="95" name="Google Shape;95;p17"/>
          <p:cNvSpPr/>
          <p:nvPr/>
        </p:nvSpPr>
        <p:spPr>
          <a:xfrm>
            <a:off x="2528250" y="2012325"/>
            <a:ext cx="3201900" cy="2068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837662" y="1697050"/>
            <a:ext cx="1019339" cy="6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/>
          <p:nvPr/>
        </p:nvSpPr>
        <p:spPr>
          <a:xfrm>
            <a:off x="4306325" y="2145000"/>
            <a:ext cx="2144700" cy="492900"/>
          </a:xfrm>
          <a:prstGeom prst="roundRect">
            <a:avLst>
              <a:gd fmla="val 16667" name="adj"/>
            </a:avLst>
          </a:prstGeom>
          <a:solidFill>
            <a:srgbClr val="9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Multi-Cloud Buckets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8" name="Google Shape;98;p17"/>
          <p:cNvSpPr/>
          <p:nvPr/>
        </p:nvSpPr>
        <p:spPr>
          <a:xfrm>
            <a:off x="4306323" y="3406700"/>
            <a:ext cx="2144700" cy="492900"/>
          </a:xfrm>
          <a:prstGeom prst="roundRect">
            <a:avLst>
              <a:gd fmla="val 16667" name="adj"/>
            </a:avLst>
          </a:prstGeom>
          <a:solidFill>
            <a:srgbClr val="9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Multi-site Buckets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9" name="Google Shape;99;p17"/>
          <p:cNvSpPr/>
          <p:nvPr/>
        </p:nvSpPr>
        <p:spPr>
          <a:xfrm>
            <a:off x="2385600" y="2768050"/>
            <a:ext cx="878400" cy="3993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25400">
            <a:solidFill>
              <a:srgbClr val="FFAB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S3 </a:t>
            </a:r>
            <a:r>
              <a:rPr lang="en">
                <a:solidFill>
                  <a:srgbClr val="000000"/>
                </a:solidFill>
              </a:rPr>
              <a:t>API</a:t>
            </a:r>
            <a:endParaRPr/>
          </a:p>
        </p:txBody>
      </p:sp>
      <p:sp>
        <p:nvSpPr>
          <p:cNvPr id="100" name="Google Shape;100;p17"/>
          <p:cNvSpPr/>
          <p:nvPr/>
        </p:nvSpPr>
        <p:spPr>
          <a:xfrm>
            <a:off x="715948" y="2768054"/>
            <a:ext cx="1054200" cy="399300"/>
          </a:xfrm>
          <a:prstGeom prst="ellipse">
            <a:avLst/>
          </a:prstGeom>
          <a:solidFill>
            <a:srgbClr val="000000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App</a:t>
            </a:r>
            <a:endParaRPr/>
          </a:p>
        </p:txBody>
      </p:sp>
      <p:sp>
        <p:nvSpPr>
          <p:cNvPr id="101" name="Google Shape;101;p17"/>
          <p:cNvSpPr/>
          <p:nvPr/>
        </p:nvSpPr>
        <p:spPr>
          <a:xfrm>
            <a:off x="715948" y="3385804"/>
            <a:ext cx="1054200" cy="399300"/>
          </a:xfrm>
          <a:prstGeom prst="ellipse">
            <a:avLst/>
          </a:prstGeom>
          <a:solidFill>
            <a:srgbClr val="000000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App</a:t>
            </a:r>
            <a:endParaRPr/>
          </a:p>
        </p:txBody>
      </p:sp>
      <p:cxnSp>
        <p:nvCxnSpPr>
          <p:cNvPr id="102" name="Google Shape;102;p17"/>
          <p:cNvCxnSpPr>
            <a:stCxn id="87" idx="6"/>
            <a:endCxn id="99" idx="1"/>
          </p:cNvCxnSpPr>
          <p:nvPr/>
        </p:nvCxnSpPr>
        <p:spPr>
          <a:xfrm>
            <a:off x="1770148" y="2349954"/>
            <a:ext cx="615600" cy="6177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3" name="Google Shape;103;p17"/>
          <p:cNvCxnSpPr>
            <a:stCxn id="100" idx="6"/>
            <a:endCxn id="99" idx="1"/>
          </p:cNvCxnSpPr>
          <p:nvPr/>
        </p:nvCxnSpPr>
        <p:spPr>
          <a:xfrm>
            <a:off x="1770148" y="2967704"/>
            <a:ext cx="6156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4" name="Google Shape;104;p17"/>
          <p:cNvCxnSpPr>
            <a:stCxn id="101" idx="6"/>
            <a:endCxn id="99" idx="1"/>
          </p:cNvCxnSpPr>
          <p:nvPr/>
        </p:nvCxnSpPr>
        <p:spPr>
          <a:xfrm flipH="1" rot="10800000">
            <a:off x="1770148" y="2967754"/>
            <a:ext cx="615600" cy="6177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5" name="Google Shape;105;p17"/>
          <p:cNvSpPr/>
          <p:nvPr/>
        </p:nvSpPr>
        <p:spPr>
          <a:xfrm>
            <a:off x="4306325" y="2754600"/>
            <a:ext cx="2144700" cy="492900"/>
          </a:xfrm>
          <a:prstGeom prst="roundRect">
            <a:avLst>
              <a:gd fmla="val 16667" name="adj"/>
            </a:avLst>
          </a:prstGeom>
          <a:solidFill>
            <a:srgbClr val="9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Hybrid Buckets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2043100" y="368475"/>
            <a:ext cx="6515100" cy="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verpass Light"/>
                <a:ea typeface="Overpass Light"/>
                <a:cs typeface="Overpass Light"/>
                <a:sym typeface="Overpass Light"/>
              </a:rPr>
              <a:t>DEPLOY AND MANAGE DATA SERVICES</a:t>
            </a:r>
            <a:endParaRPr sz="1100"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pic>
        <p:nvPicPr>
          <p:cNvPr id="107" name="Google Shape;107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424025" y="4453475"/>
            <a:ext cx="802248" cy="534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8"/>
          <p:cNvSpPr/>
          <p:nvPr/>
        </p:nvSpPr>
        <p:spPr>
          <a:xfrm>
            <a:off x="6230773" y="1082238"/>
            <a:ext cx="2152500" cy="358800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350" u="none" cap="none" strike="noStrike">
              <a:solidFill>
                <a:srgbClr val="FFFFFF"/>
              </a:solidFill>
            </a:endParaRPr>
          </a:p>
        </p:txBody>
      </p:sp>
      <p:sp>
        <p:nvSpPr>
          <p:cNvPr id="115" name="Google Shape;115;p18"/>
          <p:cNvSpPr/>
          <p:nvPr/>
        </p:nvSpPr>
        <p:spPr>
          <a:xfrm>
            <a:off x="6230773" y="1451312"/>
            <a:ext cx="2152500" cy="723600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8"/>
          <p:cNvSpPr/>
          <p:nvPr/>
        </p:nvSpPr>
        <p:spPr>
          <a:xfrm>
            <a:off x="6230810" y="3318929"/>
            <a:ext cx="2152500" cy="1148700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8"/>
          <p:cNvSpPr/>
          <p:nvPr/>
        </p:nvSpPr>
        <p:spPr>
          <a:xfrm>
            <a:off x="6230775" y="2594375"/>
            <a:ext cx="2152500" cy="723600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EE0000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335831" y="41580"/>
            <a:ext cx="38616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EE0000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663788" y="4627163"/>
            <a:ext cx="6887100" cy="419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D4D4F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959009" y="1035655"/>
            <a:ext cx="822600" cy="3342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21" name="Google Shape;121;p18"/>
          <p:cNvSpPr/>
          <p:nvPr/>
        </p:nvSpPr>
        <p:spPr>
          <a:xfrm>
            <a:off x="2035081" y="1035655"/>
            <a:ext cx="845100" cy="3342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22" name="Google Shape;122;p18"/>
          <p:cNvSpPr/>
          <p:nvPr/>
        </p:nvSpPr>
        <p:spPr>
          <a:xfrm>
            <a:off x="3102640" y="1034041"/>
            <a:ext cx="838800" cy="3342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23" name="Google Shape;123;p18"/>
          <p:cNvSpPr/>
          <p:nvPr/>
        </p:nvSpPr>
        <p:spPr>
          <a:xfrm>
            <a:off x="5214351" y="1035998"/>
            <a:ext cx="822600" cy="3342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24" name="Google Shape;124;p18"/>
          <p:cNvSpPr/>
          <p:nvPr/>
        </p:nvSpPr>
        <p:spPr>
          <a:xfrm>
            <a:off x="956246" y="678315"/>
            <a:ext cx="839700" cy="366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rgbClr val="FFFFFF"/>
                </a:solidFill>
                <a:latin typeface="Rajdhani"/>
                <a:ea typeface="Rajdhani"/>
                <a:cs typeface="Rajdhani"/>
                <a:sym typeface="Rajdhani"/>
              </a:rPr>
              <a:t>S3 Write</a:t>
            </a:r>
            <a:endParaRPr/>
          </a:p>
        </p:txBody>
      </p:sp>
      <p:sp>
        <p:nvSpPr>
          <p:cNvPr id="125" name="Google Shape;125;p18"/>
          <p:cNvSpPr/>
          <p:nvPr/>
        </p:nvSpPr>
        <p:spPr>
          <a:xfrm>
            <a:off x="2030379" y="678315"/>
            <a:ext cx="839700" cy="366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rgbClr val="FFFFFF"/>
                </a:solidFill>
                <a:latin typeface="Rajdhani"/>
                <a:ea typeface="Rajdhani"/>
                <a:cs typeface="Rajdhani"/>
                <a:sym typeface="Rajdhani"/>
              </a:rPr>
              <a:t>Fragment</a:t>
            </a:r>
            <a:endParaRPr/>
          </a:p>
        </p:txBody>
      </p:sp>
      <p:sp>
        <p:nvSpPr>
          <p:cNvPr id="126" name="Google Shape;126;p18"/>
          <p:cNvSpPr/>
          <p:nvPr/>
        </p:nvSpPr>
        <p:spPr>
          <a:xfrm>
            <a:off x="3095999" y="676700"/>
            <a:ext cx="839700" cy="366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rgbClr val="FFFFFF"/>
                </a:solidFill>
                <a:latin typeface="Rajdhani"/>
                <a:ea typeface="Rajdhani"/>
                <a:cs typeface="Rajdhani"/>
                <a:sym typeface="Rajdhani"/>
              </a:rPr>
              <a:t>Dedupe</a:t>
            </a:r>
            <a:endParaRPr/>
          </a:p>
        </p:txBody>
      </p:sp>
      <p:sp>
        <p:nvSpPr>
          <p:cNvPr id="127" name="Google Shape;127;p18"/>
          <p:cNvSpPr/>
          <p:nvPr/>
        </p:nvSpPr>
        <p:spPr>
          <a:xfrm>
            <a:off x="5205773" y="678656"/>
            <a:ext cx="839700" cy="366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rgbClr val="FFFFFF"/>
                </a:solidFill>
                <a:latin typeface="Rajdhani"/>
                <a:ea typeface="Rajdhani"/>
                <a:cs typeface="Rajdhani"/>
                <a:sym typeface="Rajdhani"/>
              </a:rPr>
              <a:t>Encrypt</a:t>
            </a:r>
            <a:endParaRPr/>
          </a:p>
        </p:txBody>
      </p:sp>
      <p:sp>
        <p:nvSpPr>
          <p:cNvPr id="128" name="Google Shape;128;p18"/>
          <p:cNvSpPr/>
          <p:nvPr/>
        </p:nvSpPr>
        <p:spPr>
          <a:xfrm>
            <a:off x="6279905" y="678658"/>
            <a:ext cx="839700" cy="366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rgbClr val="FFFFFF"/>
                </a:solidFill>
                <a:latin typeface="Rajdhani"/>
                <a:ea typeface="Rajdhani"/>
                <a:cs typeface="Rajdhani"/>
                <a:sym typeface="Rajdhani"/>
              </a:rPr>
              <a:t>Store</a:t>
            </a:r>
            <a:endParaRPr/>
          </a:p>
        </p:txBody>
      </p:sp>
      <p:pic>
        <p:nvPicPr>
          <p:cNvPr id="129" name="Google Shape;12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6246" y="2119250"/>
            <a:ext cx="839636" cy="1251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7877" y="942101"/>
            <a:ext cx="388134" cy="57841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8"/>
          <p:cNvSpPr/>
          <p:nvPr/>
        </p:nvSpPr>
        <p:spPr>
          <a:xfrm rot="5400000">
            <a:off x="1726184" y="747913"/>
            <a:ext cx="366600" cy="227400"/>
          </a:xfrm>
          <a:prstGeom prst="triangle">
            <a:avLst>
              <a:gd fmla="val 50000" name="adj"/>
            </a:avLst>
          </a:prstGeom>
          <a:solidFill>
            <a:srgbClr val="CC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EE0000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132" name="Google Shape;132;p18"/>
          <p:cNvSpPr/>
          <p:nvPr/>
        </p:nvSpPr>
        <p:spPr>
          <a:xfrm rot="5400000">
            <a:off x="2800316" y="747913"/>
            <a:ext cx="366600" cy="227400"/>
          </a:xfrm>
          <a:prstGeom prst="triangle">
            <a:avLst>
              <a:gd fmla="val 50000" name="adj"/>
            </a:avLst>
          </a:prstGeom>
          <a:solidFill>
            <a:srgbClr val="CC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33" name="Google Shape;133;p18"/>
          <p:cNvSpPr/>
          <p:nvPr/>
        </p:nvSpPr>
        <p:spPr>
          <a:xfrm rot="5400000">
            <a:off x="3858739" y="746300"/>
            <a:ext cx="366600" cy="227400"/>
          </a:xfrm>
          <a:prstGeom prst="triangle">
            <a:avLst>
              <a:gd fmla="val 50000" name="adj"/>
            </a:avLst>
          </a:prstGeom>
          <a:solidFill>
            <a:srgbClr val="CC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34" name="Google Shape;134;p18"/>
          <p:cNvSpPr/>
          <p:nvPr/>
        </p:nvSpPr>
        <p:spPr>
          <a:xfrm rot="5400000">
            <a:off x="5979307" y="738704"/>
            <a:ext cx="366600" cy="227400"/>
          </a:xfrm>
          <a:prstGeom prst="triangle">
            <a:avLst>
              <a:gd fmla="val 50000" name="adj"/>
            </a:avLst>
          </a:prstGeom>
          <a:solidFill>
            <a:srgbClr val="CC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pic>
        <p:nvPicPr>
          <p:cNvPr id="135" name="Google Shape;135;p18"/>
          <p:cNvPicPr preferRelativeResize="0"/>
          <p:nvPr/>
        </p:nvPicPr>
        <p:blipFill rotWithShape="1">
          <a:blip r:embed="rId3">
            <a:alphaModFix/>
          </a:blip>
          <a:srcRect b="56538" l="0" r="0" t="21155"/>
          <a:stretch/>
        </p:blipFill>
        <p:spPr>
          <a:xfrm>
            <a:off x="2040598" y="2169869"/>
            <a:ext cx="839636" cy="279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/>
          <p:cNvPicPr preferRelativeResize="0"/>
          <p:nvPr/>
        </p:nvPicPr>
        <p:blipFill rotWithShape="1">
          <a:blip r:embed="rId3">
            <a:alphaModFix/>
          </a:blip>
          <a:srcRect b="32534" l="0" r="0" t="45797"/>
          <a:stretch/>
        </p:blipFill>
        <p:spPr>
          <a:xfrm>
            <a:off x="2040598" y="2607019"/>
            <a:ext cx="839636" cy="271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/>
          <p:cNvPicPr preferRelativeResize="0"/>
          <p:nvPr/>
        </p:nvPicPr>
        <p:blipFill rotWithShape="1">
          <a:blip r:embed="rId3">
            <a:alphaModFix/>
          </a:blip>
          <a:srcRect b="19391" l="0" r="0" t="61752"/>
          <a:stretch/>
        </p:blipFill>
        <p:spPr>
          <a:xfrm>
            <a:off x="2040598" y="3036196"/>
            <a:ext cx="839636" cy="23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8"/>
          <p:cNvPicPr preferRelativeResize="0"/>
          <p:nvPr/>
        </p:nvPicPr>
        <p:blipFill rotWithShape="1">
          <a:blip r:embed="rId3">
            <a:alphaModFix/>
          </a:blip>
          <a:srcRect b="-2" l="0" r="0" t="78987"/>
          <a:stretch/>
        </p:blipFill>
        <p:spPr>
          <a:xfrm>
            <a:off x="2040598" y="3430181"/>
            <a:ext cx="839636" cy="262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8"/>
          <p:cNvPicPr preferRelativeResize="0"/>
          <p:nvPr/>
        </p:nvPicPr>
        <p:blipFill rotWithShape="1">
          <a:blip r:embed="rId3">
            <a:alphaModFix/>
          </a:blip>
          <a:srcRect b="78206" l="0" r="0" t="0"/>
          <a:stretch/>
        </p:blipFill>
        <p:spPr>
          <a:xfrm>
            <a:off x="2040598" y="1739138"/>
            <a:ext cx="839636" cy="272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8"/>
          <p:cNvPicPr preferRelativeResize="0"/>
          <p:nvPr/>
        </p:nvPicPr>
        <p:blipFill rotWithShape="1">
          <a:blip r:embed="rId3">
            <a:alphaModFix/>
          </a:blip>
          <a:srcRect b="78206" l="0" r="0" t="0"/>
          <a:stretch/>
        </p:blipFill>
        <p:spPr>
          <a:xfrm>
            <a:off x="3101930" y="1739138"/>
            <a:ext cx="839636" cy="272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/>
          <p:cNvPicPr preferRelativeResize="0"/>
          <p:nvPr/>
        </p:nvPicPr>
        <p:blipFill rotWithShape="1">
          <a:blip r:embed="rId3">
            <a:alphaModFix/>
          </a:blip>
          <a:srcRect b="19391" l="0" r="0" t="61752"/>
          <a:stretch/>
        </p:blipFill>
        <p:spPr>
          <a:xfrm>
            <a:off x="3100520" y="3036196"/>
            <a:ext cx="839636" cy="23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 rotWithShape="1">
          <a:blip r:embed="rId3">
            <a:alphaModFix/>
          </a:blip>
          <a:srcRect b="-2" l="0" r="0" t="78987"/>
          <a:stretch/>
        </p:blipFill>
        <p:spPr>
          <a:xfrm>
            <a:off x="3100520" y="3430181"/>
            <a:ext cx="839636" cy="26294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8"/>
          <p:cNvSpPr/>
          <p:nvPr/>
        </p:nvSpPr>
        <p:spPr>
          <a:xfrm>
            <a:off x="4151668" y="1024058"/>
            <a:ext cx="838800" cy="3342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4145027" y="666717"/>
            <a:ext cx="839700" cy="366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rgbClr val="FFFFFF"/>
                </a:solidFill>
                <a:latin typeface="Rajdhani"/>
                <a:ea typeface="Rajdhani"/>
                <a:cs typeface="Rajdhani"/>
                <a:sym typeface="Rajdhani"/>
              </a:rPr>
              <a:t>Compress</a:t>
            </a:r>
            <a:endParaRPr/>
          </a:p>
        </p:txBody>
      </p:sp>
      <p:sp>
        <p:nvSpPr>
          <p:cNvPr id="145" name="Google Shape;145;p18"/>
          <p:cNvSpPr/>
          <p:nvPr/>
        </p:nvSpPr>
        <p:spPr>
          <a:xfrm rot="5400000">
            <a:off x="4913084" y="736317"/>
            <a:ext cx="366600" cy="227400"/>
          </a:xfrm>
          <a:prstGeom prst="triangle">
            <a:avLst>
              <a:gd fmla="val 50000" name="adj"/>
            </a:avLst>
          </a:prstGeom>
          <a:solidFill>
            <a:srgbClr val="CC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pic>
        <p:nvPicPr>
          <p:cNvPr id="146" name="Google Shape;146;p18"/>
          <p:cNvPicPr preferRelativeResize="0"/>
          <p:nvPr/>
        </p:nvPicPr>
        <p:blipFill rotWithShape="1">
          <a:blip r:embed="rId3">
            <a:alphaModFix/>
          </a:blip>
          <a:srcRect b="78206" l="0" r="0" t="0"/>
          <a:stretch/>
        </p:blipFill>
        <p:spPr>
          <a:xfrm>
            <a:off x="4327730" y="2436450"/>
            <a:ext cx="506921" cy="164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/>
          <p:cNvPicPr preferRelativeResize="0"/>
          <p:nvPr/>
        </p:nvPicPr>
        <p:blipFill rotWithShape="1">
          <a:blip r:embed="rId3">
            <a:alphaModFix/>
          </a:blip>
          <a:srcRect b="19391" l="0" r="0" t="61752"/>
          <a:stretch/>
        </p:blipFill>
        <p:spPr>
          <a:xfrm>
            <a:off x="4327730" y="2655453"/>
            <a:ext cx="506921" cy="142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8"/>
          <p:cNvPicPr preferRelativeResize="0"/>
          <p:nvPr/>
        </p:nvPicPr>
        <p:blipFill rotWithShape="1">
          <a:blip r:embed="rId3">
            <a:alphaModFix/>
          </a:blip>
          <a:srcRect b="-2" l="0" r="0" t="78987"/>
          <a:stretch/>
        </p:blipFill>
        <p:spPr>
          <a:xfrm>
            <a:off x="4322559" y="2852273"/>
            <a:ext cx="506921" cy="15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8"/>
          <p:cNvSpPr/>
          <p:nvPr/>
        </p:nvSpPr>
        <p:spPr>
          <a:xfrm rot="5400000">
            <a:off x="1734763" y="2614338"/>
            <a:ext cx="366600" cy="227400"/>
          </a:xfrm>
          <a:prstGeom prst="triangle">
            <a:avLst>
              <a:gd fmla="val 50000" name="adj"/>
            </a:avLst>
          </a:prstGeom>
          <a:solidFill>
            <a:srgbClr val="98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50" name="Google Shape;150;p18"/>
          <p:cNvSpPr/>
          <p:nvPr/>
        </p:nvSpPr>
        <p:spPr>
          <a:xfrm rot="5400000">
            <a:off x="2817646" y="2614338"/>
            <a:ext cx="366600" cy="227400"/>
          </a:xfrm>
          <a:prstGeom prst="triangle">
            <a:avLst>
              <a:gd fmla="val 50000" name="adj"/>
            </a:avLst>
          </a:prstGeom>
          <a:solidFill>
            <a:srgbClr val="CC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51" name="Google Shape;151;p18"/>
          <p:cNvSpPr/>
          <p:nvPr/>
        </p:nvSpPr>
        <p:spPr>
          <a:xfrm rot="5400000">
            <a:off x="3870095" y="2614338"/>
            <a:ext cx="366600" cy="227400"/>
          </a:xfrm>
          <a:prstGeom prst="triangle">
            <a:avLst>
              <a:gd fmla="val 50000" name="adj"/>
            </a:avLst>
          </a:prstGeom>
          <a:solidFill>
            <a:srgbClr val="CC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52" name="Google Shape;152;p18"/>
          <p:cNvSpPr/>
          <p:nvPr/>
        </p:nvSpPr>
        <p:spPr>
          <a:xfrm rot="5400000">
            <a:off x="4915246" y="2614338"/>
            <a:ext cx="366600" cy="227400"/>
          </a:xfrm>
          <a:prstGeom prst="triangle">
            <a:avLst>
              <a:gd fmla="val 50000" name="adj"/>
            </a:avLst>
          </a:prstGeom>
          <a:solidFill>
            <a:srgbClr val="CC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53" name="Google Shape;153;p18"/>
          <p:cNvSpPr/>
          <p:nvPr/>
        </p:nvSpPr>
        <p:spPr>
          <a:xfrm>
            <a:off x="3090333" y="2194501"/>
            <a:ext cx="851100" cy="235800"/>
          </a:xfrm>
          <a:prstGeom prst="rect">
            <a:avLst/>
          </a:prstGeom>
          <a:solidFill>
            <a:srgbClr val="E5E5E5"/>
          </a:solidFill>
          <a:ln cap="flat" cmpd="sng" w="9525">
            <a:solidFill>
              <a:srgbClr val="33333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54" name="Google Shape;154;p18"/>
          <p:cNvSpPr/>
          <p:nvPr/>
        </p:nvSpPr>
        <p:spPr>
          <a:xfrm>
            <a:off x="3356788" y="2156113"/>
            <a:ext cx="330000" cy="330000"/>
          </a:xfrm>
          <a:prstGeom prst="mathMultiply">
            <a:avLst>
              <a:gd fmla="val 17037" name="adj1"/>
            </a:avLst>
          </a:prstGeom>
          <a:solidFill>
            <a:srgbClr val="5B5B5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55" name="Google Shape;155;p18"/>
          <p:cNvSpPr/>
          <p:nvPr/>
        </p:nvSpPr>
        <p:spPr>
          <a:xfrm>
            <a:off x="3096132" y="2616275"/>
            <a:ext cx="851100" cy="235800"/>
          </a:xfrm>
          <a:prstGeom prst="rect">
            <a:avLst/>
          </a:prstGeom>
          <a:solidFill>
            <a:srgbClr val="E5E5E5"/>
          </a:solidFill>
          <a:ln cap="flat" cmpd="sng" w="9525">
            <a:solidFill>
              <a:srgbClr val="33333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56" name="Google Shape;156;p18"/>
          <p:cNvSpPr/>
          <p:nvPr/>
        </p:nvSpPr>
        <p:spPr>
          <a:xfrm>
            <a:off x="3350856" y="2570914"/>
            <a:ext cx="330000" cy="330000"/>
          </a:xfrm>
          <a:prstGeom prst="mathMultiply">
            <a:avLst>
              <a:gd fmla="val 17037" name="adj1"/>
            </a:avLst>
          </a:prstGeom>
          <a:solidFill>
            <a:srgbClr val="5B5B5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57" name="Google Shape;157;p18"/>
          <p:cNvSpPr txBox="1"/>
          <p:nvPr/>
        </p:nvSpPr>
        <p:spPr>
          <a:xfrm>
            <a:off x="7140076" y="2805225"/>
            <a:ext cx="9708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350" u="none" cap="none" strike="noStrike">
                <a:solidFill>
                  <a:srgbClr val="9F0000"/>
                </a:solidFill>
                <a:latin typeface="Overpass"/>
                <a:ea typeface="Overpass"/>
                <a:cs typeface="Overpass"/>
                <a:sym typeface="Overpass"/>
              </a:rPr>
              <a:t>Paris DC</a:t>
            </a:r>
            <a:endParaRPr>
              <a:solidFill>
                <a:srgbClr val="9F0000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cxnSp>
        <p:nvCxnSpPr>
          <p:cNvPr id="158" name="Google Shape;158;p18"/>
          <p:cNvCxnSpPr/>
          <p:nvPr/>
        </p:nvCxnSpPr>
        <p:spPr>
          <a:xfrm flipH="1" rot="10800000">
            <a:off x="5819659" y="1308015"/>
            <a:ext cx="686100" cy="1219200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9" name="Google Shape;159;p18"/>
          <p:cNvCxnSpPr/>
          <p:nvPr/>
        </p:nvCxnSpPr>
        <p:spPr>
          <a:xfrm flipH="1" rot="10800000">
            <a:off x="5819659" y="2051115"/>
            <a:ext cx="686100" cy="476100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0" name="Google Shape;160;p18"/>
          <p:cNvCxnSpPr/>
          <p:nvPr/>
        </p:nvCxnSpPr>
        <p:spPr>
          <a:xfrm flipH="1" rot="10800000">
            <a:off x="5819659" y="1679621"/>
            <a:ext cx="686100" cy="106560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1" name="Google Shape;161;p18"/>
          <p:cNvCxnSpPr/>
          <p:nvPr/>
        </p:nvCxnSpPr>
        <p:spPr>
          <a:xfrm>
            <a:off x="5819659" y="2745221"/>
            <a:ext cx="686100" cy="42000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2" name="Google Shape;162;p18"/>
          <p:cNvCxnSpPr/>
          <p:nvPr/>
        </p:nvCxnSpPr>
        <p:spPr>
          <a:xfrm>
            <a:off x="5819659" y="2745221"/>
            <a:ext cx="686100" cy="79170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3" name="Google Shape;163;p18"/>
          <p:cNvCxnSpPr/>
          <p:nvPr/>
        </p:nvCxnSpPr>
        <p:spPr>
          <a:xfrm flipH="1" rot="10800000">
            <a:off x="5819659" y="2422325"/>
            <a:ext cx="686100" cy="540900"/>
          </a:xfrm>
          <a:prstGeom prst="straightConnector1">
            <a:avLst/>
          </a:prstGeom>
          <a:noFill/>
          <a:ln cap="flat" cmpd="sng" w="25400">
            <a:solidFill>
              <a:srgbClr val="78909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4" name="Google Shape;164;p18"/>
          <p:cNvCxnSpPr/>
          <p:nvPr/>
        </p:nvCxnSpPr>
        <p:spPr>
          <a:xfrm>
            <a:off x="5819659" y="2963224"/>
            <a:ext cx="686100" cy="945000"/>
          </a:xfrm>
          <a:prstGeom prst="straightConnector1">
            <a:avLst/>
          </a:prstGeom>
          <a:noFill/>
          <a:ln cap="flat" cmpd="sng" w="25400">
            <a:solidFill>
              <a:srgbClr val="78909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5" name="Google Shape;165;p18"/>
          <p:cNvSpPr txBox="1"/>
          <p:nvPr/>
        </p:nvSpPr>
        <p:spPr>
          <a:xfrm>
            <a:off x="7140075" y="1132025"/>
            <a:ext cx="11535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350" u="none" cap="none" strike="noStrike">
                <a:solidFill>
                  <a:srgbClr val="9F0000"/>
                </a:solidFill>
                <a:latin typeface="Overpass"/>
                <a:ea typeface="Overpass"/>
                <a:cs typeface="Overpass"/>
                <a:sym typeface="Overpass"/>
              </a:rPr>
              <a:t>London DC</a:t>
            </a:r>
            <a:endParaRPr>
              <a:solidFill>
                <a:srgbClr val="9F0000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66" name="Google Shape;166;p18"/>
          <p:cNvSpPr/>
          <p:nvPr/>
        </p:nvSpPr>
        <p:spPr>
          <a:xfrm>
            <a:off x="6230773" y="2170752"/>
            <a:ext cx="2152500" cy="414300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7" name="Google Shape;167;p18"/>
          <p:cNvCxnSpPr/>
          <p:nvPr/>
        </p:nvCxnSpPr>
        <p:spPr>
          <a:xfrm>
            <a:off x="5819659" y="2527216"/>
            <a:ext cx="686100" cy="1752300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8" name="Google Shape;168;p18"/>
          <p:cNvSpPr/>
          <p:nvPr/>
        </p:nvSpPr>
        <p:spPr>
          <a:xfrm>
            <a:off x="5378728" y="2467940"/>
            <a:ext cx="507000" cy="158700"/>
          </a:xfrm>
          <a:prstGeom prst="rect">
            <a:avLst/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69" name="Google Shape;169;p18"/>
          <p:cNvSpPr/>
          <p:nvPr/>
        </p:nvSpPr>
        <p:spPr>
          <a:xfrm>
            <a:off x="5378728" y="2657818"/>
            <a:ext cx="507000" cy="158700"/>
          </a:xfrm>
          <a:prstGeom prst="rect">
            <a:avLst/>
          </a:prstGeom>
          <a:gradFill>
            <a:gsLst>
              <a:gs pos="0">
                <a:srgbClr val="CC0000"/>
              </a:gs>
              <a:gs pos="34000">
                <a:srgbClr val="CC4125"/>
              </a:gs>
              <a:gs pos="64000">
                <a:srgbClr val="CC0000"/>
              </a:gs>
              <a:gs pos="100000">
                <a:srgbClr val="1B0C1B"/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cxnSp>
        <p:nvCxnSpPr>
          <p:cNvPr id="170" name="Google Shape;170;p18"/>
          <p:cNvCxnSpPr/>
          <p:nvPr/>
        </p:nvCxnSpPr>
        <p:spPr>
          <a:xfrm flipH="1" rot="10800000">
            <a:off x="5819659" y="2794025"/>
            <a:ext cx="686100" cy="169200"/>
          </a:xfrm>
          <a:prstGeom prst="straightConnector1">
            <a:avLst/>
          </a:prstGeom>
          <a:noFill/>
          <a:ln cap="flat" cmpd="sng" w="25400">
            <a:solidFill>
              <a:srgbClr val="78909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1" name="Google Shape;171;p18"/>
          <p:cNvSpPr/>
          <p:nvPr/>
        </p:nvSpPr>
        <p:spPr>
          <a:xfrm>
            <a:off x="5373570" y="2856000"/>
            <a:ext cx="507000" cy="158700"/>
          </a:xfrm>
          <a:prstGeom prst="rect">
            <a:avLst/>
          </a:prstGeom>
          <a:gradFill>
            <a:gsLst>
              <a:gs pos="0">
                <a:srgbClr val="9EAFB8"/>
              </a:gs>
              <a:gs pos="100000">
                <a:srgbClr val="616D73"/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72" name="Google Shape;172;p18"/>
          <p:cNvSpPr/>
          <p:nvPr/>
        </p:nvSpPr>
        <p:spPr>
          <a:xfrm>
            <a:off x="6290026" y="1483278"/>
            <a:ext cx="838500" cy="303000"/>
          </a:xfrm>
          <a:prstGeom prst="can">
            <a:avLst>
              <a:gd fmla="val 25000" name="adj"/>
            </a:avLst>
          </a:prstGeom>
          <a:solidFill>
            <a:srgbClr val="9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73" name="Google Shape;173;p18"/>
          <p:cNvSpPr/>
          <p:nvPr/>
        </p:nvSpPr>
        <p:spPr>
          <a:xfrm>
            <a:off x="6290026" y="2223884"/>
            <a:ext cx="838500" cy="303000"/>
          </a:xfrm>
          <a:prstGeom prst="can">
            <a:avLst>
              <a:gd fmla="val 25000" name="adj"/>
            </a:avLst>
          </a:prstGeom>
          <a:solidFill>
            <a:srgbClr val="9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74" name="Google Shape;174;p18"/>
          <p:cNvSpPr/>
          <p:nvPr/>
        </p:nvSpPr>
        <p:spPr>
          <a:xfrm>
            <a:off x="6290026" y="2594186"/>
            <a:ext cx="838500" cy="303000"/>
          </a:xfrm>
          <a:prstGeom prst="can">
            <a:avLst>
              <a:gd fmla="val 25000" name="adj"/>
            </a:avLst>
          </a:prstGeom>
          <a:solidFill>
            <a:srgbClr val="9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75" name="Google Shape;175;p18"/>
          <p:cNvSpPr/>
          <p:nvPr/>
        </p:nvSpPr>
        <p:spPr>
          <a:xfrm>
            <a:off x="6290026" y="2964488"/>
            <a:ext cx="838500" cy="303000"/>
          </a:xfrm>
          <a:prstGeom prst="can">
            <a:avLst>
              <a:gd fmla="val 25000" name="adj"/>
            </a:avLst>
          </a:prstGeom>
          <a:solidFill>
            <a:srgbClr val="9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76" name="Google Shape;176;p18"/>
          <p:cNvSpPr/>
          <p:nvPr/>
        </p:nvSpPr>
        <p:spPr>
          <a:xfrm>
            <a:off x="6290026" y="3334791"/>
            <a:ext cx="838500" cy="303000"/>
          </a:xfrm>
          <a:prstGeom prst="can">
            <a:avLst>
              <a:gd fmla="val 25000" name="adj"/>
            </a:avLst>
          </a:prstGeom>
          <a:solidFill>
            <a:srgbClr val="9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77" name="Google Shape;177;p18"/>
          <p:cNvSpPr/>
          <p:nvPr/>
        </p:nvSpPr>
        <p:spPr>
          <a:xfrm>
            <a:off x="6290026" y="3705095"/>
            <a:ext cx="838500" cy="303000"/>
          </a:xfrm>
          <a:prstGeom prst="can">
            <a:avLst>
              <a:gd fmla="val 25000" name="adj"/>
            </a:avLst>
          </a:prstGeom>
          <a:solidFill>
            <a:srgbClr val="9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78" name="Google Shape;178;p18"/>
          <p:cNvSpPr/>
          <p:nvPr/>
        </p:nvSpPr>
        <p:spPr>
          <a:xfrm>
            <a:off x="6290026" y="4075396"/>
            <a:ext cx="838500" cy="303000"/>
          </a:xfrm>
          <a:prstGeom prst="can">
            <a:avLst>
              <a:gd fmla="val 25000" name="adj"/>
            </a:avLst>
          </a:prstGeom>
          <a:solidFill>
            <a:srgbClr val="9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79" name="Google Shape;179;p18"/>
          <p:cNvSpPr/>
          <p:nvPr/>
        </p:nvSpPr>
        <p:spPr>
          <a:xfrm>
            <a:off x="6290026" y="1112975"/>
            <a:ext cx="838500" cy="303000"/>
          </a:xfrm>
          <a:prstGeom prst="can">
            <a:avLst>
              <a:gd fmla="val 25000" name="adj"/>
            </a:avLst>
          </a:prstGeom>
          <a:solidFill>
            <a:srgbClr val="9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80" name="Google Shape;180;p18"/>
          <p:cNvSpPr/>
          <p:nvPr/>
        </p:nvSpPr>
        <p:spPr>
          <a:xfrm>
            <a:off x="6290026" y="1853580"/>
            <a:ext cx="838500" cy="303000"/>
          </a:xfrm>
          <a:prstGeom prst="can">
            <a:avLst>
              <a:gd fmla="val 25000" name="adj"/>
            </a:avLst>
          </a:prstGeom>
          <a:solidFill>
            <a:srgbClr val="9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81" name="Google Shape;181;p18"/>
          <p:cNvSpPr/>
          <p:nvPr/>
        </p:nvSpPr>
        <p:spPr>
          <a:xfrm>
            <a:off x="6445543" y="1220464"/>
            <a:ext cx="507000" cy="158700"/>
          </a:xfrm>
          <a:prstGeom prst="rect">
            <a:avLst/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82" name="Google Shape;182;p18"/>
          <p:cNvSpPr/>
          <p:nvPr/>
        </p:nvSpPr>
        <p:spPr>
          <a:xfrm>
            <a:off x="6445543" y="1588024"/>
            <a:ext cx="507000" cy="158700"/>
          </a:xfrm>
          <a:prstGeom prst="rect">
            <a:avLst/>
          </a:prstGeom>
          <a:gradFill>
            <a:gsLst>
              <a:gs pos="0">
                <a:srgbClr val="CC0000"/>
              </a:gs>
              <a:gs pos="34000">
                <a:srgbClr val="CC4125"/>
              </a:gs>
              <a:gs pos="64000">
                <a:srgbClr val="CC0000"/>
              </a:gs>
              <a:gs pos="100000">
                <a:srgbClr val="1B0C1B"/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83" name="Google Shape;183;p18"/>
          <p:cNvSpPr/>
          <p:nvPr/>
        </p:nvSpPr>
        <p:spPr>
          <a:xfrm>
            <a:off x="6445543" y="2345538"/>
            <a:ext cx="507000" cy="158700"/>
          </a:xfrm>
          <a:prstGeom prst="rect">
            <a:avLst/>
          </a:prstGeom>
          <a:gradFill>
            <a:gsLst>
              <a:gs pos="0">
                <a:srgbClr val="9EAFB8"/>
              </a:gs>
              <a:gs pos="100000">
                <a:srgbClr val="616D73"/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84" name="Google Shape;184;p18"/>
          <p:cNvSpPr/>
          <p:nvPr/>
        </p:nvSpPr>
        <p:spPr>
          <a:xfrm>
            <a:off x="6445543" y="2713099"/>
            <a:ext cx="507000" cy="158700"/>
          </a:xfrm>
          <a:prstGeom prst="rect">
            <a:avLst/>
          </a:prstGeom>
          <a:gradFill>
            <a:gsLst>
              <a:gs pos="0">
                <a:srgbClr val="9EAFB8"/>
              </a:gs>
              <a:gs pos="100000">
                <a:srgbClr val="616D73"/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85" name="Google Shape;185;p18"/>
          <p:cNvSpPr/>
          <p:nvPr/>
        </p:nvSpPr>
        <p:spPr>
          <a:xfrm>
            <a:off x="6445543" y="3080742"/>
            <a:ext cx="507000" cy="158700"/>
          </a:xfrm>
          <a:prstGeom prst="rect">
            <a:avLst/>
          </a:prstGeom>
          <a:gradFill>
            <a:gsLst>
              <a:gs pos="0">
                <a:srgbClr val="CC0000"/>
              </a:gs>
              <a:gs pos="34000">
                <a:srgbClr val="CC4125"/>
              </a:gs>
              <a:gs pos="64000">
                <a:srgbClr val="CC0000"/>
              </a:gs>
              <a:gs pos="100000">
                <a:srgbClr val="1B0C1B"/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86" name="Google Shape;186;p18"/>
          <p:cNvSpPr/>
          <p:nvPr/>
        </p:nvSpPr>
        <p:spPr>
          <a:xfrm>
            <a:off x="6445543" y="3444606"/>
            <a:ext cx="507000" cy="158700"/>
          </a:xfrm>
          <a:prstGeom prst="rect">
            <a:avLst/>
          </a:prstGeom>
          <a:gradFill>
            <a:gsLst>
              <a:gs pos="0">
                <a:srgbClr val="CC0000"/>
              </a:gs>
              <a:gs pos="34000">
                <a:srgbClr val="CC4125"/>
              </a:gs>
              <a:gs pos="64000">
                <a:srgbClr val="CC0000"/>
              </a:gs>
              <a:gs pos="100000">
                <a:srgbClr val="1B0C1B"/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87" name="Google Shape;187;p18"/>
          <p:cNvSpPr/>
          <p:nvPr/>
        </p:nvSpPr>
        <p:spPr>
          <a:xfrm>
            <a:off x="6445543" y="3812167"/>
            <a:ext cx="507000" cy="158700"/>
          </a:xfrm>
          <a:prstGeom prst="rect">
            <a:avLst/>
          </a:prstGeom>
          <a:gradFill>
            <a:gsLst>
              <a:gs pos="0">
                <a:srgbClr val="9EAFB8"/>
              </a:gs>
              <a:gs pos="100000">
                <a:srgbClr val="616D73"/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88" name="Google Shape;188;p18"/>
          <p:cNvSpPr/>
          <p:nvPr/>
        </p:nvSpPr>
        <p:spPr>
          <a:xfrm>
            <a:off x="6445543" y="4179810"/>
            <a:ext cx="507000" cy="158700"/>
          </a:xfrm>
          <a:prstGeom prst="rect">
            <a:avLst/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89" name="Google Shape;189;p18"/>
          <p:cNvSpPr/>
          <p:nvPr/>
        </p:nvSpPr>
        <p:spPr>
          <a:xfrm>
            <a:off x="6445543" y="1955668"/>
            <a:ext cx="507000" cy="158700"/>
          </a:xfrm>
          <a:prstGeom prst="rect">
            <a:avLst/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90" name="Google Shape;190;p18"/>
          <p:cNvSpPr txBox="1"/>
          <p:nvPr/>
        </p:nvSpPr>
        <p:spPr>
          <a:xfrm>
            <a:off x="7140074" y="2219375"/>
            <a:ext cx="13083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350" u="none" cap="none" strike="noStrike">
                <a:solidFill>
                  <a:srgbClr val="9F0000"/>
                </a:solidFill>
                <a:latin typeface="Overpass"/>
                <a:ea typeface="Overpass"/>
                <a:cs typeface="Overpass"/>
                <a:sym typeface="Overpass"/>
              </a:rPr>
              <a:t>New York DC</a:t>
            </a:r>
            <a:endParaRPr>
              <a:solidFill>
                <a:srgbClr val="9F0000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191" name="Google Shape;19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81588" y="3536913"/>
            <a:ext cx="771525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81600" y="1468013"/>
            <a:ext cx="762000" cy="66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Noobaa core components </a:t>
            </a:r>
            <a:endParaRPr b="1"/>
          </a:p>
        </p:txBody>
      </p:sp>
      <p:sp>
        <p:nvSpPr>
          <p:cNvPr id="198" name="Google Shape;1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NooBaa core  -  The brain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NooBaa db  - The database</a:t>
            </a:r>
            <a:endParaRPr sz="18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NooBaa endpoint -  The s3 server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NooBaa agent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Noobaa architecture </a:t>
            </a:r>
            <a:endParaRPr/>
          </a:p>
        </p:txBody>
      </p:sp>
      <p:sp>
        <p:nvSpPr>
          <p:cNvPr id="204" name="Google Shape;2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0"/>
          <p:cNvSpPr txBox="1"/>
          <p:nvPr/>
        </p:nvSpPr>
        <p:spPr>
          <a:xfrm>
            <a:off x="335831" y="41580"/>
            <a:ext cx="38616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EE0000"/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HIGH LEVEL ARCHITECTURE</a:t>
            </a:r>
            <a:endParaRPr sz="1100">
              <a:solidFill>
                <a:srgbClr val="EE0000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206" name="Google Shape;206;p20"/>
          <p:cNvSpPr txBox="1"/>
          <p:nvPr/>
        </p:nvSpPr>
        <p:spPr>
          <a:xfrm>
            <a:off x="61481" y="4627167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>
                <a:latin typeface="Overpass SemiBold"/>
                <a:ea typeface="Overpass SemiBold"/>
                <a:cs typeface="Overpass SemiBold"/>
                <a:sym typeface="Overpass SemiBold"/>
              </a:rPr>
              <a:t>‹#›</a:t>
            </a:fld>
            <a:endParaRPr sz="1100"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207" name="Google Shape;207;p20"/>
          <p:cNvSpPr txBox="1"/>
          <p:nvPr/>
        </p:nvSpPr>
        <p:spPr>
          <a:xfrm>
            <a:off x="678413" y="4359388"/>
            <a:ext cx="6887100" cy="419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D4D4F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  <a:p>
            <a:pPr indent="0" lvl="0" marL="0" rtl="0" algn="l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D4D4F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pic>
        <p:nvPicPr>
          <p:cNvPr id="208" name="Google Shape;2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975" y="3597012"/>
            <a:ext cx="184665" cy="273578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0"/>
          <p:cNvSpPr txBox="1"/>
          <p:nvPr/>
        </p:nvSpPr>
        <p:spPr>
          <a:xfrm>
            <a:off x="311700" y="679300"/>
            <a:ext cx="7490700" cy="1063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HIGH LEVEL ARCHITECTURE</a:t>
            </a:r>
            <a:endParaRPr sz="2000">
              <a:solidFill>
                <a:srgbClr val="FFFFFF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sp>
        <p:nvSpPr>
          <p:cNvPr id="210" name="Google Shape;210;p20"/>
          <p:cNvSpPr/>
          <p:nvPr/>
        </p:nvSpPr>
        <p:spPr>
          <a:xfrm>
            <a:off x="4566994" y="1108794"/>
            <a:ext cx="293400" cy="379500"/>
          </a:xfrm>
          <a:prstGeom prst="rect">
            <a:avLst/>
          </a:prstGeom>
          <a:solidFill>
            <a:srgbClr val="F2CADE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Rajdhani Medium"/>
              <a:ea typeface="Rajdhani Medium"/>
              <a:cs typeface="Rajdhani Medium"/>
              <a:sym typeface="Rajdhani Medium"/>
            </a:endParaRPr>
          </a:p>
        </p:txBody>
      </p:sp>
      <p:grpSp>
        <p:nvGrpSpPr>
          <p:cNvPr id="211" name="Google Shape;211;p20"/>
          <p:cNvGrpSpPr/>
          <p:nvPr/>
        </p:nvGrpSpPr>
        <p:grpSpPr>
          <a:xfrm>
            <a:off x="4429746" y="1678279"/>
            <a:ext cx="1182344" cy="406267"/>
            <a:chOff x="0" y="0"/>
            <a:chExt cx="1576459" cy="541690"/>
          </a:xfrm>
        </p:grpSpPr>
        <p:pic>
          <p:nvPicPr>
            <p:cNvPr id="212" name="Google Shape;212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1576459" cy="5416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20"/>
            <p:cNvSpPr/>
            <p:nvPr/>
          </p:nvSpPr>
          <p:spPr>
            <a:xfrm>
              <a:off x="159041" y="55544"/>
              <a:ext cx="1258362" cy="231012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1414" y="0"/>
                  </a:lnTo>
                  <a:lnTo>
                    <a:pt x="20186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466C9">
                <a:alpha val="6353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Rajdhani Medium"/>
                <a:ea typeface="Rajdhani Medium"/>
                <a:cs typeface="Rajdhani Medium"/>
                <a:sym typeface="Rajdhani Medium"/>
              </a:endParaRPr>
            </a:p>
          </p:txBody>
        </p:sp>
        <p:sp>
          <p:nvSpPr>
            <p:cNvPr id="214" name="Google Shape;214;p20"/>
            <p:cNvSpPr/>
            <p:nvPr/>
          </p:nvSpPr>
          <p:spPr>
            <a:xfrm>
              <a:off x="154374" y="286557"/>
              <a:ext cx="1267800" cy="192000"/>
            </a:xfrm>
            <a:prstGeom prst="roundRect">
              <a:avLst>
                <a:gd fmla="val 16667" name="adj"/>
              </a:avLst>
            </a:prstGeom>
            <a:solidFill>
              <a:srgbClr val="F466C9">
                <a:alpha val="3569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Rajdhani Medium"/>
                <a:ea typeface="Rajdhani Medium"/>
                <a:cs typeface="Rajdhani Medium"/>
                <a:sym typeface="Rajdhani Medium"/>
              </a:endParaRPr>
            </a:p>
          </p:txBody>
        </p:sp>
        <p:pic>
          <p:nvPicPr>
            <p:cNvPr id="215" name="Google Shape;215;p2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63525" y="29652"/>
              <a:ext cx="449408" cy="46894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6" name="Google Shape;216;p20"/>
          <p:cNvGrpSpPr/>
          <p:nvPr/>
        </p:nvGrpSpPr>
        <p:grpSpPr>
          <a:xfrm>
            <a:off x="4258296" y="1533106"/>
            <a:ext cx="1182344" cy="406267"/>
            <a:chOff x="0" y="0"/>
            <a:chExt cx="1576459" cy="541690"/>
          </a:xfrm>
        </p:grpSpPr>
        <p:pic>
          <p:nvPicPr>
            <p:cNvPr id="217" name="Google Shape;217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1576459" cy="5416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8" name="Google Shape;218;p20"/>
            <p:cNvSpPr/>
            <p:nvPr/>
          </p:nvSpPr>
          <p:spPr>
            <a:xfrm>
              <a:off x="159041" y="55544"/>
              <a:ext cx="1258362" cy="231012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1414" y="0"/>
                  </a:lnTo>
                  <a:lnTo>
                    <a:pt x="20186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466C9">
                <a:alpha val="6353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Rajdhani Medium"/>
                <a:ea typeface="Rajdhani Medium"/>
                <a:cs typeface="Rajdhani Medium"/>
                <a:sym typeface="Rajdhani Medium"/>
              </a:endParaRPr>
            </a:p>
          </p:txBody>
        </p:sp>
        <p:sp>
          <p:nvSpPr>
            <p:cNvPr id="219" name="Google Shape;219;p20"/>
            <p:cNvSpPr/>
            <p:nvPr/>
          </p:nvSpPr>
          <p:spPr>
            <a:xfrm>
              <a:off x="154374" y="286557"/>
              <a:ext cx="1267800" cy="192000"/>
            </a:xfrm>
            <a:prstGeom prst="roundRect">
              <a:avLst>
                <a:gd fmla="val 16667" name="adj"/>
              </a:avLst>
            </a:prstGeom>
            <a:solidFill>
              <a:srgbClr val="F466C9">
                <a:alpha val="3569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Rajdhani Medium"/>
                <a:ea typeface="Rajdhani Medium"/>
                <a:cs typeface="Rajdhani Medium"/>
                <a:sym typeface="Rajdhani Medium"/>
              </a:endParaRPr>
            </a:p>
          </p:txBody>
        </p:sp>
        <p:pic>
          <p:nvPicPr>
            <p:cNvPr id="220" name="Google Shape;220;p2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63525" y="29652"/>
              <a:ext cx="449408" cy="46894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1" name="Google Shape;22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29133" y="678184"/>
            <a:ext cx="1357388" cy="466416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0"/>
          <p:cNvSpPr/>
          <p:nvPr/>
        </p:nvSpPr>
        <p:spPr>
          <a:xfrm>
            <a:off x="4130910" y="731214"/>
            <a:ext cx="1137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50" u="none" cap="none" strike="noStrike">
                <a:solidFill>
                  <a:srgbClr val="000000"/>
                </a:solidFill>
                <a:latin typeface="Rajdhani"/>
                <a:ea typeface="Rajdhani"/>
                <a:cs typeface="Rajdhani"/>
                <a:sym typeface="Rajdhani"/>
              </a:rPr>
              <a:t>Application</a:t>
            </a:r>
            <a:endParaRPr b="1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" name="Google Shape;223;p20"/>
          <p:cNvGrpSpPr/>
          <p:nvPr/>
        </p:nvGrpSpPr>
        <p:grpSpPr>
          <a:xfrm>
            <a:off x="2081040" y="2066416"/>
            <a:ext cx="881550" cy="880425"/>
            <a:chOff x="0" y="0"/>
            <a:chExt cx="1175400" cy="1173900"/>
          </a:xfrm>
        </p:grpSpPr>
        <p:sp>
          <p:nvSpPr>
            <p:cNvPr id="224" name="Google Shape;224;p20"/>
            <p:cNvSpPr/>
            <p:nvPr/>
          </p:nvSpPr>
          <p:spPr>
            <a:xfrm>
              <a:off x="0" y="0"/>
              <a:ext cx="1175400" cy="1173900"/>
            </a:xfrm>
            <a:prstGeom prst="roundRect">
              <a:avLst>
                <a:gd fmla="val 16667" name="adj"/>
              </a:avLst>
            </a:prstGeom>
            <a:solidFill>
              <a:srgbClr val="F899DB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Rajdhani Medium"/>
                <a:ea typeface="Rajdhani Medium"/>
                <a:cs typeface="Rajdhani Medium"/>
                <a:sym typeface="Rajdhani Medium"/>
              </a:endParaRPr>
            </a:p>
          </p:txBody>
        </p:sp>
        <p:pic>
          <p:nvPicPr>
            <p:cNvPr id="225" name="Google Shape;225;p2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2700" y="9524"/>
              <a:ext cx="1146452" cy="1146452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26" name="Google Shape;226;p20"/>
          <p:cNvCxnSpPr/>
          <p:nvPr/>
        </p:nvCxnSpPr>
        <p:spPr>
          <a:xfrm flipH="1" rot="10800000">
            <a:off x="3222374" y="1722302"/>
            <a:ext cx="857700" cy="548400"/>
          </a:xfrm>
          <a:prstGeom prst="straightConnector1">
            <a:avLst/>
          </a:prstGeom>
          <a:noFill/>
          <a:ln cap="flat" cmpd="sng" w="28575">
            <a:solidFill>
              <a:srgbClr val="00B050"/>
            </a:solidFill>
            <a:prstDash val="dot"/>
            <a:miter lim="800000"/>
            <a:headEnd len="med" w="med" type="triangle"/>
            <a:tailEnd len="sm" w="sm" type="none"/>
          </a:ln>
        </p:spPr>
      </p:cxnSp>
      <p:sp>
        <p:nvSpPr>
          <p:cNvPr id="227" name="Google Shape;227;p20"/>
          <p:cNvSpPr/>
          <p:nvPr/>
        </p:nvSpPr>
        <p:spPr>
          <a:xfrm rot="-1816794">
            <a:off x="3136621" y="1809637"/>
            <a:ext cx="896624" cy="2368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Rajdhani"/>
                <a:ea typeface="Rajdhani"/>
                <a:cs typeface="Rajdhani"/>
                <a:sym typeface="Rajdhani"/>
              </a:rPr>
              <a:t>meta-data</a:t>
            </a:r>
            <a:endParaRPr b="0" i="0" sz="10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0"/>
          <p:cNvSpPr/>
          <p:nvPr/>
        </p:nvSpPr>
        <p:spPr>
          <a:xfrm>
            <a:off x="910623" y="1767926"/>
            <a:ext cx="995100" cy="14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cap="none" strike="noStrike">
                <a:solidFill>
                  <a:srgbClr val="FF0000"/>
                </a:solidFill>
                <a:latin typeface="Overpass"/>
                <a:ea typeface="Overpass"/>
                <a:cs typeface="Overpass"/>
                <a:sym typeface="Overpass"/>
              </a:rPr>
              <a:t>NooBaa Core</a:t>
            </a:r>
            <a:endParaRPr b="1" i="0" sz="1200" cap="none" strike="noStrike">
              <a:solidFill>
                <a:srgbClr val="FF0000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100" u="none" cap="none" strike="noStrike">
                <a:latin typeface="Overpass"/>
                <a:ea typeface="Overpass"/>
                <a:cs typeface="Overpass"/>
                <a:sym typeface="Overpass"/>
              </a:rPr>
              <a:t>Optimize</a:t>
            </a:r>
            <a:r>
              <a:rPr lang="en" sz="1100">
                <a:latin typeface="Overpass"/>
                <a:ea typeface="Overpass"/>
                <a:cs typeface="Overpass"/>
                <a:sym typeface="Overpass"/>
              </a:rPr>
              <a:t>d</a:t>
            </a:r>
            <a:endParaRPr i="0" sz="1100" u="none" cap="none" strike="noStrike"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100" u="none" cap="none" strike="noStrike">
                <a:latin typeface="Overpass"/>
                <a:ea typeface="Overpass"/>
                <a:cs typeface="Overpass"/>
                <a:sym typeface="Overpass"/>
              </a:rPr>
              <a:t>utilization, </a:t>
            </a:r>
            <a:br>
              <a:rPr i="0" lang="en" sz="1100" u="none" cap="none" strike="noStrike">
                <a:latin typeface="Overpass"/>
                <a:ea typeface="Overpass"/>
                <a:cs typeface="Overpass"/>
                <a:sym typeface="Overpass"/>
              </a:rPr>
            </a:br>
            <a:r>
              <a:rPr i="0" lang="en" sz="1100" u="none" cap="none" strike="noStrike">
                <a:latin typeface="Overpass"/>
                <a:ea typeface="Overpass"/>
                <a:cs typeface="Overpass"/>
                <a:sym typeface="Overpass"/>
              </a:rPr>
              <a:t>resilience, performance, </a:t>
            </a:r>
            <a:br>
              <a:rPr i="0" lang="en" sz="1100" u="none" cap="none" strike="noStrike">
                <a:latin typeface="Overpass"/>
                <a:ea typeface="Overpass"/>
                <a:cs typeface="Overpass"/>
                <a:sym typeface="Overpass"/>
              </a:rPr>
            </a:br>
            <a:r>
              <a:rPr i="0" lang="en" sz="1100" u="none" cap="none" strike="noStrike">
                <a:latin typeface="Overpass"/>
                <a:ea typeface="Overpass"/>
                <a:cs typeface="Overpass"/>
                <a:sym typeface="Overpass"/>
              </a:rPr>
              <a:t>locality,</a:t>
            </a:r>
            <a:endParaRPr i="0" sz="1100" u="none" cap="none" strike="noStrike"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100" u="none" cap="none" strike="noStrike">
                <a:latin typeface="Overpass"/>
                <a:ea typeface="Overpass"/>
                <a:cs typeface="Overpass"/>
                <a:sym typeface="Overpass"/>
              </a:rPr>
              <a:t>economics,</a:t>
            </a:r>
            <a:endParaRPr i="0" sz="1100" u="none" cap="none" strike="noStrike"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100" u="none" cap="none" strike="noStrike">
                <a:latin typeface="Overpass"/>
                <a:ea typeface="Overpass"/>
                <a:cs typeface="Overpass"/>
                <a:sym typeface="Overpass"/>
              </a:rPr>
              <a:t>etc.</a:t>
            </a:r>
            <a:endParaRPr i="0" sz="1100" u="none" cap="none" strike="noStrike">
              <a:latin typeface="Overpass"/>
              <a:ea typeface="Overpass"/>
              <a:cs typeface="Overpass"/>
              <a:sym typeface="Overpass"/>
            </a:endParaRPr>
          </a:p>
        </p:txBody>
      </p:sp>
      <p:cxnSp>
        <p:nvCxnSpPr>
          <p:cNvPr id="229" name="Google Shape;229;p20"/>
          <p:cNvCxnSpPr/>
          <p:nvPr/>
        </p:nvCxnSpPr>
        <p:spPr>
          <a:xfrm>
            <a:off x="3138675" y="3020157"/>
            <a:ext cx="872400" cy="496500"/>
          </a:xfrm>
          <a:prstGeom prst="straightConnector1">
            <a:avLst/>
          </a:prstGeom>
          <a:noFill/>
          <a:ln cap="flat" cmpd="sng" w="28575">
            <a:solidFill>
              <a:srgbClr val="00B050"/>
            </a:solidFill>
            <a:prstDash val="dot"/>
            <a:miter lim="800000"/>
            <a:headEnd len="med" w="med" type="triangle"/>
            <a:tailEnd len="sm" w="sm" type="none"/>
          </a:ln>
        </p:spPr>
      </p:cxnSp>
      <p:sp>
        <p:nvSpPr>
          <p:cNvPr id="230" name="Google Shape;230;p20"/>
          <p:cNvSpPr/>
          <p:nvPr/>
        </p:nvSpPr>
        <p:spPr>
          <a:xfrm rot="1814448">
            <a:off x="3156998" y="3240595"/>
            <a:ext cx="791049" cy="23123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Rajdhani"/>
                <a:ea typeface="Rajdhani"/>
                <a:cs typeface="Rajdhani"/>
                <a:sym typeface="Rajdhani"/>
              </a:rPr>
              <a:t>Heartbeats</a:t>
            </a:r>
            <a:endParaRPr b="0" i="0" sz="10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1" name="Google Shape;231;p20"/>
          <p:cNvCxnSpPr/>
          <p:nvPr/>
        </p:nvCxnSpPr>
        <p:spPr>
          <a:xfrm flipH="1" rot="10800000">
            <a:off x="3250231" y="1843102"/>
            <a:ext cx="891900" cy="533700"/>
          </a:xfrm>
          <a:prstGeom prst="straightConnector1">
            <a:avLst/>
          </a:prstGeom>
          <a:noFill/>
          <a:ln cap="flat" cmpd="sng" w="28575">
            <a:solidFill>
              <a:srgbClr val="808080"/>
            </a:solidFill>
            <a:prstDash val="dot"/>
            <a:miter lim="800000"/>
            <a:headEnd len="sm" w="sm" type="none"/>
            <a:tailEnd len="med" w="med" type="triangle"/>
          </a:ln>
        </p:spPr>
      </p:cxnSp>
      <p:sp>
        <p:nvSpPr>
          <p:cNvPr id="232" name="Google Shape;232;p20"/>
          <p:cNvSpPr/>
          <p:nvPr/>
        </p:nvSpPr>
        <p:spPr>
          <a:xfrm rot="-1874227">
            <a:off x="3386114" y="2060760"/>
            <a:ext cx="690152" cy="2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Rajdhani"/>
                <a:ea typeface="Rajdhani"/>
                <a:cs typeface="Rajdhani"/>
                <a:sym typeface="Rajdhani"/>
              </a:rPr>
              <a:t>Instructions</a:t>
            </a:r>
            <a:endParaRPr b="0" i="0" sz="10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3" name="Google Shape;233;p20"/>
          <p:cNvCxnSpPr/>
          <p:nvPr/>
        </p:nvCxnSpPr>
        <p:spPr>
          <a:xfrm>
            <a:off x="3266363" y="2930402"/>
            <a:ext cx="876000" cy="499200"/>
          </a:xfrm>
          <a:prstGeom prst="straightConnector1">
            <a:avLst/>
          </a:prstGeom>
          <a:noFill/>
          <a:ln cap="flat" cmpd="sng" w="28575">
            <a:solidFill>
              <a:srgbClr val="808080"/>
            </a:solidFill>
            <a:prstDash val="dot"/>
            <a:miter lim="800000"/>
            <a:headEnd len="sm" w="sm" type="none"/>
            <a:tailEnd len="med" w="med" type="triangle"/>
          </a:ln>
        </p:spPr>
      </p:cxnSp>
      <p:sp>
        <p:nvSpPr>
          <p:cNvPr id="234" name="Google Shape;234;p20"/>
          <p:cNvSpPr/>
          <p:nvPr/>
        </p:nvSpPr>
        <p:spPr>
          <a:xfrm rot="1863213">
            <a:off x="3377812" y="2958578"/>
            <a:ext cx="656600" cy="2310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Rajdhani"/>
                <a:ea typeface="Rajdhani"/>
                <a:cs typeface="Rajdhani"/>
                <a:sym typeface="Rajdhani"/>
              </a:rPr>
              <a:t>Instructions</a:t>
            </a:r>
            <a:endParaRPr b="0" i="0" sz="10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5" name="Google Shape;235;p20"/>
          <p:cNvGrpSpPr/>
          <p:nvPr/>
        </p:nvGrpSpPr>
        <p:grpSpPr>
          <a:xfrm>
            <a:off x="4474277" y="3727194"/>
            <a:ext cx="1182344" cy="406267"/>
            <a:chOff x="0" y="0"/>
            <a:chExt cx="1576459" cy="541690"/>
          </a:xfrm>
        </p:grpSpPr>
        <p:pic>
          <p:nvPicPr>
            <p:cNvPr id="236" name="Google Shape;236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1576459" cy="5416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7" name="Google Shape;237;p20"/>
            <p:cNvSpPr/>
            <p:nvPr/>
          </p:nvSpPr>
          <p:spPr>
            <a:xfrm>
              <a:off x="159041" y="55544"/>
              <a:ext cx="1258362" cy="231012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1414" y="0"/>
                  </a:lnTo>
                  <a:lnTo>
                    <a:pt x="20186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466C9">
                <a:alpha val="6353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Rajdhani Medium"/>
                <a:ea typeface="Rajdhani Medium"/>
                <a:cs typeface="Rajdhani Medium"/>
                <a:sym typeface="Rajdhani Medium"/>
              </a:endParaRPr>
            </a:p>
          </p:txBody>
        </p:sp>
        <p:sp>
          <p:nvSpPr>
            <p:cNvPr id="238" name="Google Shape;238;p20"/>
            <p:cNvSpPr/>
            <p:nvPr/>
          </p:nvSpPr>
          <p:spPr>
            <a:xfrm>
              <a:off x="154374" y="286557"/>
              <a:ext cx="1267800" cy="192000"/>
            </a:xfrm>
            <a:prstGeom prst="roundRect">
              <a:avLst>
                <a:gd fmla="val 16667" name="adj"/>
              </a:avLst>
            </a:prstGeom>
            <a:solidFill>
              <a:srgbClr val="F466C9">
                <a:alpha val="3529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Rajdhani Medium"/>
                <a:ea typeface="Rajdhani Medium"/>
                <a:cs typeface="Rajdhani Medium"/>
                <a:sym typeface="Rajdhani Medium"/>
              </a:endParaRPr>
            </a:p>
          </p:txBody>
        </p:sp>
        <p:pic>
          <p:nvPicPr>
            <p:cNvPr id="239" name="Google Shape;239;p2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63525" y="29652"/>
              <a:ext cx="449408" cy="46894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0" name="Google Shape;240;p20"/>
          <p:cNvGrpSpPr/>
          <p:nvPr/>
        </p:nvGrpSpPr>
        <p:grpSpPr>
          <a:xfrm>
            <a:off x="4306660" y="3586348"/>
            <a:ext cx="1182344" cy="406267"/>
            <a:chOff x="0" y="0"/>
            <a:chExt cx="1576459" cy="541690"/>
          </a:xfrm>
        </p:grpSpPr>
        <p:pic>
          <p:nvPicPr>
            <p:cNvPr id="241" name="Google Shape;241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1576459" cy="5416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2" name="Google Shape;242;p20"/>
            <p:cNvSpPr/>
            <p:nvPr/>
          </p:nvSpPr>
          <p:spPr>
            <a:xfrm>
              <a:off x="159041" y="55544"/>
              <a:ext cx="1258362" cy="231012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1414" y="0"/>
                  </a:lnTo>
                  <a:lnTo>
                    <a:pt x="20186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466C9">
                <a:alpha val="6353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Rajdhani Medium"/>
                <a:ea typeface="Rajdhani Medium"/>
                <a:cs typeface="Rajdhani Medium"/>
                <a:sym typeface="Rajdhani Medium"/>
              </a:endParaRPr>
            </a:p>
          </p:txBody>
        </p:sp>
        <p:sp>
          <p:nvSpPr>
            <p:cNvPr id="243" name="Google Shape;243;p20"/>
            <p:cNvSpPr/>
            <p:nvPr/>
          </p:nvSpPr>
          <p:spPr>
            <a:xfrm>
              <a:off x="154374" y="286557"/>
              <a:ext cx="1267800" cy="192000"/>
            </a:xfrm>
            <a:prstGeom prst="roundRect">
              <a:avLst>
                <a:gd fmla="val 16667" name="adj"/>
              </a:avLst>
            </a:prstGeom>
            <a:solidFill>
              <a:srgbClr val="F466C9">
                <a:alpha val="3529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Rajdhani Medium"/>
                <a:ea typeface="Rajdhani Medium"/>
                <a:cs typeface="Rajdhani Medium"/>
                <a:sym typeface="Rajdhani Medium"/>
              </a:endParaRPr>
            </a:p>
          </p:txBody>
        </p:sp>
        <p:pic>
          <p:nvPicPr>
            <p:cNvPr id="244" name="Google Shape;244;p2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63525" y="36370"/>
              <a:ext cx="449408" cy="4689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5" name="Google Shape;245;p20"/>
          <p:cNvSpPr/>
          <p:nvPr/>
        </p:nvSpPr>
        <p:spPr>
          <a:xfrm>
            <a:off x="5688112" y="3957550"/>
            <a:ext cx="2433900" cy="12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0000"/>
                </a:solidFill>
                <a:latin typeface="Overpass"/>
                <a:ea typeface="Overpass"/>
                <a:cs typeface="Overpass"/>
                <a:sym typeface="Overpass"/>
              </a:rPr>
              <a:t>Scalable</a:t>
            </a:r>
            <a:r>
              <a:rPr b="1" i="0" lang="en" sz="1200" cap="none" strike="noStrike">
                <a:solidFill>
                  <a:srgbClr val="FF0000"/>
                </a:solidFill>
                <a:latin typeface="Overpass"/>
                <a:ea typeface="Overpass"/>
                <a:cs typeface="Overpass"/>
                <a:sym typeface="Overpass"/>
              </a:rPr>
              <a:t> NooBaa Storage Node</a:t>
            </a:r>
            <a:endParaRPr b="1" i="0" sz="1200" cap="none" strike="noStrike">
              <a:solidFill>
                <a:srgbClr val="FF0000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100" u="none" cap="none" strike="noStrike">
                <a:latin typeface="Overpass"/>
                <a:ea typeface="Overpass"/>
                <a:cs typeface="Overpass"/>
                <a:sym typeface="Overpass"/>
              </a:rPr>
              <a:t>stores chunks,</a:t>
            </a:r>
            <a:endParaRPr i="0" sz="1100" u="none" cap="none" strike="noStrike"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100" u="none" cap="none" strike="noStrike">
                <a:latin typeface="Overpass"/>
                <a:ea typeface="Overpass"/>
                <a:cs typeface="Overpass"/>
                <a:sym typeface="Overpass"/>
              </a:rPr>
              <a:t>runs lambda functions,</a:t>
            </a:r>
            <a:br>
              <a:rPr i="0" lang="en" sz="1100" u="none" cap="none" strike="noStrike">
                <a:latin typeface="Overpass"/>
                <a:ea typeface="Overpass"/>
                <a:cs typeface="Overpass"/>
                <a:sym typeface="Overpass"/>
              </a:rPr>
            </a:br>
            <a:r>
              <a:rPr i="0" lang="en" sz="1100" u="none" cap="none" strike="noStrike">
                <a:latin typeface="Overpass"/>
                <a:ea typeface="Overpass"/>
                <a:cs typeface="Overpass"/>
                <a:sym typeface="Overpass"/>
              </a:rPr>
              <a:t>monitors host, </a:t>
            </a:r>
            <a:br>
              <a:rPr i="0" lang="en" sz="1100" u="none" cap="none" strike="noStrike">
                <a:latin typeface="Overpass"/>
                <a:ea typeface="Overpass"/>
                <a:cs typeface="Overpass"/>
                <a:sym typeface="Overpass"/>
              </a:rPr>
            </a:br>
            <a:r>
              <a:rPr i="0" lang="en" sz="1100" u="none" cap="none" strike="noStrike">
                <a:latin typeface="Overpass"/>
                <a:ea typeface="Overpass"/>
                <a:cs typeface="Overpass"/>
                <a:sym typeface="Overpass"/>
              </a:rPr>
              <a:t>sends heartbeats</a:t>
            </a:r>
            <a:endParaRPr i="0" sz="1100" u="none" cap="none" strike="noStrike">
              <a:latin typeface="Overpass"/>
              <a:ea typeface="Overpass"/>
              <a:cs typeface="Overpass"/>
              <a:sym typeface="Overpass"/>
            </a:endParaRPr>
          </a:p>
        </p:txBody>
      </p:sp>
      <p:grpSp>
        <p:nvGrpSpPr>
          <p:cNvPr id="246" name="Google Shape;246;p20"/>
          <p:cNvGrpSpPr/>
          <p:nvPr/>
        </p:nvGrpSpPr>
        <p:grpSpPr>
          <a:xfrm>
            <a:off x="4142158" y="3456034"/>
            <a:ext cx="1182344" cy="406267"/>
            <a:chOff x="0" y="0"/>
            <a:chExt cx="1576459" cy="541690"/>
          </a:xfrm>
        </p:grpSpPr>
        <p:pic>
          <p:nvPicPr>
            <p:cNvPr id="247" name="Google Shape;247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1576459" cy="5416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8" name="Google Shape;248;p20"/>
            <p:cNvSpPr/>
            <p:nvPr/>
          </p:nvSpPr>
          <p:spPr>
            <a:xfrm>
              <a:off x="159041" y="55544"/>
              <a:ext cx="1258362" cy="231012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1414" y="0"/>
                  </a:lnTo>
                  <a:lnTo>
                    <a:pt x="20186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466C9">
                <a:alpha val="6353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Rajdhani Medium"/>
                <a:ea typeface="Rajdhani Medium"/>
                <a:cs typeface="Rajdhani Medium"/>
                <a:sym typeface="Rajdhani Medium"/>
              </a:endParaRPr>
            </a:p>
          </p:txBody>
        </p:sp>
        <p:sp>
          <p:nvSpPr>
            <p:cNvPr id="249" name="Google Shape;249;p20"/>
            <p:cNvSpPr/>
            <p:nvPr/>
          </p:nvSpPr>
          <p:spPr>
            <a:xfrm>
              <a:off x="154374" y="286557"/>
              <a:ext cx="1267800" cy="192000"/>
            </a:xfrm>
            <a:prstGeom prst="roundRect">
              <a:avLst>
                <a:gd fmla="val 16667" name="adj"/>
              </a:avLst>
            </a:prstGeom>
            <a:solidFill>
              <a:srgbClr val="F466C9">
                <a:alpha val="3529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Rajdhani Medium"/>
                <a:ea typeface="Rajdhani Medium"/>
                <a:cs typeface="Rajdhani Medium"/>
                <a:sym typeface="Rajdhani Medium"/>
              </a:endParaRPr>
            </a:p>
          </p:txBody>
        </p:sp>
      </p:grpSp>
      <p:pic>
        <p:nvPicPr>
          <p:cNvPr id="250" name="Google Shape;250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64802" y="3480798"/>
            <a:ext cx="337056" cy="35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29492" y="1394517"/>
            <a:ext cx="1182344" cy="406268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0"/>
          <p:cNvSpPr/>
          <p:nvPr/>
        </p:nvSpPr>
        <p:spPr>
          <a:xfrm>
            <a:off x="4248773" y="1436175"/>
            <a:ext cx="943758" cy="17328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414" y="0"/>
                </a:lnTo>
                <a:lnTo>
                  <a:pt x="20186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466C9">
              <a:alpha val="63530"/>
            </a:srgbClr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Rajdhani Medium"/>
              <a:ea typeface="Rajdhani Medium"/>
              <a:cs typeface="Rajdhani Medium"/>
              <a:sym typeface="Rajdhani Medium"/>
            </a:endParaRPr>
          </a:p>
        </p:txBody>
      </p:sp>
      <p:sp>
        <p:nvSpPr>
          <p:cNvPr id="253" name="Google Shape;253;p20"/>
          <p:cNvSpPr/>
          <p:nvPr/>
        </p:nvSpPr>
        <p:spPr>
          <a:xfrm>
            <a:off x="4245273" y="1609434"/>
            <a:ext cx="950700" cy="144000"/>
          </a:xfrm>
          <a:prstGeom prst="roundRect">
            <a:avLst>
              <a:gd fmla="val 16667" name="adj"/>
            </a:avLst>
          </a:prstGeom>
          <a:solidFill>
            <a:srgbClr val="F466C9">
              <a:alpha val="35290"/>
            </a:srgbClr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Rajdhani Medium"/>
              <a:ea typeface="Rajdhani Medium"/>
              <a:cs typeface="Rajdhani Medium"/>
              <a:sym typeface="Rajdhani Medium"/>
            </a:endParaRPr>
          </a:p>
        </p:txBody>
      </p:sp>
      <p:pic>
        <p:nvPicPr>
          <p:cNvPr id="254" name="Google Shape;254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93117" y="1378091"/>
            <a:ext cx="455094" cy="455094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0"/>
          <p:cNvSpPr/>
          <p:nvPr/>
        </p:nvSpPr>
        <p:spPr>
          <a:xfrm>
            <a:off x="5965575" y="653881"/>
            <a:ext cx="2027400" cy="13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E0000"/>
                </a:solidFill>
                <a:latin typeface="Overpass"/>
                <a:ea typeface="Overpass"/>
                <a:cs typeface="Overpass"/>
                <a:sym typeface="Overpass"/>
              </a:rPr>
              <a:t>Scalable NooBaa Endpoint</a:t>
            </a:r>
            <a:endParaRPr b="1" sz="1200">
              <a:solidFill>
                <a:srgbClr val="EE0000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verpass SemiBold"/>
                <a:ea typeface="Overpass SemiBold"/>
                <a:cs typeface="Overpass SemiBold"/>
                <a:sym typeface="Overpass SemiBold"/>
              </a:rPr>
              <a:t>S3 / Lambda API</a:t>
            </a:r>
            <a:endParaRPr sz="1100">
              <a:latin typeface="Overpass SemiBold"/>
              <a:ea typeface="Overpass SemiBold"/>
              <a:cs typeface="Overpass SemiBold"/>
              <a:sym typeface="Overpas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verpass SemiBold"/>
                <a:ea typeface="Overpass SemiBold"/>
                <a:cs typeface="Overpass SemiBold"/>
                <a:sym typeface="Overpass SemiBold"/>
              </a:rPr>
              <a:t>auth,</a:t>
            </a:r>
            <a:endParaRPr sz="1100">
              <a:latin typeface="Overpass SemiBold"/>
              <a:ea typeface="Overpass SemiBold"/>
              <a:cs typeface="Overpass SemiBold"/>
              <a:sym typeface="Overpas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verpass SemiBold"/>
                <a:ea typeface="Overpass SemiBold"/>
                <a:cs typeface="Overpass SemiBold"/>
                <a:sym typeface="Overpass SemiBold"/>
              </a:rPr>
              <a:t>chunking,</a:t>
            </a:r>
            <a:br>
              <a:rPr lang="en" sz="1100">
                <a:latin typeface="Overpass SemiBold"/>
                <a:ea typeface="Overpass SemiBold"/>
                <a:cs typeface="Overpass SemiBold"/>
                <a:sym typeface="Overpass SemiBold"/>
              </a:rPr>
            </a:br>
            <a:r>
              <a:rPr lang="en" sz="1100">
                <a:latin typeface="Overpass SemiBold"/>
                <a:ea typeface="Overpass SemiBold"/>
                <a:cs typeface="Overpass SemiBold"/>
                <a:sym typeface="Overpass SemiBold"/>
              </a:rPr>
              <a:t>dedupe, </a:t>
            </a:r>
            <a:br>
              <a:rPr lang="en" sz="1100">
                <a:latin typeface="Overpass SemiBold"/>
                <a:ea typeface="Overpass SemiBold"/>
                <a:cs typeface="Overpass SemiBold"/>
                <a:sym typeface="Overpass SemiBold"/>
              </a:rPr>
            </a:br>
            <a:r>
              <a:rPr lang="en" sz="1100">
                <a:latin typeface="Overpass SemiBold"/>
                <a:ea typeface="Overpass SemiBold"/>
                <a:cs typeface="Overpass SemiBold"/>
                <a:sym typeface="Overpass SemiBold"/>
              </a:rPr>
              <a:t>compress, </a:t>
            </a:r>
            <a:br>
              <a:rPr lang="en" sz="1100">
                <a:latin typeface="Overpass SemiBold"/>
                <a:ea typeface="Overpass SemiBold"/>
                <a:cs typeface="Overpass SemiBold"/>
                <a:sym typeface="Overpass SemiBold"/>
              </a:rPr>
            </a:br>
            <a:r>
              <a:rPr lang="en" sz="1100">
                <a:latin typeface="Overpass SemiBold"/>
                <a:ea typeface="Overpass SemiBold"/>
                <a:cs typeface="Overpass SemiBold"/>
                <a:sym typeface="Overpass SemiBold"/>
              </a:rPr>
              <a:t>encrypt</a:t>
            </a:r>
            <a:endParaRPr sz="1100"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pic>
        <p:nvPicPr>
          <p:cNvPr id="256" name="Google Shape;256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93769" y="1475584"/>
            <a:ext cx="265835" cy="265836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0"/>
          <p:cNvSpPr/>
          <p:nvPr/>
        </p:nvSpPr>
        <p:spPr>
          <a:xfrm rot="5400000">
            <a:off x="3998288" y="2528319"/>
            <a:ext cx="1444800" cy="483600"/>
          </a:xfrm>
          <a:prstGeom prst="rightArrow">
            <a:avLst>
              <a:gd fmla="val 49853" name="adj1"/>
              <a:gd fmla="val 62887" name="adj2"/>
            </a:avLst>
          </a:prstGeom>
          <a:solidFill>
            <a:srgbClr val="F2CADE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Rajdhani Medium"/>
              <a:ea typeface="Rajdhani Medium"/>
              <a:cs typeface="Rajdhani Medium"/>
              <a:sym typeface="Rajdhani Medium"/>
            </a:endParaRPr>
          </a:p>
        </p:txBody>
      </p:sp>
      <p:pic>
        <p:nvPicPr>
          <p:cNvPr id="258" name="Google Shape;258;p2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028991" y="2201126"/>
            <a:ext cx="1487944" cy="548381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0"/>
          <p:cNvSpPr/>
          <p:nvPr/>
        </p:nvSpPr>
        <p:spPr>
          <a:xfrm>
            <a:off x="4645724" y="2449381"/>
            <a:ext cx="1317000" cy="483600"/>
          </a:xfrm>
          <a:prstGeom prst="rightArrow">
            <a:avLst>
              <a:gd fmla="val 49853" name="adj1"/>
              <a:gd fmla="val 62887" name="adj2"/>
            </a:avLst>
          </a:prstGeom>
          <a:solidFill>
            <a:srgbClr val="F2CADE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Rajdhani Medium"/>
              <a:ea typeface="Rajdhani Medium"/>
              <a:cs typeface="Rajdhani Medium"/>
              <a:sym typeface="Rajdhani Medium"/>
            </a:endParaRPr>
          </a:p>
        </p:txBody>
      </p:sp>
      <p:sp>
        <p:nvSpPr>
          <p:cNvPr id="260" name="Google Shape;260;p20"/>
          <p:cNvSpPr/>
          <p:nvPr/>
        </p:nvSpPr>
        <p:spPr>
          <a:xfrm>
            <a:off x="6080800" y="2656700"/>
            <a:ext cx="1648500" cy="12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cap="none" strike="noStrike">
                <a:solidFill>
                  <a:srgbClr val="FF0000"/>
                </a:solidFill>
                <a:latin typeface="Overpass"/>
                <a:ea typeface="Overpass"/>
                <a:cs typeface="Overpass"/>
                <a:sym typeface="Overpass"/>
              </a:rPr>
              <a:t>Cloud </a:t>
            </a:r>
            <a:r>
              <a:rPr b="1" lang="en" sz="1200">
                <a:solidFill>
                  <a:srgbClr val="FF0000"/>
                </a:solidFill>
                <a:latin typeface="Overpass"/>
                <a:ea typeface="Overpass"/>
                <a:cs typeface="Overpass"/>
                <a:sym typeface="Overpass"/>
              </a:rPr>
              <a:t>Resource</a:t>
            </a:r>
            <a:endParaRPr b="1" i="0" sz="1200" cap="none" strike="noStrike">
              <a:solidFill>
                <a:srgbClr val="FF0000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verpass"/>
                <a:ea typeface="Overpass"/>
                <a:cs typeface="Overpass"/>
                <a:sym typeface="Overpass"/>
              </a:rPr>
              <a:t>AWS S3</a:t>
            </a:r>
            <a:endParaRPr sz="1200"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verpass"/>
                <a:ea typeface="Overpass"/>
                <a:cs typeface="Overpass"/>
                <a:sym typeface="Overpass"/>
              </a:rPr>
              <a:t>AWS </a:t>
            </a:r>
            <a:r>
              <a:rPr i="0" lang="en" sz="1200" u="none" cap="none" strike="noStrike">
                <a:latin typeface="Overpass"/>
                <a:ea typeface="Overpass"/>
                <a:cs typeface="Overpass"/>
                <a:sym typeface="Overpass"/>
              </a:rPr>
              <a:t>S3-compatible,</a:t>
            </a:r>
            <a:endParaRPr i="0" sz="1200" u="none" cap="none" strike="noStrike"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200" u="none" cap="none" strike="noStrike">
                <a:latin typeface="Overpass"/>
                <a:ea typeface="Overpass"/>
                <a:cs typeface="Overpass"/>
                <a:sym typeface="Overpass"/>
              </a:rPr>
              <a:t>Azure Blob,</a:t>
            </a:r>
            <a:endParaRPr i="0" sz="1200" u="none" cap="none" strike="noStrike"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200" u="none" cap="none" strike="noStrike">
                <a:latin typeface="Overpass"/>
                <a:ea typeface="Overpass"/>
                <a:cs typeface="Overpass"/>
                <a:sym typeface="Overpass"/>
              </a:rPr>
              <a:t>Google cloud</a:t>
            </a:r>
            <a:r>
              <a:rPr lang="en" sz="1200">
                <a:latin typeface="Overpass"/>
                <a:ea typeface="Overpass"/>
                <a:cs typeface="Overpass"/>
                <a:sym typeface="Overpass"/>
              </a:rPr>
              <a:t> </a:t>
            </a:r>
            <a:r>
              <a:rPr i="0" lang="en" sz="1200" u="none" cap="none" strike="noStrike">
                <a:latin typeface="Overpass"/>
                <a:ea typeface="Overpass"/>
                <a:cs typeface="Overpass"/>
                <a:sym typeface="Overpass"/>
              </a:rPr>
              <a:t>storage</a:t>
            </a:r>
            <a:endParaRPr i="0" sz="1200" u="none" cap="none" strike="noStrike"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verpass"/>
                <a:ea typeface="Overpass"/>
                <a:cs typeface="Overpass"/>
                <a:sym typeface="Overpass"/>
              </a:rPr>
              <a:t>Ceph Storage</a:t>
            </a:r>
            <a:endParaRPr sz="1200"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61" name="Google Shape;261;p20"/>
          <p:cNvSpPr txBox="1"/>
          <p:nvPr/>
        </p:nvSpPr>
        <p:spPr>
          <a:xfrm>
            <a:off x="4549492" y="2566267"/>
            <a:ext cx="798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path</a:t>
            </a:r>
            <a:endParaRPr/>
          </a:p>
        </p:txBody>
      </p:sp>
      <p:sp>
        <p:nvSpPr>
          <p:cNvPr id="262" name="Google Shape;262;p20"/>
          <p:cNvSpPr txBox="1"/>
          <p:nvPr/>
        </p:nvSpPr>
        <p:spPr>
          <a:xfrm>
            <a:off x="1908600" y="3137850"/>
            <a:ext cx="881700" cy="8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63" name="Google Shape;263;p20"/>
          <p:cNvSpPr txBox="1"/>
          <p:nvPr/>
        </p:nvSpPr>
        <p:spPr>
          <a:xfrm>
            <a:off x="1806300" y="3205225"/>
            <a:ext cx="11823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E0000"/>
                </a:solidFill>
                <a:latin typeface="Overpass"/>
                <a:ea typeface="Overpass"/>
                <a:cs typeface="Overpass"/>
                <a:sym typeface="Overpass"/>
              </a:rPr>
              <a:t>NooBaa db</a:t>
            </a:r>
            <a:endParaRPr b="1" sz="1200">
              <a:solidFill>
                <a:srgbClr val="EE0000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Stores bucket metadata, configuration, analytics, etc.</a:t>
            </a:r>
            <a:endParaRPr sz="1200"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NooBaa Database metadata :</a:t>
            </a:r>
            <a:endParaRPr b="1"/>
          </a:p>
        </p:txBody>
      </p:sp>
      <p:sp>
        <p:nvSpPr>
          <p:cNvPr id="269" name="Google Shape;269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NooBaa Maintains below metadata :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Configurations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Accounts and Access Keys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Bucket and Bucket Policies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Backingstores and Cloud Connections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Objects :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Mapping objects to storage locations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Encryption Keys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Analytics :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System Status and statistics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