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8" r:id="rId5"/>
    <p:sldId id="262" r:id="rId6"/>
    <p:sldId id="265" r:id="rId7"/>
    <p:sldId id="263" r:id="rId8"/>
    <p:sldId id="267" r:id="rId9"/>
    <p:sldId id="266" r:id="rId10"/>
    <p:sldId id="260" r:id="rId11"/>
    <p:sldId id="270" r:id="rId12"/>
    <p:sldId id="269" r:id="rId13"/>
    <p:sldId id="259" r:id="rId14"/>
    <p:sldId id="271" r:id="rId15"/>
    <p:sldId id="281" r:id="rId16"/>
    <p:sldId id="272" r:id="rId17"/>
    <p:sldId id="282" r:id="rId18"/>
    <p:sldId id="273" r:id="rId19"/>
    <p:sldId id="280" r:id="rId20"/>
    <p:sldId id="279" r:id="rId21"/>
    <p:sldId id="274" r:id="rId22"/>
    <p:sldId id="275" r:id="rId23"/>
    <p:sldId id="283" r:id="rId24"/>
    <p:sldId id="277"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146" d="100"/>
          <a:sy n="146" d="100"/>
        </p:scale>
        <p:origin x="132"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0401-BEB8-3F21-6DC7-077EC1EB5E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13E93E-6780-E4D1-DFDA-40425F4885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A0B29D-8342-8EFC-2822-CDF468685634}"/>
              </a:ext>
            </a:extLst>
          </p:cNvPr>
          <p:cNvSpPr>
            <a:spLocks noGrp="1"/>
          </p:cNvSpPr>
          <p:nvPr>
            <p:ph type="dt" sz="half" idx="10"/>
          </p:nvPr>
        </p:nvSpPr>
        <p:spPr/>
        <p:txBody>
          <a:bodyPr/>
          <a:lstStyle/>
          <a:p>
            <a:fld id="{3B3389D9-AD64-4049-9F79-0302205F702E}" type="datetimeFigureOut">
              <a:rPr lang="en-US" smtClean="0"/>
              <a:t>1/25/2025</a:t>
            </a:fld>
            <a:endParaRPr lang="en-US"/>
          </a:p>
        </p:txBody>
      </p:sp>
      <p:sp>
        <p:nvSpPr>
          <p:cNvPr id="5" name="Footer Placeholder 4">
            <a:extLst>
              <a:ext uri="{FF2B5EF4-FFF2-40B4-BE49-F238E27FC236}">
                <a16:creationId xmlns:a16="http://schemas.microsoft.com/office/drawing/2014/main" id="{965248E8-1EA1-A5FD-77F5-1B1005876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B97EC-262C-D6AB-1DE1-4503315FB67F}"/>
              </a:ext>
            </a:extLst>
          </p:cNvPr>
          <p:cNvSpPr>
            <a:spLocks noGrp="1"/>
          </p:cNvSpPr>
          <p:nvPr>
            <p:ph type="sldNum" sz="quarter" idx="12"/>
          </p:nvPr>
        </p:nvSpPr>
        <p:spPr/>
        <p:txBody>
          <a:bodyPr/>
          <a:lstStyle/>
          <a:p>
            <a:fld id="{AA405AD0-D88D-498B-BA3F-6E8ADB1FE32E}" type="slidenum">
              <a:rPr lang="en-US" smtClean="0"/>
              <a:t>‹#›</a:t>
            </a:fld>
            <a:endParaRPr lang="en-US"/>
          </a:p>
        </p:txBody>
      </p:sp>
    </p:spTree>
    <p:extLst>
      <p:ext uri="{BB962C8B-B14F-4D97-AF65-F5344CB8AC3E}">
        <p14:creationId xmlns:p14="http://schemas.microsoft.com/office/powerpoint/2010/main" val="2184150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B4CE8-D48A-47D3-7AD0-CBAE718F72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B18C22-C2C4-F3D5-7B85-6361B78EC5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B1313-6C53-958F-B8E1-D4A1E84D2141}"/>
              </a:ext>
            </a:extLst>
          </p:cNvPr>
          <p:cNvSpPr>
            <a:spLocks noGrp="1"/>
          </p:cNvSpPr>
          <p:nvPr>
            <p:ph type="dt" sz="half" idx="10"/>
          </p:nvPr>
        </p:nvSpPr>
        <p:spPr/>
        <p:txBody>
          <a:bodyPr/>
          <a:lstStyle/>
          <a:p>
            <a:fld id="{3B3389D9-AD64-4049-9F79-0302205F702E}" type="datetimeFigureOut">
              <a:rPr lang="en-US" smtClean="0"/>
              <a:t>1/25/2025</a:t>
            </a:fld>
            <a:endParaRPr lang="en-US"/>
          </a:p>
        </p:txBody>
      </p:sp>
      <p:sp>
        <p:nvSpPr>
          <p:cNvPr id="5" name="Footer Placeholder 4">
            <a:extLst>
              <a:ext uri="{FF2B5EF4-FFF2-40B4-BE49-F238E27FC236}">
                <a16:creationId xmlns:a16="http://schemas.microsoft.com/office/drawing/2014/main" id="{079AC604-FBE0-E17D-0963-D50B2FB576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0EC4DA-7DDA-C8A5-A918-C1C18BECF1D5}"/>
              </a:ext>
            </a:extLst>
          </p:cNvPr>
          <p:cNvSpPr>
            <a:spLocks noGrp="1"/>
          </p:cNvSpPr>
          <p:nvPr>
            <p:ph type="sldNum" sz="quarter" idx="12"/>
          </p:nvPr>
        </p:nvSpPr>
        <p:spPr/>
        <p:txBody>
          <a:bodyPr/>
          <a:lstStyle/>
          <a:p>
            <a:fld id="{AA405AD0-D88D-498B-BA3F-6E8ADB1FE32E}" type="slidenum">
              <a:rPr lang="en-US" smtClean="0"/>
              <a:t>‹#›</a:t>
            </a:fld>
            <a:endParaRPr lang="en-US"/>
          </a:p>
        </p:txBody>
      </p:sp>
    </p:spTree>
    <p:extLst>
      <p:ext uri="{BB962C8B-B14F-4D97-AF65-F5344CB8AC3E}">
        <p14:creationId xmlns:p14="http://schemas.microsoft.com/office/powerpoint/2010/main" val="1985821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FAF48-E24B-30A8-532E-2D293A900B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787B6A-7489-E9CB-CFA3-95EED32B69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ABCA26-FF8D-FBC4-743C-35ED661AA1DA}"/>
              </a:ext>
            </a:extLst>
          </p:cNvPr>
          <p:cNvSpPr>
            <a:spLocks noGrp="1"/>
          </p:cNvSpPr>
          <p:nvPr>
            <p:ph type="dt" sz="half" idx="10"/>
          </p:nvPr>
        </p:nvSpPr>
        <p:spPr/>
        <p:txBody>
          <a:bodyPr/>
          <a:lstStyle/>
          <a:p>
            <a:fld id="{3B3389D9-AD64-4049-9F79-0302205F702E}" type="datetimeFigureOut">
              <a:rPr lang="en-US" smtClean="0"/>
              <a:t>1/25/2025</a:t>
            </a:fld>
            <a:endParaRPr lang="en-US"/>
          </a:p>
        </p:txBody>
      </p:sp>
      <p:sp>
        <p:nvSpPr>
          <p:cNvPr id="5" name="Footer Placeholder 4">
            <a:extLst>
              <a:ext uri="{FF2B5EF4-FFF2-40B4-BE49-F238E27FC236}">
                <a16:creationId xmlns:a16="http://schemas.microsoft.com/office/drawing/2014/main" id="{92852BD5-066A-59B2-C076-FDF1471B7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452C4-6382-7D8F-00B9-26D708379F30}"/>
              </a:ext>
            </a:extLst>
          </p:cNvPr>
          <p:cNvSpPr>
            <a:spLocks noGrp="1"/>
          </p:cNvSpPr>
          <p:nvPr>
            <p:ph type="sldNum" sz="quarter" idx="12"/>
          </p:nvPr>
        </p:nvSpPr>
        <p:spPr/>
        <p:txBody>
          <a:bodyPr/>
          <a:lstStyle/>
          <a:p>
            <a:fld id="{AA405AD0-D88D-498B-BA3F-6E8ADB1FE32E}" type="slidenum">
              <a:rPr lang="en-US" smtClean="0"/>
              <a:t>‹#›</a:t>
            </a:fld>
            <a:endParaRPr lang="en-US"/>
          </a:p>
        </p:txBody>
      </p:sp>
    </p:spTree>
    <p:extLst>
      <p:ext uri="{BB962C8B-B14F-4D97-AF65-F5344CB8AC3E}">
        <p14:creationId xmlns:p14="http://schemas.microsoft.com/office/powerpoint/2010/main" val="2127961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371DB-AB9B-F3E2-4A50-C04B13E01F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CC8DF-CE26-0EF3-FD1A-CCD96597EA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4989B-FD0A-4F13-E904-4A95761802B9}"/>
              </a:ext>
            </a:extLst>
          </p:cNvPr>
          <p:cNvSpPr>
            <a:spLocks noGrp="1"/>
          </p:cNvSpPr>
          <p:nvPr>
            <p:ph type="dt" sz="half" idx="10"/>
          </p:nvPr>
        </p:nvSpPr>
        <p:spPr/>
        <p:txBody>
          <a:bodyPr/>
          <a:lstStyle/>
          <a:p>
            <a:fld id="{3B3389D9-AD64-4049-9F79-0302205F702E}" type="datetimeFigureOut">
              <a:rPr lang="en-US" smtClean="0"/>
              <a:t>1/25/2025</a:t>
            </a:fld>
            <a:endParaRPr lang="en-US"/>
          </a:p>
        </p:txBody>
      </p:sp>
      <p:sp>
        <p:nvSpPr>
          <p:cNvPr id="5" name="Footer Placeholder 4">
            <a:extLst>
              <a:ext uri="{FF2B5EF4-FFF2-40B4-BE49-F238E27FC236}">
                <a16:creationId xmlns:a16="http://schemas.microsoft.com/office/drawing/2014/main" id="{160D0CDE-9E5F-76A2-5D63-35D860158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E3E86-4A4A-B8BF-E1A3-08E20049684F}"/>
              </a:ext>
            </a:extLst>
          </p:cNvPr>
          <p:cNvSpPr>
            <a:spLocks noGrp="1"/>
          </p:cNvSpPr>
          <p:nvPr>
            <p:ph type="sldNum" sz="quarter" idx="12"/>
          </p:nvPr>
        </p:nvSpPr>
        <p:spPr/>
        <p:txBody>
          <a:bodyPr/>
          <a:lstStyle/>
          <a:p>
            <a:fld id="{AA405AD0-D88D-498B-BA3F-6E8ADB1FE32E}" type="slidenum">
              <a:rPr lang="en-US" smtClean="0"/>
              <a:t>‹#›</a:t>
            </a:fld>
            <a:endParaRPr lang="en-US"/>
          </a:p>
        </p:txBody>
      </p:sp>
    </p:spTree>
    <p:extLst>
      <p:ext uri="{BB962C8B-B14F-4D97-AF65-F5344CB8AC3E}">
        <p14:creationId xmlns:p14="http://schemas.microsoft.com/office/powerpoint/2010/main" val="2723825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32156-349B-6D39-0755-C71A29ECDC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9B1463-9C0D-D9F7-A065-2D657F240F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180640-39B6-14A6-1E55-6C1D6C3248D3}"/>
              </a:ext>
            </a:extLst>
          </p:cNvPr>
          <p:cNvSpPr>
            <a:spLocks noGrp="1"/>
          </p:cNvSpPr>
          <p:nvPr>
            <p:ph type="dt" sz="half" idx="10"/>
          </p:nvPr>
        </p:nvSpPr>
        <p:spPr/>
        <p:txBody>
          <a:bodyPr/>
          <a:lstStyle/>
          <a:p>
            <a:fld id="{3B3389D9-AD64-4049-9F79-0302205F702E}" type="datetimeFigureOut">
              <a:rPr lang="en-US" smtClean="0"/>
              <a:t>1/25/2025</a:t>
            </a:fld>
            <a:endParaRPr lang="en-US"/>
          </a:p>
        </p:txBody>
      </p:sp>
      <p:sp>
        <p:nvSpPr>
          <p:cNvPr id="5" name="Footer Placeholder 4">
            <a:extLst>
              <a:ext uri="{FF2B5EF4-FFF2-40B4-BE49-F238E27FC236}">
                <a16:creationId xmlns:a16="http://schemas.microsoft.com/office/drawing/2014/main" id="{65FADD30-1304-BCEE-FB6C-8F7F2C0E03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720A8C-EA42-8F73-3460-49084A362304}"/>
              </a:ext>
            </a:extLst>
          </p:cNvPr>
          <p:cNvSpPr>
            <a:spLocks noGrp="1"/>
          </p:cNvSpPr>
          <p:nvPr>
            <p:ph type="sldNum" sz="quarter" idx="12"/>
          </p:nvPr>
        </p:nvSpPr>
        <p:spPr/>
        <p:txBody>
          <a:bodyPr/>
          <a:lstStyle/>
          <a:p>
            <a:fld id="{AA405AD0-D88D-498B-BA3F-6E8ADB1FE32E}" type="slidenum">
              <a:rPr lang="en-US" smtClean="0"/>
              <a:t>‹#›</a:t>
            </a:fld>
            <a:endParaRPr lang="en-US"/>
          </a:p>
        </p:txBody>
      </p:sp>
    </p:spTree>
    <p:extLst>
      <p:ext uri="{BB962C8B-B14F-4D97-AF65-F5344CB8AC3E}">
        <p14:creationId xmlns:p14="http://schemas.microsoft.com/office/powerpoint/2010/main" val="1041304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8AA4B-6F88-C59C-D931-8058DE2FD7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2FD56A-2BE9-C1B4-6814-14B0407E9D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FC0CD6-DA61-B00D-B68F-0672833F78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2430E4-F8F2-D203-93B9-500D34E86685}"/>
              </a:ext>
            </a:extLst>
          </p:cNvPr>
          <p:cNvSpPr>
            <a:spLocks noGrp="1"/>
          </p:cNvSpPr>
          <p:nvPr>
            <p:ph type="dt" sz="half" idx="10"/>
          </p:nvPr>
        </p:nvSpPr>
        <p:spPr/>
        <p:txBody>
          <a:bodyPr/>
          <a:lstStyle/>
          <a:p>
            <a:fld id="{3B3389D9-AD64-4049-9F79-0302205F702E}" type="datetimeFigureOut">
              <a:rPr lang="en-US" smtClean="0"/>
              <a:t>1/25/2025</a:t>
            </a:fld>
            <a:endParaRPr lang="en-US"/>
          </a:p>
        </p:txBody>
      </p:sp>
      <p:sp>
        <p:nvSpPr>
          <p:cNvPr id="6" name="Footer Placeholder 5">
            <a:extLst>
              <a:ext uri="{FF2B5EF4-FFF2-40B4-BE49-F238E27FC236}">
                <a16:creationId xmlns:a16="http://schemas.microsoft.com/office/drawing/2014/main" id="{841F4996-53F3-7579-394A-AC4286D3D2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44CC61-D855-9DED-8780-6AC11DEEEC39}"/>
              </a:ext>
            </a:extLst>
          </p:cNvPr>
          <p:cNvSpPr>
            <a:spLocks noGrp="1"/>
          </p:cNvSpPr>
          <p:nvPr>
            <p:ph type="sldNum" sz="quarter" idx="12"/>
          </p:nvPr>
        </p:nvSpPr>
        <p:spPr/>
        <p:txBody>
          <a:bodyPr/>
          <a:lstStyle/>
          <a:p>
            <a:fld id="{AA405AD0-D88D-498B-BA3F-6E8ADB1FE32E}" type="slidenum">
              <a:rPr lang="en-US" smtClean="0"/>
              <a:t>‹#›</a:t>
            </a:fld>
            <a:endParaRPr lang="en-US"/>
          </a:p>
        </p:txBody>
      </p:sp>
    </p:spTree>
    <p:extLst>
      <p:ext uri="{BB962C8B-B14F-4D97-AF65-F5344CB8AC3E}">
        <p14:creationId xmlns:p14="http://schemas.microsoft.com/office/powerpoint/2010/main" val="866770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D567F-73BB-D59D-08E5-0D2F738DAD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4610F2-C251-006C-E1F7-7234F407E5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8DA2AF-EAF4-F11A-9B78-8DD8C0662B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106043-B7E6-B8E0-56DB-AF477FF533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B52F50-EFE6-9539-EF1B-A189105BB1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7F6B48-22CD-8314-9AF6-7FF777223CC8}"/>
              </a:ext>
            </a:extLst>
          </p:cNvPr>
          <p:cNvSpPr>
            <a:spLocks noGrp="1"/>
          </p:cNvSpPr>
          <p:nvPr>
            <p:ph type="dt" sz="half" idx="10"/>
          </p:nvPr>
        </p:nvSpPr>
        <p:spPr/>
        <p:txBody>
          <a:bodyPr/>
          <a:lstStyle/>
          <a:p>
            <a:fld id="{3B3389D9-AD64-4049-9F79-0302205F702E}" type="datetimeFigureOut">
              <a:rPr lang="en-US" smtClean="0"/>
              <a:t>1/25/2025</a:t>
            </a:fld>
            <a:endParaRPr lang="en-US"/>
          </a:p>
        </p:txBody>
      </p:sp>
      <p:sp>
        <p:nvSpPr>
          <p:cNvPr id="8" name="Footer Placeholder 7">
            <a:extLst>
              <a:ext uri="{FF2B5EF4-FFF2-40B4-BE49-F238E27FC236}">
                <a16:creationId xmlns:a16="http://schemas.microsoft.com/office/drawing/2014/main" id="{335F5328-9BD5-E118-16A3-2C4C422C90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3D5078-9DD4-9450-39FE-C6DBB4A7B177}"/>
              </a:ext>
            </a:extLst>
          </p:cNvPr>
          <p:cNvSpPr>
            <a:spLocks noGrp="1"/>
          </p:cNvSpPr>
          <p:nvPr>
            <p:ph type="sldNum" sz="quarter" idx="12"/>
          </p:nvPr>
        </p:nvSpPr>
        <p:spPr/>
        <p:txBody>
          <a:bodyPr/>
          <a:lstStyle/>
          <a:p>
            <a:fld id="{AA405AD0-D88D-498B-BA3F-6E8ADB1FE32E}" type="slidenum">
              <a:rPr lang="en-US" smtClean="0"/>
              <a:t>‹#›</a:t>
            </a:fld>
            <a:endParaRPr lang="en-US"/>
          </a:p>
        </p:txBody>
      </p:sp>
    </p:spTree>
    <p:extLst>
      <p:ext uri="{BB962C8B-B14F-4D97-AF65-F5344CB8AC3E}">
        <p14:creationId xmlns:p14="http://schemas.microsoft.com/office/powerpoint/2010/main" val="742780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91D06-5FF2-6E68-C051-483B1598D1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A969FD-FF96-D04D-C430-FEBC133BF449}"/>
              </a:ext>
            </a:extLst>
          </p:cNvPr>
          <p:cNvSpPr>
            <a:spLocks noGrp="1"/>
          </p:cNvSpPr>
          <p:nvPr>
            <p:ph type="dt" sz="half" idx="10"/>
          </p:nvPr>
        </p:nvSpPr>
        <p:spPr/>
        <p:txBody>
          <a:bodyPr/>
          <a:lstStyle/>
          <a:p>
            <a:fld id="{3B3389D9-AD64-4049-9F79-0302205F702E}" type="datetimeFigureOut">
              <a:rPr lang="en-US" smtClean="0"/>
              <a:t>1/25/2025</a:t>
            </a:fld>
            <a:endParaRPr lang="en-US"/>
          </a:p>
        </p:txBody>
      </p:sp>
      <p:sp>
        <p:nvSpPr>
          <p:cNvPr id="4" name="Footer Placeholder 3">
            <a:extLst>
              <a:ext uri="{FF2B5EF4-FFF2-40B4-BE49-F238E27FC236}">
                <a16:creationId xmlns:a16="http://schemas.microsoft.com/office/drawing/2014/main" id="{436E21B8-2044-1D06-9518-8ADA388514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7C5520-C296-F078-E3A8-ECCFE5A41C57}"/>
              </a:ext>
            </a:extLst>
          </p:cNvPr>
          <p:cNvSpPr>
            <a:spLocks noGrp="1"/>
          </p:cNvSpPr>
          <p:nvPr>
            <p:ph type="sldNum" sz="quarter" idx="12"/>
          </p:nvPr>
        </p:nvSpPr>
        <p:spPr/>
        <p:txBody>
          <a:bodyPr/>
          <a:lstStyle/>
          <a:p>
            <a:fld id="{AA405AD0-D88D-498B-BA3F-6E8ADB1FE32E}" type="slidenum">
              <a:rPr lang="en-US" smtClean="0"/>
              <a:t>‹#›</a:t>
            </a:fld>
            <a:endParaRPr lang="en-US"/>
          </a:p>
        </p:txBody>
      </p:sp>
    </p:spTree>
    <p:extLst>
      <p:ext uri="{BB962C8B-B14F-4D97-AF65-F5344CB8AC3E}">
        <p14:creationId xmlns:p14="http://schemas.microsoft.com/office/powerpoint/2010/main" val="3135665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888B41-EF6B-F833-7185-08BE03EC9DA8}"/>
              </a:ext>
            </a:extLst>
          </p:cNvPr>
          <p:cNvSpPr>
            <a:spLocks noGrp="1"/>
          </p:cNvSpPr>
          <p:nvPr>
            <p:ph type="dt" sz="half" idx="10"/>
          </p:nvPr>
        </p:nvSpPr>
        <p:spPr/>
        <p:txBody>
          <a:bodyPr/>
          <a:lstStyle/>
          <a:p>
            <a:fld id="{3B3389D9-AD64-4049-9F79-0302205F702E}" type="datetimeFigureOut">
              <a:rPr lang="en-US" smtClean="0"/>
              <a:t>1/25/2025</a:t>
            </a:fld>
            <a:endParaRPr lang="en-US"/>
          </a:p>
        </p:txBody>
      </p:sp>
      <p:sp>
        <p:nvSpPr>
          <p:cNvPr id="3" name="Footer Placeholder 2">
            <a:extLst>
              <a:ext uri="{FF2B5EF4-FFF2-40B4-BE49-F238E27FC236}">
                <a16:creationId xmlns:a16="http://schemas.microsoft.com/office/drawing/2014/main" id="{ACF5738C-EAA3-DB91-2643-56E1E49BA7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E32C9E-C176-B56D-EF82-CF212987AD1A}"/>
              </a:ext>
            </a:extLst>
          </p:cNvPr>
          <p:cNvSpPr>
            <a:spLocks noGrp="1"/>
          </p:cNvSpPr>
          <p:nvPr>
            <p:ph type="sldNum" sz="quarter" idx="12"/>
          </p:nvPr>
        </p:nvSpPr>
        <p:spPr/>
        <p:txBody>
          <a:bodyPr/>
          <a:lstStyle/>
          <a:p>
            <a:fld id="{AA405AD0-D88D-498B-BA3F-6E8ADB1FE32E}" type="slidenum">
              <a:rPr lang="en-US" smtClean="0"/>
              <a:t>‹#›</a:t>
            </a:fld>
            <a:endParaRPr lang="en-US"/>
          </a:p>
        </p:txBody>
      </p:sp>
    </p:spTree>
    <p:extLst>
      <p:ext uri="{BB962C8B-B14F-4D97-AF65-F5344CB8AC3E}">
        <p14:creationId xmlns:p14="http://schemas.microsoft.com/office/powerpoint/2010/main" val="2468874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12C8-8D9E-E2FB-B8FB-23AA4625CC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2ADFA8-4FFB-CE84-2461-5DDC9CABC0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16ACAF-C532-7130-3217-1C6E5B0FB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8A0605-4AAF-F142-7633-EF113C7F906E}"/>
              </a:ext>
            </a:extLst>
          </p:cNvPr>
          <p:cNvSpPr>
            <a:spLocks noGrp="1"/>
          </p:cNvSpPr>
          <p:nvPr>
            <p:ph type="dt" sz="half" idx="10"/>
          </p:nvPr>
        </p:nvSpPr>
        <p:spPr/>
        <p:txBody>
          <a:bodyPr/>
          <a:lstStyle/>
          <a:p>
            <a:fld id="{3B3389D9-AD64-4049-9F79-0302205F702E}" type="datetimeFigureOut">
              <a:rPr lang="en-US" smtClean="0"/>
              <a:t>1/25/2025</a:t>
            </a:fld>
            <a:endParaRPr lang="en-US"/>
          </a:p>
        </p:txBody>
      </p:sp>
      <p:sp>
        <p:nvSpPr>
          <p:cNvPr id="6" name="Footer Placeholder 5">
            <a:extLst>
              <a:ext uri="{FF2B5EF4-FFF2-40B4-BE49-F238E27FC236}">
                <a16:creationId xmlns:a16="http://schemas.microsoft.com/office/drawing/2014/main" id="{79F52DDC-7FA1-2FEB-87EF-113DAFE0B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AC8593-30C6-D2A4-EDEC-C0084244C8EE}"/>
              </a:ext>
            </a:extLst>
          </p:cNvPr>
          <p:cNvSpPr>
            <a:spLocks noGrp="1"/>
          </p:cNvSpPr>
          <p:nvPr>
            <p:ph type="sldNum" sz="quarter" idx="12"/>
          </p:nvPr>
        </p:nvSpPr>
        <p:spPr/>
        <p:txBody>
          <a:bodyPr/>
          <a:lstStyle/>
          <a:p>
            <a:fld id="{AA405AD0-D88D-498B-BA3F-6E8ADB1FE32E}" type="slidenum">
              <a:rPr lang="en-US" smtClean="0"/>
              <a:t>‹#›</a:t>
            </a:fld>
            <a:endParaRPr lang="en-US"/>
          </a:p>
        </p:txBody>
      </p:sp>
    </p:spTree>
    <p:extLst>
      <p:ext uri="{BB962C8B-B14F-4D97-AF65-F5344CB8AC3E}">
        <p14:creationId xmlns:p14="http://schemas.microsoft.com/office/powerpoint/2010/main" val="335536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1B39-A540-8D18-E49E-233BCEE43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AE70C1-D43C-AAF6-AE6C-C0B89AA560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0F3112-3B0E-DA37-1277-E9114B6EE3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74A1D-2BE7-9A5B-1B9B-DC8246ECFB5C}"/>
              </a:ext>
            </a:extLst>
          </p:cNvPr>
          <p:cNvSpPr>
            <a:spLocks noGrp="1"/>
          </p:cNvSpPr>
          <p:nvPr>
            <p:ph type="dt" sz="half" idx="10"/>
          </p:nvPr>
        </p:nvSpPr>
        <p:spPr/>
        <p:txBody>
          <a:bodyPr/>
          <a:lstStyle/>
          <a:p>
            <a:fld id="{3B3389D9-AD64-4049-9F79-0302205F702E}" type="datetimeFigureOut">
              <a:rPr lang="en-US" smtClean="0"/>
              <a:t>1/25/2025</a:t>
            </a:fld>
            <a:endParaRPr lang="en-US"/>
          </a:p>
        </p:txBody>
      </p:sp>
      <p:sp>
        <p:nvSpPr>
          <p:cNvPr id="6" name="Footer Placeholder 5">
            <a:extLst>
              <a:ext uri="{FF2B5EF4-FFF2-40B4-BE49-F238E27FC236}">
                <a16:creationId xmlns:a16="http://schemas.microsoft.com/office/drawing/2014/main" id="{999ABBE2-9E12-87A7-EF0B-1EA7CCB351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10548B-C346-2693-EFA5-51A0CE0EC3B5}"/>
              </a:ext>
            </a:extLst>
          </p:cNvPr>
          <p:cNvSpPr>
            <a:spLocks noGrp="1"/>
          </p:cNvSpPr>
          <p:nvPr>
            <p:ph type="sldNum" sz="quarter" idx="12"/>
          </p:nvPr>
        </p:nvSpPr>
        <p:spPr/>
        <p:txBody>
          <a:bodyPr/>
          <a:lstStyle/>
          <a:p>
            <a:fld id="{AA405AD0-D88D-498B-BA3F-6E8ADB1FE32E}" type="slidenum">
              <a:rPr lang="en-US" smtClean="0"/>
              <a:t>‹#›</a:t>
            </a:fld>
            <a:endParaRPr lang="en-US"/>
          </a:p>
        </p:txBody>
      </p:sp>
    </p:spTree>
    <p:extLst>
      <p:ext uri="{BB962C8B-B14F-4D97-AF65-F5344CB8AC3E}">
        <p14:creationId xmlns:p14="http://schemas.microsoft.com/office/powerpoint/2010/main" val="3022849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129F00-500C-BEA5-05FA-C7612F9B3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CB10A9-2139-6347-04E3-9DBADFE774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930DE-CBC3-510B-FD06-BD4AC4EEF4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3389D9-AD64-4049-9F79-0302205F702E}" type="datetimeFigureOut">
              <a:rPr lang="en-US" smtClean="0"/>
              <a:t>1/25/2025</a:t>
            </a:fld>
            <a:endParaRPr lang="en-US"/>
          </a:p>
        </p:txBody>
      </p:sp>
      <p:sp>
        <p:nvSpPr>
          <p:cNvPr id="5" name="Footer Placeholder 4">
            <a:extLst>
              <a:ext uri="{FF2B5EF4-FFF2-40B4-BE49-F238E27FC236}">
                <a16:creationId xmlns:a16="http://schemas.microsoft.com/office/drawing/2014/main" id="{4E5EEDA6-8BD8-0AE2-5FC1-0D2E08A9AC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D36AD01-B42D-411B-0417-755DB0DC7B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A405AD0-D88D-498B-BA3F-6E8ADB1FE32E}" type="slidenum">
              <a:rPr lang="en-US" smtClean="0"/>
              <a:t>‹#›</a:t>
            </a:fld>
            <a:endParaRPr lang="en-US"/>
          </a:p>
        </p:txBody>
      </p:sp>
    </p:spTree>
    <p:extLst>
      <p:ext uri="{BB962C8B-B14F-4D97-AF65-F5344CB8AC3E}">
        <p14:creationId xmlns:p14="http://schemas.microsoft.com/office/powerpoint/2010/main" val="2721477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fbrc.dev/"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and black machine">
            <a:extLst>
              <a:ext uri="{FF2B5EF4-FFF2-40B4-BE49-F238E27FC236}">
                <a16:creationId xmlns:a16="http://schemas.microsoft.com/office/drawing/2014/main" id="{EB72D387-57F6-8958-3105-EDF3AED40E10}"/>
              </a:ext>
            </a:extLst>
          </p:cNvPr>
          <p:cNvPicPr>
            <a:picLocks noChangeAspect="1"/>
          </p:cNvPicPr>
          <p:nvPr/>
        </p:nvPicPr>
        <p:blipFill>
          <a:blip r:embed="rId2">
            <a:alphaModFix amt="63000"/>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C3DB0C9E-7B86-9317-32CC-D6A9B08B3FC9}"/>
              </a:ext>
            </a:extLst>
          </p:cNvPr>
          <p:cNvSpPr>
            <a:spLocks noGrp="1"/>
          </p:cNvSpPr>
          <p:nvPr>
            <p:ph type="ctrTitle"/>
          </p:nvPr>
        </p:nvSpPr>
        <p:spPr>
          <a:xfrm>
            <a:off x="1591236" y="718952"/>
            <a:ext cx="9144000" cy="2387600"/>
          </a:xfrm>
        </p:spPr>
        <p:txBody>
          <a:bodyPr>
            <a:normAutofit fontScale="90000"/>
          </a:bodyPr>
          <a:lstStyle/>
          <a:p>
            <a:r>
              <a:rPr lang="en-US" dirty="0">
                <a:latin typeface="Source Sans Pro" panose="020B0503030403020204" pitchFamily="34" charset="0"/>
                <a:ea typeface="Source Sans Pro" panose="020B0503030403020204" pitchFamily="34" charset="0"/>
              </a:rPr>
              <a:t>Building an Open-Source Battery for Stationary Storage</a:t>
            </a:r>
          </a:p>
        </p:txBody>
      </p:sp>
      <p:sp>
        <p:nvSpPr>
          <p:cNvPr id="9" name="TextBox 8">
            <a:extLst>
              <a:ext uri="{FF2B5EF4-FFF2-40B4-BE49-F238E27FC236}">
                <a16:creationId xmlns:a16="http://schemas.microsoft.com/office/drawing/2014/main" id="{BFFDEB31-8602-BC68-60CB-F9F636F90CEF}"/>
              </a:ext>
            </a:extLst>
          </p:cNvPr>
          <p:cNvSpPr txBox="1"/>
          <p:nvPr/>
        </p:nvSpPr>
        <p:spPr>
          <a:xfrm>
            <a:off x="2011176" y="4098192"/>
            <a:ext cx="3561789" cy="646331"/>
          </a:xfrm>
          <a:prstGeom prst="rect">
            <a:avLst/>
          </a:prstGeom>
          <a:noFill/>
        </p:spPr>
        <p:txBody>
          <a:bodyPr wrap="square">
            <a:spAutoFit/>
          </a:bodyPr>
          <a:lstStyle/>
          <a:p>
            <a:pPr algn="ctr" fontAlgn="base"/>
            <a:r>
              <a:rPr lang="en-US" b="0" i="0" dirty="0">
                <a:solidFill>
                  <a:srgbClr val="222222"/>
                </a:solidFill>
                <a:effectLst/>
                <a:latin typeface="Source Sans Pro" panose="020B0503030403020204" pitchFamily="34" charset="0"/>
                <a:ea typeface="Source Sans Pro" panose="020B0503030403020204" pitchFamily="34" charset="0"/>
              </a:rPr>
              <a:t>Daniel Fernández Pinto</a:t>
            </a:r>
            <a:r>
              <a:rPr lang="en-US" dirty="0">
                <a:solidFill>
                  <a:srgbClr val="222222"/>
                </a:solidFill>
                <a:latin typeface="Source Sans Pro" panose="020B0503030403020204" pitchFamily="34" charset="0"/>
                <a:ea typeface="Source Sans Pro" panose="020B0503030403020204" pitchFamily="34" charset="0"/>
              </a:rPr>
              <a:t>, </a:t>
            </a:r>
            <a:r>
              <a:rPr lang="en-US" b="0" i="0" dirty="0">
                <a:solidFill>
                  <a:srgbClr val="222222"/>
                </a:solidFill>
                <a:effectLst/>
                <a:latin typeface="Source Sans Pro" panose="020B0503030403020204" pitchFamily="34" charset="0"/>
                <a:ea typeface="Source Sans Pro" panose="020B0503030403020204" pitchFamily="34" charset="0"/>
              </a:rPr>
              <a:t>Ph.D.</a:t>
            </a:r>
          </a:p>
          <a:p>
            <a:pPr algn="ctr" fontAlgn="base">
              <a:spcAft>
                <a:spcPts val="600"/>
              </a:spcAft>
            </a:pPr>
            <a:r>
              <a:rPr lang="en-US" b="0" i="0" dirty="0">
                <a:solidFill>
                  <a:srgbClr val="222222"/>
                </a:solidFill>
                <a:effectLst/>
                <a:latin typeface="Source Sans Pro" panose="020B0503030403020204" pitchFamily="34" charset="0"/>
                <a:ea typeface="Source Sans Pro" panose="020B0503030403020204" pitchFamily="34" charset="0"/>
              </a:rPr>
              <a:t>Flow Battery Research Collective</a:t>
            </a:r>
          </a:p>
        </p:txBody>
      </p:sp>
      <p:sp>
        <p:nvSpPr>
          <p:cNvPr id="10" name="TextBox 9">
            <a:extLst>
              <a:ext uri="{FF2B5EF4-FFF2-40B4-BE49-F238E27FC236}">
                <a16:creationId xmlns:a16="http://schemas.microsoft.com/office/drawing/2014/main" id="{8D14149F-EEBC-0BB6-9E22-C74D4BB8CD88}"/>
              </a:ext>
            </a:extLst>
          </p:cNvPr>
          <p:cNvSpPr txBox="1"/>
          <p:nvPr/>
        </p:nvSpPr>
        <p:spPr>
          <a:xfrm>
            <a:off x="2060062" y="5021426"/>
            <a:ext cx="3561789" cy="1000274"/>
          </a:xfrm>
          <a:prstGeom prst="rect">
            <a:avLst/>
          </a:prstGeom>
          <a:noFill/>
        </p:spPr>
        <p:txBody>
          <a:bodyPr wrap="square">
            <a:spAutoFit/>
          </a:bodyPr>
          <a:lstStyle/>
          <a:p>
            <a:pPr algn="ctr" fontAlgn="base"/>
            <a:r>
              <a:rPr lang="en-US" b="0" i="0" dirty="0">
                <a:solidFill>
                  <a:srgbClr val="222222"/>
                </a:solidFill>
                <a:effectLst/>
                <a:latin typeface="Source Sans Pro" panose="020B0503030403020204" pitchFamily="34" charset="0"/>
                <a:ea typeface="Source Sans Pro" panose="020B0503030403020204" pitchFamily="34" charset="0"/>
              </a:rPr>
              <a:t>Kirk Smith, Ph.D.</a:t>
            </a:r>
          </a:p>
          <a:p>
            <a:pPr algn="ctr" fontAlgn="base">
              <a:spcAft>
                <a:spcPts val="600"/>
              </a:spcAft>
            </a:pPr>
            <a:r>
              <a:rPr lang="en-US" b="0" i="0" dirty="0">
                <a:solidFill>
                  <a:srgbClr val="222222"/>
                </a:solidFill>
                <a:effectLst/>
                <a:latin typeface="Source Sans Pro" panose="020B0503030403020204" pitchFamily="34" charset="0"/>
                <a:ea typeface="Source Sans Pro" panose="020B0503030403020204" pitchFamily="34" charset="0"/>
              </a:rPr>
              <a:t>Flow Battery Research Collective</a:t>
            </a:r>
          </a:p>
          <a:p>
            <a:pPr algn="ctr" fontAlgn="base"/>
            <a:endParaRPr lang="en-US" b="0" i="0" dirty="0">
              <a:solidFill>
                <a:srgbClr val="222222"/>
              </a:solidFill>
              <a:effectLst/>
              <a:latin typeface="Source Sans Pro" panose="020B0503030403020204" pitchFamily="34" charset="0"/>
              <a:ea typeface="Source Sans Pro" panose="020B0503030403020204" pitchFamily="34" charset="0"/>
            </a:endParaRPr>
          </a:p>
        </p:txBody>
      </p:sp>
      <p:sp>
        <p:nvSpPr>
          <p:cNvPr id="11" name="TextBox 10">
            <a:extLst>
              <a:ext uri="{FF2B5EF4-FFF2-40B4-BE49-F238E27FC236}">
                <a16:creationId xmlns:a16="http://schemas.microsoft.com/office/drawing/2014/main" id="{270FAFE9-39F7-C86A-7BC1-153C02E4DB6A}"/>
              </a:ext>
            </a:extLst>
          </p:cNvPr>
          <p:cNvSpPr txBox="1"/>
          <p:nvPr/>
        </p:nvSpPr>
        <p:spPr>
          <a:xfrm>
            <a:off x="5953405" y="4101755"/>
            <a:ext cx="4227419" cy="646331"/>
          </a:xfrm>
          <a:prstGeom prst="rect">
            <a:avLst/>
          </a:prstGeom>
          <a:noFill/>
        </p:spPr>
        <p:txBody>
          <a:bodyPr wrap="square">
            <a:spAutoFit/>
          </a:bodyPr>
          <a:lstStyle/>
          <a:p>
            <a:pPr algn="ctr" fontAlgn="base"/>
            <a:r>
              <a:rPr lang="en-US" b="0" i="0" dirty="0">
                <a:solidFill>
                  <a:srgbClr val="222222"/>
                </a:solidFill>
                <a:effectLst/>
                <a:latin typeface="Source Sans Pro" panose="020B0503030403020204" pitchFamily="34" charset="0"/>
                <a:ea typeface="Source Sans Pro" panose="020B0503030403020204" pitchFamily="34" charset="0"/>
              </a:rPr>
              <a:t>Josh Hauser</a:t>
            </a:r>
          </a:p>
          <a:p>
            <a:pPr algn="ctr" fontAlgn="base">
              <a:spcAft>
                <a:spcPts val="600"/>
              </a:spcAft>
            </a:pPr>
            <a:r>
              <a:rPr lang="en-US" b="0" i="0" dirty="0">
                <a:solidFill>
                  <a:srgbClr val="222222"/>
                </a:solidFill>
                <a:effectLst/>
                <a:latin typeface="Source Sans Pro" panose="020B0503030403020204" pitchFamily="34" charset="0"/>
                <a:ea typeface="Source Sans Pro" panose="020B0503030403020204" pitchFamily="34" charset="0"/>
              </a:rPr>
              <a:t>Utrecht University/FAIR Battery Project</a:t>
            </a:r>
          </a:p>
        </p:txBody>
      </p:sp>
      <p:sp>
        <p:nvSpPr>
          <p:cNvPr id="15" name="TextBox 14">
            <a:extLst>
              <a:ext uri="{FF2B5EF4-FFF2-40B4-BE49-F238E27FC236}">
                <a16:creationId xmlns:a16="http://schemas.microsoft.com/office/drawing/2014/main" id="{AD7ED13E-63E6-5CC5-7AB8-3D17DFD8AE9C}"/>
              </a:ext>
            </a:extLst>
          </p:cNvPr>
          <p:cNvSpPr txBox="1"/>
          <p:nvPr/>
        </p:nvSpPr>
        <p:spPr>
          <a:xfrm>
            <a:off x="5019675" y="5021426"/>
            <a:ext cx="6094878" cy="646331"/>
          </a:xfrm>
          <a:prstGeom prst="rect">
            <a:avLst/>
          </a:prstGeom>
          <a:noFill/>
        </p:spPr>
        <p:txBody>
          <a:bodyPr wrap="square">
            <a:spAutoFit/>
          </a:bodyPr>
          <a:lstStyle/>
          <a:p>
            <a:pPr algn="ctr" fontAlgn="base"/>
            <a:r>
              <a:rPr lang="en-US" b="0" i="0" dirty="0" err="1">
                <a:solidFill>
                  <a:srgbClr val="222222"/>
                </a:solidFill>
                <a:effectLst/>
                <a:latin typeface="Source Sans Pro" panose="020B0503030403020204" pitchFamily="34" charset="0"/>
                <a:ea typeface="Source Sans Pro" panose="020B0503030403020204" pitchFamily="34" charset="0"/>
              </a:rPr>
              <a:t>Sanli</a:t>
            </a:r>
            <a:r>
              <a:rPr lang="en-US" b="0" i="0" dirty="0">
                <a:solidFill>
                  <a:srgbClr val="222222"/>
                </a:solidFill>
                <a:effectLst/>
                <a:latin typeface="Source Sans Pro" panose="020B0503030403020204" pitchFamily="34" charset="0"/>
                <a:ea typeface="Source Sans Pro" panose="020B0503030403020204" pitchFamily="34" charset="0"/>
              </a:rPr>
              <a:t> </a:t>
            </a:r>
            <a:r>
              <a:rPr lang="en-US" b="0" i="0" dirty="0" err="1">
                <a:solidFill>
                  <a:srgbClr val="222222"/>
                </a:solidFill>
                <a:effectLst/>
                <a:latin typeface="Source Sans Pro" panose="020B0503030403020204" pitchFamily="34" charset="0"/>
                <a:ea typeface="Source Sans Pro" panose="020B0503030403020204" pitchFamily="34" charset="0"/>
              </a:rPr>
              <a:t>Faez</a:t>
            </a:r>
            <a:r>
              <a:rPr lang="en-US" b="0" i="0" dirty="0">
                <a:solidFill>
                  <a:srgbClr val="222222"/>
                </a:solidFill>
                <a:effectLst/>
                <a:latin typeface="Source Sans Pro" panose="020B0503030403020204" pitchFamily="34" charset="0"/>
                <a:ea typeface="Source Sans Pro" panose="020B0503030403020204" pitchFamily="34" charset="0"/>
              </a:rPr>
              <a:t>, Prof.</a:t>
            </a:r>
          </a:p>
          <a:p>
            <a:pPr algn="ctr" fontAlgn="base"/>
            <a:r>
              <a:rPr lang="en-US" b="0" i="0" dirty="0">
                <a:solidFill>
                  <a:srgbClr val="222222"/>
                </a:solidFill>
                <a:effectLst/>
                <a:latin typeface="Source Sans Pro" panose="020B0503030403020204" pitchFamily="34" charset="0"/>
                <a:ea typeface="Source Sans Pro" panose="020B0503030403020204" pitchFamily="34" charset="0"/>
              </a:rPr>
              <a:t>Utrecht University/FAIR Battery Project</a:t>
            </a:r>
          </a:p>
        </p:txBody>
      </p:sp>
      <p:sp>
        <p:nvSpPr>
          <p:cNvPr id="16" name="TextBox 15">
            <a:extLst>
              <a:ext uri="{FF2B5EF4-FFF2-40B4-BE49-F238E27FC236}">
                <a16:creationId xmlns:a16="http://schemas.microsoft.com/office/drawing/2014/main" id="{80B62345-AF9F-4806-DC0A-F05BF0A4894F}"/>
              </a:ext>
            </a:extLst>
          </p:cNvPr>
          <p:cNvSpPr txBox="1"/>
          <p:nvPr/>
        </p:nvSpPr>
        <p:spPr>
          <a:xfrm>
            <a:off x="4315104" y="6211669"/>
            <a:ext cx="3561789" cy="646331"/>
          </a:xfrm>
          <a:prstGeom prst="rect">
            <a:avLst/>
          </a:prstGeom>
          <a:noFill/>
        </p:spPr>
        <p:txBody>
          <a:bodyPr wrap="square">
            <a:spAutoFit/>
          </a:bodyPr>
          <a:lstStyle/>
          <a:p>
            <a:pPr algn="ctr" fontAlgn="base"/>
            <a:r>
              <a:rPr lang="en-US" b="0" i="0" dirty="0">
                <a:solidFill>
                  <a:srgbClr val="222222"/>
                </a:solidFill>
                <a:effectLst/>
                <a:latin typeface="Source Sans Pro" panose="020B0503030403020204" pitchFamily="34" charset="0"/>
                <a:ea typeface="Source Sans Pro" panose="020B0503030403020204" pitchFamily="34" charset="0"/>
              </a:rPr>
              <a:t>FOSDEM, February 2025</a:t>
            </a:r>
          </a:p>
          <a:p>
            <a:pPr algn="ctr" fontAlgn="base"/>
            <a:endParaRPr lang="en-US" b="0" i="0" dirty="0">
              <a:solidFill>
                <a:srgbClr val="222222"/>
              </a:solidFill>
              <a:effectLst/>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178649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593CD-1E59-209F-9D76-F220F4AED56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62F6B6-86F0-7909-9BFD-595A2F9E2976}"/>
              </a:ext>
            </a:extLst>
          </p:cNvPr>
          <p:cNvSpPr>
            <a:spLocks noGrp="1"/>
          </p:cNvSpPr>
          <p:nvPr>
            <p:ph type="title"/>
          </p:nvPr>
        </p:nvSpPr>
        <p:spPr>
          <a:xfrm>
            <a:off x="685800" y="71811"/>
            <a:ext cx="10515600" cy="1325563"/>
          </a:xfrm>
        </p:spPr>
        <p:txBody>
          <a:bodyPr/>
          <a:lstStyle/>
          <a:p>
            <a:r>
              <a:rPr lang="en-US" dirty="0"/>
              <a:t>What is a redox flow battery (RFB)?</a:t>
            </a:r>
          </a:p>
        </p:txBody>
      </p:sp>
      <p:pic>
        <p:nvPicPr>
          <p:cNvPr id="2050" name="Picture 2" descr="Flow batteries for grid-scale energy storage | MIT News | Massachusetts  Institute of Technology">
            <a:extLst>
              <a:ext uri="{FF2B5EF4-FFF2-40B4-BE49-F238E27FC236}">
                <a16:creationId xmlns:a16="http://schemas.microsoft.com/office/drawing/2014/main" id="{2663309D-DF99-B86E-3C48-492D2DCF5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2838" y="1397374"/>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43FC21B-62A1-D0DD-942F-B2FB6DD448D3}"/>
              </a:ext>
            </a:extLst>
          </p:cNvPr>
          <p:cNvSpPr txBox="1"/>
          <p:nvPr/>
        </p:nvSpPr>
        <p:spPr>
          <a:xfrm>
            <a:off x="685800" y="6394076"/>
            <a:ext cx="7509235" cy="369332"/>
          </a:xfrm>
          <a:prstGeom prst="rect">
            <a:avLst/>
          </a:prstGeom>
          <a:noFill/>
        </p:spPr>
        <p:txBody>
          <a:bodyPr wrap="none" rtlCol="0">
            <a:spAutoFit/>
          </a:bodyPr>
          <a:lstStyle/>
          <a:p>
            <a:r>
              <a:rPr lang="en-US" dirty="0"/>
              <a:t>https://news.mit.edu/2023/flow-batteries-grid-scale-energy-storage-0407</a:t>
            </a:r>
          </a:p>
        </p:txBody>
      </p:sp>
    </p:spTree>
    <p:extLst>
      <p:ext uri="{BB962C8B-B14F-4D97-AF65-F5344CB8AC3E}">
        <p14:creationId xmlns:p14="http://schemas.microsoft.com/office/powerpoint/2010/main" val="3188773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E3F0A-04A2-2659-9B56-8D0670C6A143}"/>
              </a:ext>
            </a:extLst>
          </p:cNvPr>
          <p:cNvSpPr>
            <a:spLocks noGrp="1"/>
          </p:cNvSpPr>
          <p:nvPr>
            <p:ph type="title"/>
          </p:nvPr>
        </p:nvSpPr>
        <p:spPr/>
        <p:txBody>
          <a:bodyPr/>
          <a:lstStyle/>
          <a:p>
            <a:r>
              <a:rPr lang="en-US" dirty="0"/>
              <a:t>Can RFBs compete?</a:t>
            </a:r>
          </a:p>
        </p:txBody>
      </p:sp>
      <p:sp>
        <p:nvSpPr>
          <p:cNvPr id="4" name="AutoShape 2">
            <a:extLst>
              <a:ext uri="{FF2B5EF4-FFF2-40B4-BE49-F238E27FC236}">
                <a16:creationId xmlns:a16="http://schemas.microsoft.com/office/drawing/2014/main" id="{4856CFF5-C153-208F-8895-3EE14170E0D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09BFE0BC-CF9B-72D5-E7F9-78C3FE6B82EA}"/>
              </a:ext>
            </a:extLst>
          </p:cNvPr>
          <p:cNvPicPr>
            <a:picLocks noChangeAspect="1"/>
          </p:cNvPicPr>
          <p:nvPr/>
        </p:nvPicPr>
        <p:blipFill>
          <a:blip r:embed="rId2"/>
          <a:stretch>
            <a:fillRect/>
          </a:stretch>
        </p:blipFill>
        <p:spPr>
          <a:xfrm>
            <a:off x="3284971" y="1690688"/>
            <a:ext cx="5622058" cy="4620491"/>
          </a:xfrm>
          <a:prstGeom prst="rect">
            <a:avLst/>
          </a:prstGeom>
        </p:spPr>
      </p:pic>
    </p:spTree>
    <p:extLst>
      <p:ext uri="{BB962C8B-B14F-4D97-AF65-F5344CB8AC3E}">
        <p14:creationId xmlns:p14="http://schemas.microsoft.com/office/powerpoint/2010/main" val="1161261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666C-8A32-61EE-9D97-DF6161EBB4D4}"/>
              </a:ext>
            </a:extLst>
          </p:cNvPr>
          <p:cNvSpPr>
            <a:spLocks noGrp="1"/>
          </p:cNvSpPr>
          <p:nvPr>
            <p:ph type="title"/>
          </p:nvPr>
        </p:nvSpPr>
        <p:spPr/>
        <p:txBody>
          <a:bodyPr/>
          <a:lstStyle/>
          <a:p>
            <a:r>
              <a:rPr lang="en-US" dirty="0"/>
              <a:t>Why open-source?</a:t>
            </a:r>
          </a:p>
        </p:txBody>
      </p:sp>
      <p:sp>
        <p:nvSpPr>
          <p:cNvPr id="3" name="Content Placeholder 2">
            <a:extLst>
              <a:ext uri="{FF2B5EF4-FFF2-40B4-BE49-F238E27FC236}">
                <a16:creationId xmlns:a16="http://schemas.microsoft.com/office/drawing/2014/main" id="{B298551C-943F-4C4E-75F1-08E40C07150E}"/>
              </a:ext>
            </a:extLst>
          </p:cNvPr>
          <p:cNvSpPr>
            <a:spLocks noGrp="1"/>
          </p:cNvSpPr>
          <p:nvPr>
            <p:ph idx="1"/>
          </p:nvPr>
        </p:nvSpPr>
        <p:spPr/>
        <p:txBody>
          <a:bodyPr>
            <a:normAutofit fontScale="92500" lnSpcReduction="10000"/>
          </a:bodyPr>
          <a:lstStyle/>
          <a:p>
            <a:r>
              <a:rPr lang="en-US" sz="3600" dirty="0"/>
              <a:t>No complete open-source flow battery architecture exists.</a:t>
            </a:r>
          </a:p>
          <a:p>
            <a:endParaRPr lang="en-US" sz="3600" dirty="0"/>
          </a:p>
          <a:p>
            <a:r>
              <a:rPr lang="en-US" sz="3600" dirty="0"/>
              <a:t>Flow battery research suffers from reproducibility issues because of variability in research setups. </a:t>
            </a:r>
          </a:p>
          <a:p>
            <a:endParaRPr lang="en-US" sz="3600" dirty="0"/>
          </a:p>
          <a:p>
            <a:r>
              <a:rPr lang="en-US" sz="3600" dirty="0"/>
              <a:t>No large scale open-source flow battery cell exists.</a:t>
            </a:r>
            <a:br>
              <a:rPr lang="en-US" sz="3600" dirty="0"/>
            </a:br>
            <a:br>
              <a:rPr lang="en-US" sz="3600" dirty="0"/>
            </a:br>
            <a:endParaRPr lang="en-US" sz="3600" dirty="0"/>
          </a:p>
          <a:p>
            <a:endParaRPr lang="en-US" dirty="0"/>
          </a:p>
        </p:txBody>
      </p:sp>
    </p:spTree>
    <p:extLst>
      <p:ext uri="{BB962C8B-B14F-4D97-AF65-F5344CB8AC3E}">
        <p14:creationId xmlns:p14="http://schemas.microsoft.com/office/powerpoint/2010/main" val="190501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43201-508B-8293-9503-DE4F6D59D27D}"/>
              </a:ext>
            </a:extLst>
          </p:cNvPr>
          <p:cNvSpPr>
            <a:spLocks noGrp="1"/>
          </p:cNvSpPr>
          <p:nvPr>
            <p:ph type="title"/>
          </p:nvPr>
        </p:nvSpPr>
        <p:spPr/>
        <p:txBody>
          <a:bodyPr/>
          <a:lstStyle/>
          <a:p>
            <a:r>
              <a:rPr lang="en-US" dirty="0"/>
              <a:t>Our roadmap</a:t>
            </a:r>
          </a:p>
        </p:txBody>
      </p:sp>
      <p:pic>
        <p:nvPicPr>
          <p:cNvPr id="7" name="Picture 6">
            <a:extLst>
              <a:ext uri="{FF2B5EF4-FFF2-40B4-BE49-F238E27FC236}">
                <a16:creationId xmlns:a16="http://schemas.microsoft.com/office/drawing/2014/main" id="{56CA00D2-B88C-F7AE-F1F2-5F0739BE8880}"/>
              </a:ext>
            </a:extLst>
          </p:cNvPr>
          <p:cNvPicPr>
            <a:picLocks noChangeAspect="1"/>
          </p:cNvPicPr>
          <p:nvPr/>
        </p:nvPicPr>
        <p:blipFill>
          <a:blip r:embed="rId2"/>
          <a:stretch>
            <a:fillRect/>
          </a:stretch>
        </p:blipFill>
        <p:spPr>
          <a:xfrm>
            <a:off x="4038193" y="1297422"/>
            <a:ext cx="4115614" cy="5195453"/>
          </a:xfrm>
          <a:prstGeom prst="rect">
            <a:avLst/>
          </a:prstGeom>
        </p:spPr>
      </p:pic>
    </p:spTree>
    <p:extLst>
      <p:ext uri="{BB962C8B-B14F-4D97-AF65-F5344CB8AC3E}">
        <p14:creationId xmlns:p14="http://schemas.microsoft.com/office/powerpoint/2010/main" val="2496483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5A80E-6602-FA0D-91D1-835A062F7C5B}"/>
              </a:ext>
            </a:extLst>
          </p:cNvPr>
          <p:cNvSpPr>
            <a:spLocks noGrp="1"/>
          </p:cNvSpPr>
          <p:nvPr>
            <p:ph type="title"/>
          </p:nvPr>
        </p:nvSpPr>
        <p:spPr/>
        <p:txBody>
          <a:bodyPr/>
          <a:lstStyle/>
          <a:p>
            <a:r>
              <a:rPr lang="en-US" dirty="0"/>
              <a:t>What scale?</a:t>
            </a:r>
          </a:p>
        </p:txBody>
      </p:sp>
      <p:pic>
        <p:nvPicPr>
          <p:cNvPr id="5" name="Picture 4">
            <a:extLst>
              <a:ext uri="{FF2B5EF4-FFF2-40B4-BE49-F238E27FC236}">
                <a16:creationId xmlns:a16="http://schemas.microsoft.com/office/drawing/2014/main" id="{F54B8ECF-34E7-7440-6154-3192AC6CCFB6}"/>
              </a:ext>
            </a:extLst>
          </p:cNvPr>
          <p:cNvPicPr>
            <a:picLocks noChangeAspect="1"/>
          </p:cNvPicPr>
          <p:nvPr/>
        </p:nvPicPr>
        <p:blipFill>
          <a:blip r:embed="rId2"/>
          <a:stretch>
            <a:fillRect/>
          </a:stretch>
        </p:blipFill>
        <p:spPr>
          <a:xfrm>
            <a:off x="381000" y="1385455"/>
            <a:ext cx="11021342" cy="4929326"/>
          </a:xfrm>
          <a:prstGeom prst="rect">
            <a:avLst/>
          </a:prstGeom>
        </p:spPr>
      </p:pic>
    </p:spTree>
    <p:extLst>
      <p:ext uri="{BB962C8B-B14F-4D97-AF65-F5344CB8AC3E}">
        <p14:creationId xmlns:p14="http://schemas.microsoft.com/office/powerpoint/2010/main" val="888085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Several small pieces of plastic&#10;&#10;Description automatically generated with medium confidence">
            <a:extLst>
              <a:ext uri="{FF2B5EF4-FFF2-40B4-BE49-F238E27FC236}">
                <a16:creationId xmlns:a16="http://schemas.microsoft.com/office/drawing/2014/main" id="{CF25EC98-EF19-40FD-3C84-32430D13F9C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20742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6167-505C-147C-20CA-940D18D27764}"/>
              </a:ext>
            </a:extLst>
          </p:cNvPr>
          <p:cNvSpPr>
            <a:spLocks noGrp="1"/>
          </p:cNvSpPr>
          <p:nvPr>
            <p:ph type="title"/>
          </p:nvPr>
        </p:nvSpPr>
        <p:spPr/>
        <p:txBody>
          <a:bodyPr/>
          <a:lstStyle/>
          <a:p>
            <a:r>
              <a:rPr lang="en-US" dirty="0"/>
              <a:t>First prototypes</a:t>
            </a:r>
          </a:p>
        </p:txBody>
      </p:sp>
      <p:pic>
        <p:nvPicPr>
          <p:cNvPr id="12290" name="Picture 2">
            <a:extLst>
              <a:ext uri="{FF2B5EF4-FFF2-40B4-BE49-F238E27FC236}">
                <a16:creationId xmlns:a16="http://schemas.microsoft.com/office/drawing/2014/main" id="{C41B3758-1145-AB60-DC84-45036D0ED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702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0717C-A326-809E-A797-335FC5CD3612}"/>
              </a:ext>
            </a:extLst>
          </p:cNvPr>
          <p:cNvSpPr>
            <a:spLocks noGrp="1"/>
          </p:cNvSpPr>
          <p:nvPr>
            <p:ph type="title"/>
          </p:nvPr>
        </p:nvSpPr>
        <p:spPr/>
        <p:txBody>
          <a:bodyPr/>
          <a:lstStyle/>
          <a:p>
            <a:endParaRPr lang="en-US"/>
          </a:p>
        </p:txBody>
      </p:sp>
      <p:pic>
        <p:nvPicPr>
          <p:cNvPr id="5" name="Content Placeholder 4" descr="A circuit board with wires and a small motor&#10;&#10;Description automatically generated">
            <a:extLst>
              <a:ext uri="{FF2B5EF4-FFF2-40B4-BE49-F238E27FC236}">
                <a16:creationId xmlns:a16="http://schemas.microsoft.com/office/drawing/2014/main" id="{65CBA451-78DB-C7DC-4CFE-E4A2FF36AE0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5293"/>
          <a:stretch/>
        </p:blipFill>
        <p:spPr>
          <a:xfrm rot="10800000">
            <a:off x="0" y="-1"/>
            <a:ext cx="12192000" cy="6858001"/>
          </a:xfrm>
        </p:spPr>
      </p:pic>
    </p:spTree>
    <p:extLst>
      <p:ext uri="{BB962C8B-B14F-4D97-AF65-F5344CB8AC3E}">
        <p14:creationId xmlns:p14="http://schemas.microsoft.com/office/powerpoint/2010/main" val="1177071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78DE0-5D5D-531E-05E8-A1D62053F819}"/>
              </a:ext>
            </a:extLst>
          </p:cNvPr>
          <p:cNvSpPr>
            <a:spLocks noGrp="1"/>
          </p:cNvSpPr>
          <p:nvPr>
            <p:ph type="title"/>
          </p:nvPr>
        </p:nvSpPr>
        <p:spPr/>
        <p:txBody>
          <a:bodyPr/>
          <a:lstStyle/>
          <a:p>
            <a:endParaRPr lang="en-US"/>
          </a:p>
        </p:txBody>
      </p:sp>
      <p:pic>
        <p:nvPicPr>
          <p:cNvPr id="4" name="video">
            <a:hlinkClick r:id="" action="ppaction://media"/>
            <a:extLst>
              <a:ext uri="{FF2B5EF4-FFF2-40B4-BE49-F238E27FC236}">
                <a16:creationId xmlns:a16="http://schemas.microsoft.com/office/drawing/2014/main" id="{30429C0D-A329-958E-2A9F-991F197A6C9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5556"/>
            <a:ext cx="12192000" cy="6814493"/>
          </a:xfrm>
        </p:spPr>
      </p:pic>
    </p:spTree>
    <p:extLst>
      <p:ext uri="{BB962C8B-B14F-4D97-AF65-F5344CB8AC3E}">
        <p14:creationId xmlns:p14="http://schemas.microsoft.com/office/powerpoint/2010/main" val="268451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ACAA6-7429-2A26-1668-22E5C38B24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532246-1592-D729-B87B-523D50088B67}"/>
              </a:ext>
            </a:extLst>
          </p:cNvPr>
          <p:cNvSpPr>
            <a:spLocks noGrp="1"/>
          </p:cNvSpPr>
          <p:nvPr>
            <p:ph idx="1"/>
          </p:nvPr>
        </p:nvSpPr>
        <p:spPr/>
        <p:txBody>
          <a:bodyPr/>
          <a:lstStyle/>
          <a:p>
            <a:endParaRPr lang="en-US"/>
          </a:p>
        </p:txBody>
      </p:sp>
      <p:pic>
        <p:nvPicPr>
          <p:cNvPr id="17410" name="Picture 2">
            <a:extLst>
              <a:ext uri="{FF2B5EF4-FFF2-40B4-BE49-F238E27FC236}">
                <a16:creationId xmlns:a16="http://schemas.microsoft.com/office/drawing/2014/main" id="{F2F4A61B-CBC9-61AE-96F7-6E082261E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28625"/>
            <a:ext cx="11430000"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075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627D-DBAA-6E28-1FB9-32E6CB7A9B04}"/>
              </a:ext>
            </a:extLst>
          </p:cNvPr>
          <p:cNvSpPr>
            <a:spLocks noGrp="1"/>
          </p:cNvSpPr>
          <p:nvPr>
            <p:ph type="title"/>
          </p:nvPr>
        </p:nvSpPr>
        <p:spPr/>
        <p:txBody>
          <a:bodyPr>
            <a:normAutofit/>
          </a:bodyPr>
          <a:lstStyle/>
          <a:p>
            <a:r>
              <a:rPr lang="en-US" b="1" i="0" dirty="0">
                <a:solidFill>
                  <a:srgbClr val="222222"/>
                </a:solidFill>
                <a:effectLst/>
                <a:latin typeface="Source Sans Pro" panose="020B0503030403020204" pitchFamily="34" charset="0"/>
              </a:rPr>
              <a:t>Flow Battery Research Collective: Who are we?</a:t>
            </a:r>
            <a:endParaRPr lang="en-US" dirty="0"/>
          </a:p>
        </p:txBody>
      </p:sp>
      <p:pic>
        <p:nvPicPr>
          <p:cNvPr id="6" name="Content Placeholder 5">
            <a:extLst>
              <a:ext uri="{FF2B5EF4-FFF2-40B4-BE49-F238E27FC236}">
                <a16:creationId xmlns:a16="http://schemas.microsoft.com/office/drawing/2014/main" id="{71657608-3F7B-5CBB-FDEA-1FEBA19D36CB}"/>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96883" y="1823495"/>
            <a:ext cx="3975873" cy="2231065"/>
          </a:xfrm>
        </p:spPr>
      </p:pic>
      <p:sp>
        <p:nvSpPr>
          <p:cNvPr id="4" name="AutoShape 2">
            <a:extLst>
              <a:ext uri="{FF2B5EF4-FFF2-40B4-BE49-F238E27FC236}">
                <a16:creationId xmlns:a16="http://schemas.microsoft.com/office/drawing/2014/main" id="{43F031E3-52CA-044F-8EA8-64C71DE42812}"/>
              </a:ext>
            </a:extLst>
          </p:cNvPr>
          <p:cNvSpPr>
            <a:spLocks noChangeAspect="1" noChangeArrowheads="1"/>
          </p:cNvSpPr>
          <p:nvPr/>
        </p:nvSpPr>
        <p:spPr bwMode="auto">
          <a:xfrm>
            <a:off x="5943600" y="2129118"/>
            <a:ext cx="1452282" cy="14522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5A365384-AA9A-8ED9-8260-A686869B1D6B}"/>
              </a:ext>
            </a:extLst>
          </p:cNvPr>
          <p:cNvSpPr txBox="1"/>
          <p:nvPr/>
        </p:nvSpPr>
        <p:spPr>
          <a:xfrm>
            <a:off x="2245659" y="4527720"/>
            <a:ext cx="8733865" cy="1754326"/>
          </a:xfrm>
          <a:prstGeom prst="rect">
            <a:avLst/>
          </a:prstGeom>
          <a:noFill/>
        </p:spPr>
        <p:txBody>
          <a:bodyPr wrap="square" rtlCol="0">
            <a:spAutoFit/>
          </a:bodyPr>
          <a:lstStyle/>
          <a:p>
            <a:pPr algn="l" fontAlgn="base"/>
            <a:r>
              <a:rPr lang="en-US" b="0" i="0" dirty="0">
                <a:solidFill>
                  <a:srgbClr val="222222"/>
                </a:solidFill>
                <a:effectLst/>
                <a:latin typeface="Source Sans Pro" panose="020B0503030403020204" pitchFamily="34" charset="0"/>
              </a:rPr>
              <a:t>A brand-new community of researchers, energy storage users, and enthusiasts who want to help develop and </a:t>
            </a:r>
            <a:r>
              <a:rPr lang="en-US" b="0" i="1" dirty="0">
                <a:solidFill>
                  <a:srgbClr val="222222"/>
                </a:solidFill>
                <a:effectLst/>
                <a:latin typeface="inherit"/>
              </a:rPr>
              <a:t>democratize</a:t>
            </a:r>
            <a:r>
              <a:rPr lang="en-US" b="0" i="0" dirty="0">
                <a:solidFill>
                  <a:srgbClr val="222222"/>
                </a:solidFill>
                <a:effectLst/>
                <a:latin typeface="Source Sans Pro" panose="020B0503030403020204" pitchFamily="34" charset="0"/>
              </a:rPr>
              <a:t> technologies for affordable, sustainable energy storage</a:t>
            </a:r>
          </a:p>
          <a:p>
            <a:pPr algn="l" fontAlgn="base"/>
            <a:endParaRPr lang="en-US" b="1" i="0" dirty="0">
              <a:solidFill>
                <a:srgbClr val="222222"/>
              </a:solidFill>
              <a:effectLst/>
              <a:latin typeface="inherit"/>
            </a:endParaRPr>
          </a:p>
          <a:p>
            <a:pPr algn="l" fontAlgn="base"/>
            <a:r>
              <a:rPr lang="en-US" b="1" i="0" dirty="0">
                <a:solidFill>
                  <a:srgbClr val="222222"/>
                </a:solidFill>
                <a:effectLst/>
                <a:latin typeface="inherit"/>
              </a:rPr>
              <a:t>We are trying to build an open-source battery for storing solar and wind energy.</a:t>
            </a:r>
            <a:endParaRPr lang="en-US" b="0" i="0" dirty="0">
              <a:solidFill>
                <a:srgbClr val="222222"/>
              </a:solidFill>
              <a:effectLst/>
              <a:latin typeface="Source Sans Pro" panose="020B0503030403020204" pitchFamily="34" charset="0"/>
            </a:endParaRPr>
          </a:p>
          <a:p>
            <a:pPr algn="l" fontAlgn="base"/>
            <a:r>
              <a:rPr lang="en-US" b="0" i="0" u="none" strike="noStrike" dirty="0">
                <a:solidFill>
                  <a:srgbClr val="222222"/>
                </a:solidFill>
                <a:effectLst/>
                <a:latin typeface="Source Sans Pro" panose="020B0503030403020204" pitchFamily="34" charset="0"/>
                <a:hlinkClick r:id="rId4"/>
              </a:rPr>
              <a:t>https://fbrc.dev</a:t>
            </a:r>
            <a:endParaRPr lang="en-US" b="0" i="0" dirty="0">
              <a:solidFill>
                <a:srgbClr val="222222"/>
              </a:solidFill>
              <a:effectLst/>
              <a:latin typeface="Source Sans Pro" panose="020B0503030403020204" pitchFamily="34" charset="0"/>
            </a:endParaRPr>
          </a:p>
          <a:p>
            <a:endParaRPr lang="en-US" dirty="0"/>
          </a:p>
        </p:txBody>
      </p:sp>
    </p:spTree>
    <p:extLst>
      <p:ext uri="{BB962C8B-B14F-4D97-AF65-F5344CB8AC3E}">
        <p14:creationId xmlns:p14="http://schemas.microsoft.com/office/powerpoint/2010/main" val="1791444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A close-up of a machine&#10;&#10;Description automatically generated">
            <a:extLst>
              <a:ext uri="{FF2B5EF4-FFF2-40B4-BE49-F238E27FC236}">
                <a16:creationId xmlns:a16="http://schemas.microsoft.com/office/drawing/2014/main" id="{66BA47ED-FCC6-F443-F479-87F96235CFA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4" name="AutoShape 2">
            <a:extLst>
              <a:ext uri="{FF2B5EF4-FFF2-40B4-BE49-F238E27FC236}">
                <a16:creationId xmlns:a16="http://schemas.microsoft.com/office/drawing/2014/main" id="{34C1F09D-2C30-F4B7-FA2A-285F7E7D890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37757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A176-11B1-1A22-CA79-705D36BBA814}"/>
              </a:ext>
            </a:extLst>
          </p:cNvPr>
          <p:cNvSpPr>
            <a:spLocks noGrp="1"/>
          </p:cNvSpPr>
          <p:nvPr>
            <p:ph type="title"/>
          </p:nvPr>
        </p:nvSpPr>
        <p:spPr/>
        <p:txBody>
          <a:bodyPr>
            <a:normAutofit fontScale="90000"/>
          </a:bodyPr>
          <a:lstStyle/>
          <a:p>
            <a:br>
              <a:rPr lang="en-US" b="1" i="0" dirty="0">
                <a:solidFill>
                  <a:srgbClr val="222222"/>
                </a:solidFill>
                <a:effectLst/>
              </a:rPr>
            </a:br>
            <a:r>
              <a:rPr lang="en-US" i="0" dirty="0">
                <a:solidFill>
                  <a:srgbClr val="222222"/>
                </a:solidFill>
                <a:effectLst/>
              </a:rPr>
              <a:t>Current performance: low concentration, 100 </a:t>
            </a:r>
            <a:r>
              <a:rPr lang="en-US" i="0" dirty="0" err="1">
                <a:solidFill>
                  <a:srgbClr val="222222"/>
                </a:solidFill>
                <a:effectLst/>
              </a:rPr>
              <a:t>mAh</a:t>
            </a:r>
            <a:r>
              <a:rPr lang="en-US" i="0" dirty="0">
                <a:solidFill>
                  <a:srgbClr val="222222"/>
                </a:solidFill>
                <a:effectLst/>
              </a:rPr>
              <a:t>/cm</a:t>
            </a:r>
            <a:br>
              <a:rPr lang="en-US" b="1" i="0" dirty="0">
                <a:solidFill>
                  <a:srgbClr val="222222"/>
                </a:solidFill>
                <a:effectLst/>
              </a:rPr>
            </a:br>
            <a:endParaRPr lang="en-US" dirty="0"/>
          </a:p>
        </p:txBody>
      </p:sp>
      <p:pic>
        <p:nvPicPr>
          <p:cNvPr id="13314" name="Picture 2">
            <a:extLst>
              <a:ext uri="{FF2B5EF4-FFF2-40B4-BE49-F238E27FC236}">
                <a16:creationId xmlns:a16="http://schemas.microsoft.com/office/drawing/2014/main" id="{F210E0F2-8338-E6A5-32EA-71C052A76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51" y="1719489"/>
            <a:ext cx="10459232" cy="47733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D727ED-EED3-ACC5-FC10-07FE02817AAA}"/>
              </a:ext>
            </a:extLst>
          </p:cNvPr>
          <p:cNvSpPr txBox="1"/>
          <p:nvPr/>
        </p:nvSpPr>
        <p:spPr>
          <a:xfrm>
            <a:off x="2955059" y="6492875"/>
            <a:ext cx="7013458" cy="276999"/>
          </a:xfrm>
          <a:prstGeom prst="rect">
            <a:avLst/>
          </a:prstGeom>
          <a:noFill/>
        </p:spPr>
        <p:txBody>
          <a:bodyPr wrap="none" rtlCol="0">
            <a:spAutoFit/>
          </a:bodyPr>
          <a:lstStyle/>
          <a:p>
            <a:r>
              <a:rPr lang="en-US" sz="1200" b="0" i="0" dirty="0">
                <a:solidFill>
                  <a:srgbClr val="222222"/>
                </a:solidFill>
                <a:effectLst/>
                <a:latin typeface="Source Sans Pro" panose="020B0503030403020204" pitchFamily="34" charset="0"/>
              </a:rPr>
              <a:t>1 m ZnCl2, 2 m KI, </a:t>
            </a:r>
            <a:r>
              <a:rPr lang="en-US" sz="1200" b="0" i="0" dirty="0" err="1">
                <a:solidFill>
                  <a:srgbClr val="222222"/>
                </a:solidFill>
                <a:effectLst/>
                <a:latin typeface="Source Sans Pro" panose="020B0503030403020204" pitchFamily="34" charset="0"/>
              </a:rPr>
              <a:t>KAc</a:t>
            </a:r>
            <a:r>
              <a:rPr lang="en-US" sz="1200" b="0" i="0" dirty="0">
                <a:solidFill>
                  <a:srgbClr val="222222"/>
                </a:solidFill>
                <a:effectLst/>
                <a:latin typeface="Source Sans Pro" panose="020B0503030403020204" pitchFamily="34" charset="0"/>
              </a:rPr>
              <a:t> buffer, 5 mL each side, photopaper separator, 30 mA/cm², 100 </a:t>
            </a:r>
            <a:r>
              <a:rPr lang="en-US" sz="1200" b="0" i="0" dirty="0" err="1">
                <a:solidFill>
                  <a:srgbClr val="222222"/>
                </a:solidFill>
                <a:effectLst/>
                <a:latin typeface="Source Sans Pro" panose="020B0503030403020204" pitchFamily="34" charset="0"/>
              </a:rPr>
              <a:t>mAh</a:t>
            </a:r>
            <a:r>
              <a:rPr lang="en-US" sz="1200" b="0" i="0" dirty="0">
                <a:solidFill>
                  <a:srgbClr val="222222"/>
                </a:solidFill>
                <a:effectLst/>
                <a:latin typeface="Source Sans Pro" panose="020B0503030403020204" pitchFamily="34" charset="0"/>
              </a:rPr>
              <a:t>/cm², over 5 days</a:t>
            </a:r>
            <a:endParaRPr lang="en-US" sz="1200" dirty="0"/>
          </a:p>
        </p:txBody>
      </p:sp>
    </p:spTree>
    <p:extLst>
      <p:ext uri="{BB962C8B-B14F-4D97-AF65-F5344CB8AC3E}">
        <p14:creationId xmlns:p14="http://schemas.microsoft.com/office/powerpoint/2010/main" val="810925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8E3B2-3ECD-3C19-FF94-3CADD2AD49E0}"/>
              </a:ext>
            </a:extLst>
          </p:cNvPr>
          <p:cNvSpPr>
            <a:spLocks noGrp="1"/>
          </p:cNvSpPr>
          <p:nvPr>
            <p:ph type="title"/>
          </p:nvPr>
        </p:nvSpPr>
        <p:spPr/>
        <p:txBody>
          <a:bodyPr>
            <a:normAutofit/>
          </a:bodyPr>
          <a:lstStyle/>
          <a:p>
            <a:r>
              <a:rPr lang="en-US" i="0" dirty="0">
                <a:solidFill>
                  <a:srgbClr val="222222"/>
                </a:solidFill>
                <a:effectLst/>
              </a:rPr>
              <a:t>Current performance: medium concentration</a:t>
            </a:r>
            <a:br>
              <a:rPr lang="en-US" b="1" i="0" dirty="0">
                <a:solidFill>
                  <a:srgbClr val="222222"/>
                </a:solidFill>
                <a:effectLs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D6EBC2DC-889D-F5F1-8987-7FA1A96CE578}"/>
              </a:ext>
            </a:extLst>
          </p:cNvPr>
          <p:cNvSpPr>
            <a:spLocks noGrp="1"/>
          </p:cNvSpPr>
          <p:nvPr>
            <p:ph idx="1"/>
          </p:nvPr>
        </p:nvSpPr>
        <p:spPr/>
        <p:txBody>
          <a:bodyPr/>
          <a:lstStyle/>
          <a:p>
            <a:endParaRPr lang="en-US"/>
          </a:p>
        </p:txBody>
      </p:sp>
      <p:pic>
        <p:nvPicPr>
          <p:cNvPr id="14338" name="Picture 2">
            <a:extLst>
              <a:ext uri="{FF2B5EF4-FFF2-40B4-BE49-F238E27FC236}">
                <a16:creationId xmlns:a16="http://schemas.microsoft.com/office/drawing/2014/main" id="{E6FCD3E7-7E5E-C0D7-E1E3-75B1AD82B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656" y="1361902"/>
            <a:ext cx="10554012" cy="48688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AA2AF9-EB8E-0F6C-A6AF-5FA70D3B0569}"/>
              </a:ext>
            </a:extLst>
          </p:cNvPr>
          <p:cNvSpPr txBox="1"/>
          <p:nvPr/>
        </p:nvSpPr>
        <p:spPr>
          <a:xfrm>
            <a:off x="2317576" y="6389810"/>
            <a:ext cx="8175636" cy="276999"/>
          </a:xfrm>
          <a:prstGeom prst="rect">
            <a:avLst/>
          </a:prstGeom>
          <a:noFill/>
        </p:spPr>
        <p:txBody>
          <a:bodyPr wrap="none" rtlCol="0">
            <a:spAutoFit/>
          </a:bodyPr>
          <a:lstStyle/>
          <a:p>
            <a:r>
              <a:rPr lang="en-US" sz="1200" b="0" i="0" dirty="0">
                <a:solidFill>
                  <a:srgbClr val="222222"/>
                </a:solidFill>
                <a:effectLst/>
                <a:latin typeface="Source Sans Pro" panose="020B0503030403020204" pitchFamily="34" charset="0"/>
              </a:rPr>
              <a:t>2 m ZnCl2, 4 m KI, 2m NH4Cl, 5 mL each side, </a:t>
            </a:r>
            <a:r>
              <a:rPr lang="en-US" sz="1200" b="0" i="0" dirty="0" err="1">
                <a:solidFill>
                  <a:srgbClr val="222222"/>
                </a:solidFill>
                <a:effectLst/>
                <a:latin typeface="Source Sans Pro" panose="020B0503030403020204" pitchFamily="34" charset="0"/>
              </a:rPr>
              <a:t>Daramic</a:t>
            </a:r>
            <a:r>
              <a:rPr lang="en-US" sz="1200" b="0" i="0" dirty="0">
                <a:solidFill>
                  <a:srgbClr val="222222"/>
                </a:solidFill>
                <a:effectLst/>
                <a:latin typeface="Source Sans Pro" panose="020B0503030403020204" pitchFamily="34" charset="0"/>
              </a:rPr>
              <a:t> AA-900 separator, nonconductive felt for Zn, 30 mA/cm², </a:t>
            </a:r>
            <a:r>
              <a:rPr lang="en-US" sz="1200" b="1" i="0" dirty="0">
                <a:solidFill>
                  <a:srgbClr val="222222"/>
                </a:solidFill>
                <a:effectLst/>
                <a:latin typeface="Source Sans Pro" panose="020B0503030403020204" pitchFamily="34" charset="0"/>
              </a:rPr>
              <a:t>300 </a:t>
            </a:r>
            <a:r>
              <a:rPr lang="en-US" sz="1200" b="1" i="0" dirty="0" err="1">
                <a:solidFill>
                  <a:srgbClr val="222222"/>
                </a:solidFill>
                <a:effectLst/>
                <a:latin typeface="Source Sans Pro" panose="020B0503030403020204" pitchFamily="34" charset="0"/>
              </a:rPr>
              <a:t>mAh</a:t>
            </a:r>
            <a:r>
              <a:rPr lang="en-US" sz="1200" b="1" i="0" dirty="0">
                <a:solidFill>
                  <a:srgbClr val="222222"/>
                </a:solidFill>
                <a:effectLst/>
                <a:latin typeface="Source Sans Pro" panose="020B0503030403020204" pitchFamily="34" charset="0"/>
              </a:rPr>
              <a:t>/cm²</a:t>
            </a:r>
            <a:endParaRPr lang="en-US" sz="1200" dirty="0"/>
          </a:p>
        </p:txBody>
      </p:sp>
    </p:spTree>
    <p:extLst>
      <p:ext uri="{BB962C8B-B14F-4D97-AF65-F5344CB8AC3E}">
        <p14:creationId xmlns:p14="http://schemas.microsoft.com/office/powerpoint/2010/main" val="2483532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and white device with wires&#10;&#10;Description automatically generated">
            <a:extLst>
              <a:ext uri="{FF2B5EF4-FFF2-40B4-BE49-F238E27FC236}">
                <a16:creationId xmlns:a16="http://schemas.microsoft.com/office/drawing/2014/main" id="{45896A01-39A9-4268-ED6E-6B098524D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211680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4E08-BED8-4801-9D65-FAB2EB47CA8C}"/>
              </a:ext>
            </a:extLst>
          </p:cNvPr>
          <p:cNvSpPr>
            <a:spLocks noGrp="1"/>
          </p:cNvSpPr>
          <p:nvPr>
            <p:ph type="title"/>
          </p:nvPr>
        </p:nvSpPr>
        <p:spPr/>
        <p:txBody>
          <a:bodyPr/>
          <a:lstStyle/>
          <a:p>
            <a:r>
              <a:rPr lang="en-US" dirty="0"/>
              <a:t>How to get involved?</a:t>
            </a:r>
          </a:p>
        </p:txBody>
      </p:sp>
      <p:sp>
        <p:nvSpPr>
          <p:cNvPr id="3" name="Content Placeholder 2">
            <a:extLst>
              <a:ext uri="{FF2B5EF4-FFF2-40B4-BE49-F238E27FC236}">
                <a16:creationId xmlns:a16="http://schemas.microsoft.com/office/drawing/2014/main" id="{D6356D21-F689-EB46-A83E-BD8B0BBAE958}"/>
              </a:ext>
            </a:extLst>
          </p:cNvPr>
          <p:cNvSpPr>
            <a:spLocks noGrp="1"/>
          </p:cNvSpPr>
          <p:nvPr>
            <p:ph idx="1"/>
          </p:nvPr>
        </p:nvSpPr>
        <p:spPr>
          <a:xfrm>
            <a:off x="838200" y="1569316"/>
            <a:ext cx="10515600" cy="4351338"/>
          </a:xfrm>
        </p:spPr>
        <p:txBody>
          <a:bodyPr/>
          <a:lstStyle/>
          <a:p>
            <a:r>
              <a:rPr lang="en-US" dirty="0"/>
              <a:t>Build a kit using our online documentation and designs.</a:t>
            </a:r>
          </a:p>
          <a:p>
            <a:r>
              <a:rPr lang="en-US" dirty="0"/>
              <a:t>Test 3D printing of our small and large scale flow frames.</a:t>
            </a:r>
          </a:p>
          <a:p>
            <a:r>
              <a:rPr lang="en-US" dirty="0"/>
              <a:t>Test different tubing materials or pumps.</a:t>
            </a:r>
          </a:p>
          <a:p>
            <a:r>
              <a:rPr lang="en-US" dirty="0"/>
              <a:t>Build and test larger scale cells (with only water for now!).</a:t>
            </a:r>
          </a:p>
          <a:p>
            <a:r>
              <a:rPr lang="en-US" dirty="0"/>
              <a:t>Build a BMS including pump control for larger scale flow batteries.</a:t>
            </a:r>
          </a:p>
          <a:p>
            <a:pPr marL="0" indent="0">
              <a:buNone/>
            </a:pPr>
            <a:endParaRPr lang="en-US" dirty="0"/>
          </a:p>
        </p:txBody>
      </p:sp>
      <p:pic>
        <p:nvPicPr>
          <p:cNvPr id="5" name="Picture 4">
            <a:extLst>
              <a:ext uri="{FF2B5EF4-FFF2-40B4-BE49-F238E27FC236}">
                <a16:creationId xmlns:a16="http://schemas.microsoft.com/office/drawing/2014/main" id="{92863B62-8CAE-3D26-B4A5-011C3894E83F}"/>
              </a:ext>
            </a:extLst>
          </p:cNvPr>
          <p:cNvPicPr>
            <a:picLocks noChangeAspect="1"/>
          </p:cNvPicPr>
          <p:nvPr/>
        </p:nvPicPr>
        <p:blipFill>
          <a:blip r:embed="rId2"/>
          <a:stretch>
            <a:fillRect/>
          </a:stretch>
        </p:blipFill>
        <p:spPr>
          <a:xfrm>
            <a:off x="1904474" y="4154957"/>
            <a:ext cx="7942317" cy="2267454"/>
          </a:xfrm>
          <a:prstGeom prst="rect">
            <a:avLst/>
          </a:prstGeom>
        </p:spPr>
      </p:pic>
    </p:spTree>
    <p:extLst>
      <p:ext uri="{BB962C8B-B14F-4D97-AF65-F5344CB8AC3E}">
        <p14:creationId xmlns:p14="http://schemas.microsoft.com/office/powerpoint/2010/main" val="545012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8DA53-1EB7-76AD-216E-52488AE19C87}"/>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7ACA3236-9195-EE99-7EA9-31ADDFEAD6E4}"/>
              </a:ext>
            </a:extLst>
          </p:cNvPr>
          <p:cNvSpPr>
            <a:spLocks noGrp="1"/>
          </p:cNvSpPr>
          <p:nvPr>
            <p:ph idx="1"/>
          </p:nvPr>
        </p:nvSpPr>
        <p:spPr/>
        <p:txBody>
          <a:bodyPr/>
          <a:lstStyle/>
          <a:p>
            <a:r>
              <a:rPr lang="en-US" dirty="0"/>
              <a:t>Josh Hauser, </a:t>
            </a:r>
            <a:r>
              <a:rPr lang="en-US" dirty="0" err="1"/>
              <a:t>Sanli</a:t>
            </a:r>
            <a:r>
              <a:rPr lang="en-US" dirty="0"/>
              <a:t> </a:t>
            </a:r>
            <a:r>
              <a:rPr lang="en-US" dirty="0" err="1"/>
              <a:t>Faez</a:t>
            </a:r>
            <a:r>
              <a:rPr lang="en-US" dirty="0"/>
              <a:t> &amp; FAIR Battery Team.</a:t>
            </a:r>
          </a:p>
          <a:p>
            <a:r>
              <a:rPr lang="en-US" dirty="0"/>
              <a:t>Kirk Smith, chief engineer</a:t>
            </a:r>
          </a:p>
          <a:p>
            <a:r>
              <a:rPr lang="en-US" dirty="0"/>
              <a:t>Conference organizers!</a:t>
            </a:r>
          </a:p>
          <a:p>
            <a:r>
              <a:rPr lang="en-US" dirty="0"/>
              <a:t>Financed by </a:t>
            </a:r>
            <a:r>
              <a:rPr lang="en-US" dirty="0" err="1"/>
              <a:t>Nlnet’s</a:t>
            </a:r>
            <a:r>
              <a:rPr lang="en-US" dirty="0"/>
              <a:t> NGI0 Entrust Fund.</a:t>
            </a:r>
          </a:p>
        </p:txBody>
      </p:sp>
      <p:pic>
        <p:nvPicPr>
          <p:cNvPr id="5" name="Picture 4">
            <a:extLst>
              <a:ext uri="{FF2B5EF4-FFF2-40B4-BE49-F238E27FC236}">
                <a16:creationId xmlns:a16="http://schemas.microsoft.com/office/drawing/2014/main" id="{3E777AE3-0D26-76D8-3ECC-1E5219D9FAE5}"/>
              </a:ext>
            </a:extLst>
          </p:cNvPr>
          <p:cNvPicPr>
            <a:picLocks noChangeAspect="1"/>
          </p:cNvPicPr>
          <p:nvPr/>
        </p:nvPicPr>
        <p:blipFill>
          <a:blip r:embed="rId2"/>
          <a:stretch>
            <a:fillRect/>
          </a:stretch>
        </p:blipFill>
        <p:spPr>
          <a:xfrm>
            <a:off x="2957945" y="4149436"/>
            <a:ext cx="6177986" cy="1658062"/>
          </a:xfrm>
          <a:prstGeom prst="rect">
            <a:avLst/>
          </a:prstGeom>
        </p:spPr>
      </p:pic>
    </p:spTree>
    <p:extLst>
      <p:ext uri="{BB962C8B-B14F-4D97-AF65-F5344CB8AC3E}">
        <p14:creationId xmlns:p14="http://schemas.microsoft.com/office/powerpoint/2010/main" val="1872949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1363F-AA1C-06B4-57C9-2F3D08A46B38}"/>
              </a:ext>
            </a:extLst>
          </p:cNvPr>
          <p:cNvSpPr>
            <a:spLocks noGrp="1"/>
          </p:cNvSpPr>
          <p:nvPr>
            <p:ph type="title"/>
          </p:nvPr>
        </p:nvSpPr>
        <p:spPr/>
        <p:txBody>
          <a:bodyPr/>
          <a:lstStyle/>
          <a:p>
            <a:r>
              <a:rPr lang="en-US" dirty="0"/>
              <a:t>Li-ion batteries</a:t>
            </a:r>
          </a:p>
        </p:txBody>
      </p:sp>
      <p:pic>
        <p:nvPicPr>
          <p:cNvPr id="5" name="Picture 4">
            <a:extLst>
              <a:ext uri="{FF2B5EF4-FFF2-40B4-BE49-F238E27FC236}">
                <a16:creationId xmlns:a16="http://schemas.microsoft.com/office/drawing/2014/main" id="{4973983E-4C28-CD30-F900-D6810FF947D7}"/>
              </a:ext>
            </a:extLst>
          </p:cNvPr>
          <p:cNvPicPr>
            <a:picLocks noChangeAspect="1"/>
          </p:cNvPicPr>
          <p:nvPr/>
        </p:nvPicPr>
        <p:blipFill>
          <a:blip r:embed="rId2"/>
          <a:stretch>
            <a:fillRect/>
          </a:stretch>
        </p:blipFill>
        <p:spPr>
          <a:xfrm>
            <a:off x="2748381" y="1460115"/>
            <a:ext cx="6695238" cy="4314286"/>
          </a:xfrm>
          <a:prstGeom prst="rect">
            <a:avLst/>
          </a:prstGeom>
        </p:spPr>
      </p:pic>
      <p:sp>
        <p:nvSpPr>
          <p:cNvPr id="7" name="TextBox 6">
            <a:extLst>
              <a:ext uri="{FF2B5EF4-FFF2-40B4-BE49-F238E27FC236}">
                <a16:creationId xmlns:a16="http://schemas.microsoft.com/office/drawing/2014/main" id="{4530589B-F802-AF22-E984-22647576BD1F}"/>
              </a:ext>
            </a:extLst>
          </p:cNvPr>
          <p:cNvSpPr txBox="1"/>
          <p:nvPr/>
        </p:nvSpPr>
        <p:spPr>
          <a:xfrm>
            <a:off x="546287" y="6243028"/>
            <a:ext cx="6094878" cy="369332"/>
          </a:xfrm>
          <a:prstGeom prst="rect">
            <a:avLst/>
          </a:prstGeom>
          <a:noFill/>
        </p:spPr>
        <p:txBody>
          <a:bodyPr wrap="square">
            <a:spAutoFit/>
          </a:bodyPr>
          <a:lstStyle/>
          <a:p>
            <a:r>
              <a:rPr lang="en-US" dirty="0"/>
              <a:t>https://www.mdpi.com/2076-3417/10/4/1264</a:t>
            </a:r>
          </a:p>
        </p:txBody>
      </p:sp>
    </p:spTree>
    <p:extLst>
      <p:ext uri="{BB962C8B-B14F-4D97-AF65-F5344CB8AC3E}">
        <p14:creationId xmlns:p14="http://schemas.microsoft.com/office/powerpoint/2010/main" val="2685429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igure 1. Scanning Electron Microscope image of Cross sectioned battery layers.">
            <a:extLst>
              <a:ext uri="{FF2B5EF4-FFF2-40B4-BE49-F238E27FC236}">
                <a16:creationId xmlns:a16="http://schemas.microsoft.com/office/drawing/2014/main" id="{56C59955-1F6A-CE94-A360-B3128722C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50" y="245640"/>
            <a:ext cx="8270494" cy="55556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6F5149-261F-4945-3175-4148233C26FE}"/>
              </a:ext>
            </a:extLst>
          </p:cNvPr>
          <p:cNvSpPr txBox="1"/>
          <p:nvPr/>
        </p:nvSpPr>
        <p:spPr>
          <a:xfrm>
            <a:off x="546286" y="6243028"/>
            <a:ext cx="9753777" cy="369332"/>
          </a:xfrm>
          <a:prstGeom prst="rect">
            <a:avLst/>
          </a:prstGeom>
          <a:noFill/>
        </p:spPr>
        <p:txBody>
          <a:bodyPr wrap="square">
            <a:spAutoFit/>
          </a:bodyPr>
          <a:lstStyle/>
          <a:p>
            <a:r>
              <a:rPr lang="en-US" dirty="0"/>
              <a:t>https://www.jeolusa.com/NEWS-EVENTS/Blog/pristine-cross-sections-of-batteries</a:t>
            </a:r>
          </a:p>
        </p:txBody>
      </p:sp>
    </p:spTree>
    <p:extLst>
      <p:ext uri="{BB962C8B-B14F-4D97-AF65-F5344CB8AC3E}">
        <p14:creationId xmlns:p14="http://schemas.microsoft.com/office/powerpoint/2010/main" val="3633832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A view of the Vistra Battery Energy Storage System fire in Moss Landing on Jan. 16. At its meeting Tuesday, the Santa Cruz County Board of Supervisors, and the viewing public will hear a comprehensive update on the impact of the fire. (Shmuel Thaler - Santa Cruz Sentinel file)">
            <a:extLst>
              <a:ext uri="{FF2B5EF4-FFF2-40B4-BE49-F238E27FC236}">
                <a16:creationId xmlns:a16="http://schemas.microsoft.com/office/drawing/2014/main" id="{12205F47-0A4B-E89A-8112-3CAF32DF1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47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304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F70F-88E6-368F-1434-9BDC5C0464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035AB1-FB2C-1BD6-F18E-B3F3143B6DC6}"/>
              </a:ext>
            </a:extLst>
          </p:cNvPr>
          <p:cNvSpPr>
            <a:spLocks noGrp="1"/>
          </p:cNvSpPr>
          <p:nvPr>
            <p:ph idx="1"/>
          </p:nvPr>
        </p:nvSpPr>
        <p:spPr/>
        <p:txBody>
          <a:bodyPr/>
          <a:lstStyle/>
          <a:p>
            <a:endParaRPr lang="en-US"/>
          </a:p>
        </p:txBody>
      </p:sp>
      <p:pic>
        <p:nvPicPr>
          <p:cNvPr id="6146" name="Picture 2" descr="Fire at massive Calif. battery storage facility forces over 2,000  evacuations">
            <a:extLst>
              <a:ext uri="{FF2B5EF4-FFF2-40B4-BE49-F238E27FC236}">
                <a16:creationId xmlns:a16="http://schemas.microsoft.com/office/drawing/2014/main" id="{1E976AC7-BDFC-D9C7-299A-306E34F6A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147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Fires fuel effort to rein in battery storage 'cowboys' with AI | S&amp;P Global  Market Intelligence">
            <a:extLst>
              <a:ext uri="{FF2B5EF4-FFF2-40B4-BE49-F238E27FC236}">
                <a16:creationId xmlns:a16="http://schemas.microsoft.com/office/drawing/2014/main" id="{9AC1EAA7-ADD3-5C72-2195-729B31CABC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644" b="637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79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Battery storage fire flares up for sixth day">
            <a:extLst>
              <a:ext uri="{FF2B5EF4-FFF2-40B4-BE49-F238E27FC236}">
                <a16:creationId xmlns:a16="http://schemas.microsoft.com/office/drawing/2014/main" id="{FA430642-9AC5-9044-4A66-AF2B21CD57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641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BD854-7372-78AD-A8A8-EFE1A4B003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FFCB70-73BA-2AB3-9ED4-D8785C0E9B1F}"/>
              </a:ext>
            </a:extLst>
          </p:cNvPr>
          <p:cNvSpPr>
            <a:spLocks noGrp="1"/>
          </p:cNvSpPr>
          <p:nvPr>
            <p:ph idx="1"/>
          </p:nvPr>
        </p:nvSpPr>
        <p:spPr/>
        <p:txBody>
          <a:bodyPr/>
          <a:lstStyle/>
          <a:p>
            <a:endParaRPr lang="en-US"/>
          </a:p>
        </p:txBody>
      </p:sp>
      <p:pic>
        <p:nvPicPr>
          <p:cNvPr id="8194" name="Picture 2">
            <a:extLst>
              <a:ext uri="{FF2B5EF4-FFF2-40B4-BE49-F238E27FC236}">
                <a16:creationId xmlns:a16="http://schemas.microsoft.com/office/drawing/2014/main" id="{DAA1E00E-7F05-3A64-5C51-868664BD6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809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8355</TotalTime>
  <Words>368</Words>
  <Application>Microsoft Office PowerPoint</Application>
  <PresentationFormat>Widescreen</PresentationFormat>
  <Paragraphs>45</Paragraphs>
  <Slides>25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Aptos Display</vt:lpstr>
      <vt:lpstr>Arial</vt:lpstr>
      <vt:lpstr>inherit</vt:lpstr>
      <vt:lpstr>Source Sans Pro</vt:lpstr>
      <vt:lpstr>Office Theme</vt:lpstr>
      <vt:lpstr>Building an Open-Source Battery for Stationary Storage</vt:lpstr>
      <vt:lpstr>Flow Battery Research Collective: Who are we?</vt:lpstr>
      <vt:lpstr>Li-ion batteries</vt:lpstr>
      <vt:lpstr>PowerPoint Presentation</vt:lpstr>
      <vt:lpstr>PowerPoint Presentation</vt:lpstr>
      <vt:lpstr>PowerPoint Presentation</vt:lpstr>
      <vt:lpstr>PowerPoint Presentation</vt:lpstr>
      <vt:lpstr>PowerPoint Presentation</vt:lpstr>
      <vt:lpstr>PowerPoint Presentation</vt:lpstr>
      <vt:lpstr>What is a redox flow battery (RFB)?</vt:lpstr>
      <vt:lpstr>Can RFBs compete?</vt:lpstr>
      <vt:lpstr>Why open-source?</vt:lpstr>
      <vt:lpstr>Our roadmap</vt:lpstr>
      <vt:lpstr>What scale?</vt:lpstr>
      <vt:lpstr>PowerPoint Presentation</vt:lpstr>
      <vt:lpstr>First prototypes</vt:lpstr>
      <vt:lpstr>PowerPoint Presentation</vt:lpstr>
      <vt:lpstr>PowerPoint Presentation</vt:lpstr>
      <vt:lpstr>PowerPoint Presentation</vt:lpstr>
      <vt:lpstr>PowerPoint Presentation</vt:lpstr>
      <vt:lpstr> Current performance: low concentration, 100 mAh/cm </vt:lpstr>
      <vt:lpstr>Current performance: medium concentration </vt:lpstr>
      <vt:lpstr>PowerPoint Presentation</vt:lpstr>
      <vt:lpstr>How to get involved?</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Fernandez</dc:creator>
  <cp:lastModifiedBy>Daniel Fernandez</cp:lastModifiedBy>
  <cp:revision>6</cp:revision>
  <dcterms:created xsi:type="dcterms:W3CDTF">2025-01-25T16:46:37Z</dcterms:created>
  <dcterms:modified xsi:type="dcterms:W3CDTF">2025-01-31T12:02:32Z</dcterms:modified>
</cp:coreProperties>
</file>