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embeddedFontLst>
    <p:embeddedFont>
      <p:font typeface="Lexend"/>
      <p:regular r:id="rId56"/>
      <p:bold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Lexend-bold.fntdata"/><Relationship Id="rId12" Type="http://schemas.openxmlformats.org/officeDocument/2006/relationships/slide" Target="slides/slide7.xml"/><Relationship Id="rId56" Type="http://schemas.openxmlformats.org/officeDocument/2006/relationships/font" Target="fonts/Lexend-regular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2b72d2f512_0_2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2b72d2f512_0_2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2b72d2f512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2b72d2f512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2b72d2f512_0_2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2b72d2f512_0_2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2b72d2f512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2b72d2f512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b72d2f512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2b72d2f512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2b72d2f512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2b72d2f512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2b72d2f51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2b72d2f51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2b72d2f512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2b72d2f512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b72d2f512_0_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2b72d2f512_0_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2b72d2f512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2b72d2f512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b67f07f62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b67f07f62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2b72d2f51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2b72d2f51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2b72d2f512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2b72d2f512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2b72d2f51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2b72d2f51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2b72d2f512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2b72d2f51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2b72d2f512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2b72d2f512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2b72d2f51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2b72d2f51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2b72d2f512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2b72d2f512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2b72d2f512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2b72d2f512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2b72d2f512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2b72d2f512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2b72d2f51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2b72d2f51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2b72d2f51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2b72d2f51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2b72d2f512_0_3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2b72d2f512_0_3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32b72d2f512_0_3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32b72d2f512_0_3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2b72d2f512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2b72d2f512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2b72d2f512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2b72d2f512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2b72d2f51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2b72d2f51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2b72d2f512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2b72d2f512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32b72d2f51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32b72d2f51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2b72d2f51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2b72d2f51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2b72d2f512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2b72d2f512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2b72d2f512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2b72d2f512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2b72d2f51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2b72d2f51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2b72d2f512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2b72d2f512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2b72d2f512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2b72d2f512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2b72d2f512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2b72d2f512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2b72d2f51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2b72d2f51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2b72d2f512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2b72d2f512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2b72d2f51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2b72d2f51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2b72d2f512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2b72d2f512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2b72d2f512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32b72d2f512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2b72d2f512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2b72d2f512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2b72d2f512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2b72d2f512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2b67f07f6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2b67f07f6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2b72d2f512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2b72d2f512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2b72d2f51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2b72d2f51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2b72d2f51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2b72d2f51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2b72d2f5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2b72d2f5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b72d2f512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2b72d2f512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8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9.png"/><Relationship Id="rId5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Relationship Id="rId4" Type="http://schemas.openxmlformats.org/officeDocument/2006/relationships/hyperlink" Target="https://www.npmjs.com/package/ol" TargetMode="Externa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png"/><Relationship Id="rId4" Type="http://schemas.openxmlformats.org/officeDocument/2006/relationships/hyperlink" Target="https://openlayers.org/en/latest/examples" TargetMode="Externa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5.png"/><Relationship Id="rId4" Type="http://schemas.openxmlformats.org/officeDocument/2006/relationships/hyperlink" Target="https://openlayers.org/bench" TargetMode="External"/><Relationship Id="rId5" Type="http://schemas.openxmlformats.org/officeDocument/2006/relationships/hyperlink" Target="https://openlayers.org/bench" TargetMode="Externa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4.png"/><Relationship Id="rId4" Type="http://schemas.openxmlformats.org/officeDocument/2006/relationships/hyperlink" Target="https://openlayers.org/bench/cases/line-rendering" TargetMode="External"/><Relationship Id="rId5" Type="http://schemas.openxmlformats.org/officeDocument/2006/relationships/hyperlink" Target="https://openlayers.org/bench/cases/line-rendering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hyperlink" Target="https://github.com/openlayers/openlayers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OpenLayers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the reference web-mapping library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15" name="Google Shape;115;p22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16" name="Google Shape;116;p22"/>
          <p:cNvPicPr preferRelativeResize="0"/>
          <p:nvPr/>
        </p:nvPicPr>
        <p:blipFill rotWithShape="1">
          <a:blip r:embed="rId3">
            <a:alphaModFix/>
          </a:blip>
          <a:srcRect b="0" l="0" r="6454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22" name="Google Shape;122;p23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23" name="Google Shape;123;p23"/>
          <p:cNvPicPr preferRelativeResize="0"/>
          <p:nvPr/>
        </p:nvPicPr>
        <p:blipFill rotWithShape="1">
          <a:blip r:embed="rId3">
            <a:alphaModFix/>
          </a:blip>
          <a:srcRect b="0" l="0" r="16569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Rule-based styling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30" name="Google Shape;130;p24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b="6004" l="12228" r="4693" t="15502"/>
          <a:stretch/>
        </p:blipFill>
        <p:spPr>
          <a:xfrm>
            <a:off x="1777200" y="882625"/>
            <a:ext cx="5579999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Varying colors along a line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38" name="Google Shape;138;p25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39" name="Google Shape;139;p25"/>
          <p:cNvPicPr preferRelativeResize="0"/>
          <p:nvPr/>
        </p:nvPicPr>
        <p:blipFill rotWithShape="1">
          <a:blip r:embed="rId3">
            <a:alphaModFix/>
          </a:blip>
          <a:srcRect b="0" l="0" r="11785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Point clusters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46" name="Google Shape;146;p26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47" name="Google Shape;147;p26"/>
          <p:cNvPicPr preferRelativeResize="0"/>
          <p:nvPr/>
        </p:nvPicPr>
        <p:blipFill rotWithShape="1">
          <a:blip r:embed="rId3">
            <a:alphaModFix/>
          </a:blip>
          <a:srcRect b="0" l="0" r="11785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6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Heatmap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Tiled data</a:t>
            </a:r>
            <a:endParaRPr sz="2200"/>
          </a:p>
        </p:txBody>
      </p:sp>
      <p:sp>
        <p:nvSpPr>
          <p:cNvPr id="154" name="Google Shape;154;p27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8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60" name="Google Shape;160;p28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61" name="Google Shape;161;p28"/>
          <p:cNvPicPr preferRelativeResize="0"/>
          <p:nvPr/>
        </p:nvPicPr>
        <p:blipFill rotWithShape="1">
          <a:blip r:embed="rId3">
            <a:alphaModFix/>
          </a:blip>
          <a:srcRect b="0" l="0" r="11197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Image tiles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Tiled data</a:t>
            </a:r>
            <a:endParaRPr sz="2200"/>
          </a:p>
        </p:txBody>
      </p:sp>
      <p:sp>
        <p:nvSpPr>
          <p:cNvPr id="168" name="Google Shape;168;p29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69" name="Google Shape;169;p29"/>
          <p:cNvPicPr preferRelativeResize="0"/>
          <p:nvPr/>
        </p:nvPicPr>
        <p:blipFill rotWithShape="1">
          <a:blip r:embed="rId3">
            <a:alphaModFix/>
          </a:blip>
          <a:srcRect b="0" l="0" r="11205" t="0"/>
          <a:stretch/>
        </p:blipFill>
        <p:spPr>
          <a:xfrm>
            <a:off x="1777200" y="882625"/>
            <a:ext cx="5579999" cy="3378301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9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Vector tiles (unstyled)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76" name="Google Shape;176;p30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77" name="Google Shape;177;p30"/>
          <p:cNvPicPr preferRelativeResize="0"/>
          <p:nvPr/>
        </p:nvPicPr>
        <p:blipFill rotWithShape="1">
          <a:blip r:embed="rId3">
            <a:alphaModFix/>
          </a:blip>
          <a:srcRect b="-15900" l="0" r="0" t="7440"/>
          <a:stretch/>
        </p:blipFill>
        <p:spPr>
          <a:xfrm>
            <a:off x="1782000" y="882625"/>
            <a:ext cx="5580001" cy="395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0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Tile loading across a view animation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1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ctr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Optimized tile loading: the right tiles at the right time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Tile grid can be anything</a:t>
            </a:r>
            <a:br>
              <a:rPr lang="en" sz="2200"/>
            </a:br>
            <a:r>
              <a:rPr lang="en" sz="2200"/>
              <a:t>(not just web mercator)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Support high DPI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1500"/>
              </a:spcAft>
              <a:buSzPts val="2200"/>
              <a:buChar char="●"/>
            </a:pPr>
            <a:r>
              <a:rPr lang="en" sz="2200"/>
              <a:t>Decluttering on vector tiles</a:t>
            </a:r>
            <a:endParaRPr sz="2200"/>
          </a:p>
        </p:txBody>
      </p:sp>
      <p:sp>
        <p:nvSpPr>
          <p:cNvPr id="184" name="Google Shape;184;p31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1689625" y="2033275"/>
            <a:ext cx="48621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Olivia Guyot</a:t>
            </a:r>
            <a:endParaRPr sz="22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Developer at </a:t>
            </a:r>
            <a:r>
              <a:rPr lang="en" sz="1800">
                <a:solidFill>
                  <a:schemeClr val="accent4"/>
                </a:solidFill>
                <a:latin typeface="Lexend"/>
                <a:ea typeface="Lexend"/>
                <a:cs typeface="Lexend"/>
                <a:sym typeface="Lexend"/>
              </a:rPr>
              <a:t>Camptocamp</a:t>
            </a:r>
            <a:endParaRPr sz="1800">
              <a:solidFill>
                <a:schemeClr val="accent4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@jahow</a:t>
            </a:r>
            <a:endParaRPr sz="18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@oliviaguyot.bsky.social</a:t>
            </a:r>
            <a:endParaRPr sz="18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Lexend"/>
                <a:ea typeface="Lexend"/>
                <a:cs typeface="Lexend"/>
                <a:sym typeface="Lexend"/>
              </a:rPr>
              <a:t>olivia.guyot@camptocamp.com</a:t>
            </a:r>
            <a:endParaRPr sz="1800">
              <a:solidFill>
                <a:schemeClr val="lt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647" y="3488360"/>
            <a:ext cx="269624" cy="238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9650" y="3167591"/>
            <a:ext cx="269626" cy="26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b="6480" l="0" r="14908" t="0"/>
          <a:stretch/>
        </p:blipFill>
        <p:spPr>
          <a:xfrm flipH="1">
            <a:off x="6619650" y="868725"/>
            <a:ext cx="1538550" cy="1887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Raster data</a:t>
            </a:r>
            <a:endParaRPr sz="2200"/>
          </a:p>
        </p:txBody>
      </p:sp>
      <p:sp>
        <p:nvSpPr>
          <p:cNvPr id="190" name="Google Shape;190;p32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196" name="Google Shape;196;p33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97" name="Google Shape;197;p33"/>
          <p:cNvPicPr preferRelativeResize="0"/>
          <p:nvPr/>
        </p:nvPicPr>
        <p:blipFill rotWithShape="1">
          <a:blip r:embed="rId3">
            <a:alphaModFix/>
          </a:blip>
          <a:srcRect b="-15526" l="0" r="0" t="0"/>
          <a:stretch/>
        </p:blipFill>
        <p:spPr>
          <a:xfrm>
            <a:off x="1777200" y="882625"/>
            <a:ext cx="5579999" cy="390273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3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NDVI computed from a GeoTIFF file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4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04" name="Google Shape;204;p34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9982" l="0" r="27315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4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Dynamic styling of image tiles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12" name="Google Shape;212;p35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13" name="Google Shape;213;p35"/>
          <p:cNvPicPr preferRelativeResize="0"/>
          <p:nvPr/>
        </p:nvPicPr>
        <p:blipFill rotWithShape="1">
          <a:blip r:embed="rId3">
            <a:alphaModFix/>
          </a:blip>
          <a:srcRect b="9982" l="0" r="27320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5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Dynamic styling of image tiles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</a:t>
            </a:r>
            <a:r>
              <a:rPr lang="en" sz="2200"/>
              <a:t>low layer</a:t>
            </a:r>
            <a:endParaRPr sz="2200"/>
          </a:p>
        </p:txBody>
      </p:sp>
      <p:sp>
        <p:nvSpPr>
          <p:cNvPr id="220" name="Google Shape;220;p36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21" name="Google Shape;221;p36"/>
          <p:cNvPicPr preferRelativeResize="0"/>
          <p:nvPr/>
        </p:nvPicPr>
        <p:blipFill rotWithShape="1">
          <a:blip r:embed="rId3">
            <a:alphaModFix/>
          </a:blip>
          <a:srcRect b="2133" l="0" r="0" t="0"/>
          <a:stretch/>
        </p:blipFill>
        <p:spPr>
          <a:xfrm>
            <a:off x="1777200" y="882625"/>
            <a:ext cx="5579999" cy="3378301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6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Visible colors &amp; near infrared from Sentinel 2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7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Flow layer</a:t>
            </a:r>
            <a:endParaRPr sz="2200"/>
          </a:p>
        </p:txBody>
      </p:sp>
      <p:sp>
        <p:nvSpPr>
          <p:cNvPr id="228" name="Google Shape;228;p37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29" name="Google Shape;229;p37"/>
          <p:cNvPicPr preferRelativeResize="0"/>
          <p:nvPr/>
        </p:nvPicPr>
        <p:blipFill rotWithShape="1">
          <a:blip r:embed="rId3">
            <a:alphaModFix/>
          </a:blip>
          <a:srcRect b="2296" l="0" r="0" t="0"/>
          <a:stretch/>
        </p:blipFill>
        <p:spPr>
          <a:xfrm>
            <a:off x="1782000" y="882625"/>
            <a:ext cx="5579999" cy="33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7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Visible colors &amp; near infrared from Sentinel 2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Projections!</a:t>
            </a:r>
            <a:endParaRPr sz="2200"/>
          </a:p>
        </p:txBody>
      </p:sp>
      <p:sp>
        <p:nvSpPr>
          <p:cNvPr id="236" name="Google Shape;236;p38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42" name="Google Shape;242;p39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43" name="Google Shape;243;p39"/>
          <p:cNvPicPr preferRelativeResize="0"/>
          <p:nvPr/>
        </p:nvPicPr>
        <p:blipFill rotWithShape="1">
          <a:blip r:embed="rId3">
            <a:alphaModFix/>
          </a:blip>
          <a:srcRect b="0" l="0" r="11197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9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Mollweide projection (better area proportions)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0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Flow layer</a:t>
            </a:r>
            <a:endParaRPr sz="2200"/>
          </a:p>
        </p:txBody>
      </p:sp>
      <p:sp>
        <p:nvSpPr>
          <p:cNvPr id="250" name="Google Shape;250;p40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256" name="Google Shape;256;p41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57" name="Google Shape;257;p41"/>
          <p:cNvPicPr preferRelativeResize="0"/>
          <p:nvPr/>
        </p:nvPicPr>
        <p:blipFill rotWithShape="1">
          <a:blip r:embed="rId3">
            <a:alphaModFix/>
          </a:blip>
          <a:srcRect b="0" l="40217" r="8712" t="0"/>
          <a:stretch/>
        </p:blipFill>
        <p:spPr>
          <a:xfrm>
            <a:off x="1777200" y="882600"/>
            <a:ext cx="5579999" cy="33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OpenLayers?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2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Formats</a:t>
            </a:r>
            <a:endParaRPr sz="2200"/>
          </a:p>
        </p:txBody>
      </p:sp>
      <p:sp>
        <p:nvSpPr>
          <p:cNvPr id="263" name="Google Shape;263;p42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GeoJSON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WKT, WKB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GML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GPX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KML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MVT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OSMXML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TopoJSON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…</a:t>
            </a:r>
            <a:endParaRPr sz="2200"/>
          </a:p>
        </p:txBody>
      </p:sp>
      <p:sp>
        <p:nvSpPr>
          <p:cNvPr id="269" name="Google Shape;269;p43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Sources</a:t>
            </a:r>
            <a:endParaRPr sz="2200"/>
          </a:p>
        </p:txBody>
      </p:sp>
      <p:sp>
        <p:nvSpPr>
          <p:cNvPr id="275" name="Google Shape;275;p44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OGC API Tiles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WMS, WFS, WMTS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SentinelHub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PMTiles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Google Maps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Stadia Maps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COG</a:t>
            </a:r>
            <a:endParaRPr sz="2200"/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IIIF, Zoomify, ...</a:t>
            </a:r>
            <a:endParaRPr sz="2200"/>
          </a:p>
        </p:txBody>
      </p:sp>
      <p:sp>
        <p:nvSpPr>
          <p:cNvPr id="281" name="Google Shape;281;p45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How-to 🔧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7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0B1723"/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114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92" name="Google Shape;292;p47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293" name="Google Shape;293;p47"/>
          <p:cNvPicPr preferRelativeResize="0"/>
          <p:nvPr/>
        </p:nvPicPr>
        <p:blipFill rotWithShape="1">
          <a:blip r:embed="rId3">
            <a:alphaModFix/>
          </a:blip>
          <a:srcRect b="0" l="0" r="6855" t="0"/>
          <a:stretch/>
        </p:blipFill>
        <p:spPr>
          <a:xfrm>
            <a:off x="1777200" y="882625"/>
            <a:ext cx="5580000" cy="33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8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NPM package</a:t>
            </a:r>
            <a:endParaRPr sz="2200"/>
          </a:p>
        </p:txBody>
      </p:sp>
      <p:sp>
        <p:nvSpPr>
          <p:cNvPr id="299" name="Google Shape;299;p48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9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05" name="Google Shape;305;p49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06" name="Google Shape;306;p49"/>
          <p:cNvPicPr preferRelativeResize="0"/>
          <p:nvPr/>
        </p:nvPicPr>
        <p:blipFill rotWithShape="1">
          <a:blip r:embed="rId3">
            <a:alphaModFix/>
          </a:blip>
          <a:srcRect b="4039" l="0" r="0" t="0"/>
          <a:stretch/>
        </p:blipFill>
        <p:spPr>
          <a:xfrm>
            <a:off x="1777200" y="882600"/>
            <a:ext cx="5580000" cy="33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49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https://www.npmjs.com/package/ol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0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200">
                <a:highlight>
                  <a:srgbClr val="0B1723"/>
                </a:highlight>
                <a:latin typeface="Courier New"/>
                <a:ea typeface="Courier New"/>
                <a:cs typeface="Courier New"/>
                <a:sym typeface="Courier New"/>
              </a:rPr>
              <a:t>npm install ol</a:t>
            </a:r>
            <a:br>
              <a:rPr lang="en" sz="2200"/>
            </a:br>
            <a:r>
              <a:rPr lang="en" sz="2200"/>
              <a:t>Latest stable</a:t>
            </a:r>
            <a:br>
              <a:rPr lang="en" sz="2200"/>
            </a:br>
            <a:endParaRPr sz="2200"/>
          </a:p>
          <a:p>
            <a:pPr indent="0" lvl="0" marL="0" rtl="0" algn="ctr">
              <a:spcBef>
                <a:spcPts val="1500"/>
              </a:spcBef>
              <a:spcAft>
                <a:spcPts val="1500"/>
              </a:spcAft>
              <a:buNone/>
            </a:pPr>
            <a:r>
              <a:rPr lang="en" sz="2200">
                <a:highlight>
                  <a:srgbClr val="0B1723"/>
                </a:highlight>
                <a:latin typeface="Courier New"/>
                <a:ea typeface="Courier New"/>
                <a:cs typeface="Courier New"/>
                <a:sym typeface="Courier New"/>
              </a:rPr>
              <a:t>npm install ol@dev</a:t>
            </a:r>
            <a:br>
              <a:rPr lang="en" sz="2200">
                <a:highlight>
                  <a:srgbClr val="0B1723"/>
                </a:highlight>
                <a:latin typeface="Courier New"/>
                <a:ea typeface="Courier New"/>
                <a:cs typeface="Courier New"/>
                <a:sym typeface="Courier New"/>
              </a:rPr>
            </a:br>
            <a:r>
              <a:rPr lang="en" sz="2200"/>
              <a:t>Version on main branch</a:t>
            </a:r>
            <a:endParaRPr sz="2200"/>
          </a:p>
        </p:txBody>
      </p:sp>
      <p:sp>
        <p:nvSpPr>
          <p:cNvPr id="313" name="Google Shape;313;p50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1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Examples &amp; API doc</a:t>
            </a:r>
            <a:endParaRPr sz="2200"/>
          </a:p>
        </p:txBody>
      </p:sp>
      <p:sp>
        <p:nvSpPr>
          <p:cNvPr id="319" name="Google Shape;319;p51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ctr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JavaScript library to show interactive maps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Has been around for a long time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1500"/>
              </a:spcAft>
              <a:buSzPts val="2200"/>
              <a:buChar char="●"/>
            </a:pPr>
            <a:r>
              <a:rPr lang="en" sz="2200"/>
              <a:t>Constantly evolving and improving</a:t>
            </a:r>
            <a:endParaRPr sz="2200"/>
          </a:p>
        </p:txBody>
      </p:sp>
      <p:sp>
        <p:nvSpPr>
          <p:cNvPr id="74" name="Google Shape;74;p16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2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25" name="Google Shape;325;p52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26" name="Google Shape;326;p52"/>
          <p:cNvPicPr preferRelativeResize="0"/>
          <p:nvPr/>
        </p:nvPicPr>
        <p:blipFill rotWithShape="1">
          <a:blip r:embed="rId3">
            <a:alphaModFix/>
          </a:blip>
          <a:srcRect b="24630" l="0" r="0" t="0"/>
          <a:stretch/>
        </p:blipFill>
        <p:spPr>
          <a:xfrm>
            <a:off x="1777200" y="882625"/>
            <a:ext cx="5580001" cy="33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52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https://openlayers.org/en/latest/examples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3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Benchmarks!</a:t>
            </a:r>
            <a:endParaRPr sz="2200"/>
          </a:p>
        </p:txBody>
      </p:sp>
      <p:sp>
        <p:nvSpPr>
          <p:cNvPr id="333" name="Google Shape;333;p53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4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39" name="Google Shape;339;p54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40" name="Google Shape;34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200" y="882625"/>
            <a:ext cx="5572266" cy="33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4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https://openlayers.org/</a:t>
            </a: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5"/>
              </a:rPr>
              <a:t>bench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5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347" name="Google Shape;347;p55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348" name="Google Shape;348;p55"/>
          <p:cNvPicPr preferRelativeResize="0"/>
          <p:nvPr/>
        </p:nvPicPr>
        <p:blipFill rotWithShape="1">
          <a:blip r:embed="rId3">
            <a:alphaModFix/>
          </a:blip>
          <a:srcRect b="129" l="0" r="0" t="0"/>
          <a:stretch/>
        </p:blipFill>
        <p:spPr>
          <a:xfrm>
            <a:off x="1777200" y="882625"/>
            <a:ext cx="5580000" cy="3378299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55"/>
          <p:cNvSpPr txBox="1"/>
          <p:nvPr/>
        </p:nvSpPr>
        <p:spPr>
          <a:xfrm>
            <a:off x="1777200" y="3860725"/>
            <a:ext cx="5580000" cy="400200"/>
          </a:xfrm>
          <a:prstGeom prst="rect">
            <a:avLst/>
          </a:prstGeom>
          <a:solidFill>
            <a:srgbClr val="000000">
              <a:alpha val="6772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https://openlayers.org/bench</a:t>
            </a: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5"/>
              </a:rPr>
              <a:t>/cases/line-rendering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6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ctr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Vector data is the main area for performance improvement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1500"/>
              </a:spcAft>
              <a:buSzPts val="2200"/>
              <a:buChar char="●"/>
            </a:pPr>
            <a:r>
              <a:rPr lang="en" sz="2200"/>
              <a:t>Used to measure progress on WebGL renderers</a:t>
            </a:r>
            <a:endParaRPr sz="2200"/>
          </a:p>
        </p:txBody>
      </p:sp>
      <p:sp>
        <p:nvSpPr>
          <p:cNvPr id="355" name="Google Shape;355;p56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it matters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8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ctr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Accessibility to good maps is essential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Vendor lock-in is a reality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1500"/>
              </a:spcAft>
              <a:buSzPts val="2200"/>
              <a:buChar char="●"/>
            </a:pPr>
            <a:r>
              <a:rPr lang="en" sz="2200"/>
              <a:t>OpenLayers is not owned by a company</a:t>
            </a:r>
            <a:endParaRPr sz="2200"/>
          </a:p>
        </p:txBody>
      </p:sp>
      <p:sp>
        <p:nvSpPr>
          <p:cNvPr id="366" name="Google Shape;366;p58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9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ctr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Diversity of data formats ensures ease of use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1500"/>
              </a:spcAft>
              <a:buSzPts val="2200"/>
              <a:buChar char="●"/>
            </a:pPr>
            <a:r>
              <a:rPr lang="en" sz="2200"/>
              <a:t>No "western" assumption</a:t>
            </a:r>
            <a:endParaRPr sz="2200"/>
          </a:p>
        </p:txBody>
      </p:sp>
      <p:sp>
        <p:nvSpPr>
          <p:cNvPr id="372" name="Google Shape;372;p59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0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Help is always welcome! 💪</a:t>
            </a:r>
            <a:endParaRPr sz="2200"/>
          </a:p>
        </p:txBody>
      </p:sp>
      <p:sp>
        <p:nvSpPr>
          <p:cNvPr id="378" name="Google Shape;378;p60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6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 &amp; A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1500"/>
              </a:spcAft>
              <a:buNone/>
            </a:pPr>
            <a:r>
              <a:rPr lang="en" sz="2200">
                <a:highlight>
                  <a:srgbClr val="0B1723"/>
                </a:highlight>
                <a:latin typeface="Courier New"/>
                <a:ea typeface="Courier New"/>
                <a:cs typeface="Courier New"/>
                <a:sym typeface="Courier New"/>
              </a:rPr>
              <a:t>npm install ol</a:t>
            </a:r>
            <a:endParaRPr sz="2200">
              <a:highlight>
                <a:srgbClr val="0B1723"/>
              </a:highlight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0" name="Google Shape;80;p17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6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you!! 🫶</a:t>
            </a:r>
            <a:endParaRPr/>
          </a:p>
        </p:txBody>
      </p:sp>
      <p:sp>
        <p:nvSpPr>
          <p:cNvPr id="389" name="Google Shape;389;p62"/>
          <p:cNvSpPr txBox="1"/>
          <p:nvPr>
            <p:ph idx="4294967295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Feel free to reach out if you want to know more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1500"/>
              </a:spcAft>
              <a:buNone/>
            </a:pPr>
            <a:r>
              <a:t/>
            </a:r>
            <a:endParaRPr sz="2200"/>
          </a:p>
        </p:txBody>
      </p:sp>
      <p:sp>
        <p:nvSpPr>
          <p:cNvPr id="86" name="Google Shape;86;p18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 rotWithShape="1">
          <a:blip r:embed="rId3">
            <a:alphaModFix/>
          </a:blip>
          <a:srcRect b="2912" l="0" r="0" t="0"/>
          <a:stretch/>
        </p:blipFill>
        <p:spPr>
          <a:xfrm>
            <a:off x="1777200" y="882625"/>
            <a:ext cx="5580001" cy="3378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8"/>
          <p:cNvSpPr txBox="1"/>
          <p:nvPr/>
        </p:nvSpPr>
        <p:spPr>
          <a:xfrm>
            <a:off x="1777200" y="3860724"/>
            <a:ext cx="5580000" cy="400200"/>
          </a:xfrm>
          <a:prstGeom prst="rect">
            <a:avLst/>
          </a:prstGeom>
          <a:solidFill>
            <a:srgbClr val="000000">
              <a:alpha val="4241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https://github.com/openlayers/openlayers</a:t>
            </a:r>
            <a:endParaRPr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89" name="Google Shape;89;p18"/>
          <p:cNvSpPr/>
          <p:nvPr/>
        </p:nvSpPr>
        <p:spPr>
          <a:xfrm>
            <a:off x="6174925" y="1357125"/>
            <a:ext cx="1228200" cy="3801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/>
          <p:nvPr/>
        </p:nvSpPr>
        <p:spPr>
          <a:xfrm>
            <a:off x="5598125" y="2727825"/>
            <a:ext cx="1173900" cy="244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2754950" y="1167125"/>
            <a:ext cx="1173900" cy="244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4824575" y="2076375"/>
            <a:ext cx="888900" cy="244500"/>
          </a:xfrm>
          <a:prstGeom prst="ellipse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-368300" lvl="0" marL="457200" rtl="0" algn="ctr">
              <a:spcBef>
                <a:spcPts val="10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Features are split in modules that can be imported separately</a:t>
            </a:r>
            <a:endParaRPr sz="2200"/>
          </a:p>
          <a:p>
            <a:pPr indent="-368300" lvl="0" marL="457200" rtl="0" algn="ctr">
              <a:spcBef>
                <a:spcPts val="1500"/>
              </a:spcBef>
              <a:spcAft>
                <a:spcPts val="1500"/>
              </a:spcAft>
              <a:buSzPts val="2200"/>
              <a:buChar char="●"/>
            </a:pPr>
            <a:r>
              <a:rPr lang="en" sz="2200"/>
              <a:t>Does </a:t>
            </a:r>
            <a:r>
              <a:rPr i="1" lang="en" sz="2200"/>
              <a:t>not</a:t>
            </a:r>
            <a:r>
              <a:rPr lang="en" sz="2200"/>
              <a:t> rely exclusively on plugins</a:t>
            </a:r>
            <a:endParaRPr sz="2200"/>
          </a:p>
        </p:txBody>
      </p:sp>
      <p:sp>
        <p:nvSpPr>
          <p:cNvPr id="98" name="Google Shape;98;p19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Beautiful maps ✨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title"/>
          </p:nvPr>
        </p:nvSpPr>
        <p:spPr>
          <a:xfrm>
            <a:off x="1777200" y="882625"/>
            <a:ext cx="5580000" cy="3378300"/>
          </a:xfrm>
          <a:prstGeom prst="rect">
            <a:avLst/>
          </a:prstGeom>
          <a:solidFill>
            <a:srgbClr val="A8B59C">
              <a:alpha val="25950"/>
            </a:srgbClr>
          </a:solidFill>
          <a:effectLst>
            <a:outerShdw blurRad="542925" rotWithShape="0" algn="bl" dir="5400000" dist="76200">
              <a:srgbClr val="000000">
                <a:alpha val="44000"/>
              </a:srgbClr>
            </a:outerShdw>
          </a:effectLst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Vector styles</a:t>
            </a:r>
            <a:endParaRPr sz="2200"/>
          </a:p>
        </p:txBody>
      </p:sp>
      <p:sp>
        <p:nvSpPr>
          <p:cNvPr id="109" name="Google Shape;109;p21"/>
          <p:cNvSpPr txBox="1"/>
          <p:nvPr/>
        </p:nvSpPr>
        <p:spPr>
          <a:xfrm>
            <a:off x="2483700" y="4943400"/>
            <a:ext cx="4167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OpenLayers - FOSDEM '25</a:t>
            </a:r>
            <a:endParaRPr sz="10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