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29" r:id="rId4"/>
  </p:sldMasterIdLst>
  <p:notesMasterIdLst>
    <p:notesMasterId r:id="rId24"/>
  </p:notesMasterIdLst>
  <p:handoutMasterIdLst>
    <p:handoutMasterId r:id="rId25"/>
  </p:handoutMasterIdLst>
  <p:sldIdLst>
    <p:sldId id="2076138207" r:id="rId5"/>
    <p:sldId id="2076138301" r:id="rId6"/>
    <p:sldId id="2147471237" r:id="rId7"/>
    <p:sldId id="2147471184" r:id="rId8"/>
    <p:sldId id="2147471166" r:id="rId9"/>
    <p:sldId id="2147471241" r:id="rId10"/>
    <p:sldId id="2147471238" r:id="rId11"/>
    <p:sldId id="2147471208" r:id="rId12"/>
    <p:sldId id="2147471182" r:id="rId13"/>
    <p:sldId id="2147471240" r:id="rId14"/>
    <p:sldId id="2147471198" r:id="rId15"/>
    <p:sldId id="2147471242" r:id="rId16"/>
    <p:sldId id="2147471244" r:id="rId17"/>
    <p:sldId id="2147471247" r:id="rId18"/>
    <p:sldId id="2147471178" r:id="rId19"/>
    <p:sldId id="2147471235" r:id="rId20"/>
    <p:sldId id="2147471205" r:id="rId21"/>
    <p:sldId id="2147471217" r:id="rId22"/>
    <p:sldId id="2147471213" r:id="rId23"/>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7F1C79-28D1-1A48-A8DC-F19E5E091463}">
          <p14:sldIdLst>
            <p14:sldId id="2076138207"/>
            <p14:sldId id="2076138301"/>
            <p14:sldId id="2147471237"/>
            <p14:sldId id="2147471184"/>
            <p14:sldId id="2147471166"/>
            <p14:sldId id="2147471241"/>
            <p14:sldId id="2147471238"/>
            <p14:sldId id="2147471208"/>
            <p14:sldId id="2147471182"/>
            <p14:sldId id="2147471240"/>
            <p14:sldId id="2147471198"/>
            <p14:sldId id="2147471242"/>
            <p14:sldId id="2147471244"/>
            <p14:sldId id="2147471247"/>
            <p14:sldId id="2147471178"/>
            <p14:sldId id="2147471235"/>
          </p14:sldIdLst>
        </p14:section>
        <p14:section name="Extra Slides" id="{5FE9167E-C673-3C4D-964F-DA09B0BDCECE}">
          <p14:sldIdLst>
            <p14:sldId id="2147471205"/>
            <p14:sldId id="2147471217"/>
            <p14:sldId id="2147471213"/>
          </p14:sldIdLst>
        </p14:section>
      </p14:sectionLst>
    </p:ex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D0E91B-D847-93EE-1F02-A31F71DC5D8E}" name="Ankit Garg" initials="AG" userId="S::gargank@microsoft.com::7f6bbd5b-83d2-4be2-bd0d-5ecc61c0624b" providerId="AD"/>
  <p188:author id="{21F15A90-34B5-28A1-A682-F88B57809A2F}" name="Meghna Vasudeva" initials="MV" userId="S::mevasude@microsoft.com::a746d79a-5e1c-4804-9a60-3ea6825eddd1" providerId="AD"/>
  <p188:author id="{C6D189C3-7CAD-981B-0239-21518BB49E27}" name="Avtansh Gupta" initials="AG" userId="S::avtanshgupta@microsoft.com::a662d6b7-cb3f-4af3-bdec-7d7d44d80f11" providerId="AD"/>
  <p188:author id="{AB83D7DA-DF5A-2BC3-605A-4DFB5A1F32F6}" name="Lakshmy A V" initials="LV" userId="S::lakshmyav@microsoft.com::5bd179a4-541c-4630-a9d7-c9fdf3f9bd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BF48"/>
    <a:srgbClr val="2F2F2F"/>
    <a:srgbClr val="666666"/>
    <a:srgbClr val="000000"/>
    <a:srgbClr val="8661C5"/>
    <a:srgbClr val="D59DFF"/>
    <a:srgbClr val="50E6FF"/>
    <a:srgbClr val="0069BA"/>
    <a:srgbClr val="9BF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68" autoAdjust="0"/>
    <p:restoredTop sz="90284" autoAdjust="0"/>
  </p:normalViewPr>
  <p:slideViewPr>
    <p:cSldViewPr snapToGrid="0">
      <p:cViewPr varScale="1">
        <p:scale>
          <a:sx n="119" d="100"/>
          <a:sy n="119" d="100"/>
        </p:scale>
        <p:origin x="1992" y="496"/>
      </p:cViewPr>
      <p:guideLst>
        <p:guide orient="horz" pos="64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20925"/>
    </p:cViewPr>
  </p:sorterViewPr>
  <p:notesViewPr>
    <p:cSldViewPr snapToGrid="0" showGuides="1">
      <p:cViewPr varScale="1">
        <p:scale>
          <a:sx n="169" d="100"/>
          <a:sy n="169" d="100"/>
        </p:scale>
        <p:origin x="523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2BB27-0045-1D44-AF36-1E34AAB10B6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B5B96228-122E-9942-89A1-52899DDC5C05}">
      <dgm:prSet phldrT="[Text]"/>
      <dgm:spPr/>
      <dgm:t>
        <a:bodyPr/>
        <a:lstStyle/>
        <a:p>
          <a:r>
            <a:rPr lang="en-GB"/>
            <a:t>Leverage </a:t>
          </a:r>
          <a:r>
            <a:rPr lang="en-GB" err="1"/>
            <a:t>eBPF</a:t>
          </a:r>
          <a:r>
            <a:rPr lang="en-GB"/>
            <a:t> to extract process data information</a:t>
          </a:r>
        </a:p>
      </dgm:t>
    </dgm:pt>
    <dgm:pt modelId="{D31DD67C-5884-4740-AE12-A37DB13D5EDC}" type="parTrans" cxnId="{4256F251-DFD6-A44C-A92D-F8ACDF56172B}">
      <dgm:prSet/>
      <dgm:spPr/>
      <dgm:t>
        <a:bodyPr/>
        <a:lstStyle/>
        <a:p>
          <a:endParaRPr lang="en-GB"/>
        </a:p>
      </dgm:t>
    </dgm:pt>
    <dgm:pt modelId="{2F75F597-8A64-AC47-A63E-6501AB5AE4C0}" type="sibTrans" cxnId="{4256F251-DFD6-A44C-A92D-F8ACDF56172B}">
      <dgm:prSet/>
      <dgm:spPr/>
      <dgm:t>
        <a:bodyPr/>
        <a:lstStyle/>
        <a:p>
          <a:endParaRPr lang="en-GB"/>
        </a:p>
      </dgm:t>
    </dgm:pt>
    <dgm:pt modelId="{4753D2E5-39E2-824A-90D4-17A6D139C74B}">
      <dgm:prSet phldrT="[Text]"/>
      <dgm:spPr/>
      <dgm:t>
        <a:bodyPr/>
        <a:lstStyle/>
        <a:p>
          <a:r>
            <a:rPr lang="en-GB"/>
            <a:t>Pass on this information to user space for consumption</a:t>
          </a:r>
        </a:p>
      </dgm:t>
    </dgm:pt>
    <dgm:pt modelId="{F31CC372-663A-E246-9C74-F3EE4155C332}" type="parTrans" cxnId="{5FEE55D1-410A-F04A-ACA2-87E56ED43248}">
      <dgm:prSet/>
      <dgm:spPr/>
      <dgm:t>
        <a:bodyPr/>
        <a:lstStyle/>
        <a:p>
          <a:endParaRPr lang="en-GB"/>
        </a:p>
      </dgm:t>
    </dgm:pt>
    <dgm:pt modelId="{BABB3FAB-5080-474A-9668-AF4ADA9C007D}" type="sibTrans" cxnId="{5FEE55D1-410A-F04A-ACA2-87E56ED43248}">
      <dgm:prSet/>
      <dgm:spPr/>
      <dgm:t>
        <a:bodyPr/>
        <a:lstStyle/>
        <a:p>
          <a:endParaRPr lang="en-GB"/>
        </a:p>
      </dgm:t>
    </dgm:pt>
    <dgm:pt modelId="{78B68EE4-8427-7447-BBF3-081DFD6B34E0}">
      <dgm:prSet phldrT="[Text]" custT="1"/>
      <dgm:spPr/>
      <dgm:t>
        <a:bodyPr/>
        <a:lstStyle/>
        <a:p>
          <a:r>
            <a:rPr lang="en-GB" sz="2000" dirty="0"/>
            <a:t>Information is reliable, completely being in kernel space</a:t>
          </a:r>
        </a:p>
      </dgm:t>
    </dgm:pt>
    <dgm:pt modelId="{53E06996-34A0-BD42-9492-CA6F58464050}" type="parTrans" cxnId="{61CFBE39-835E-5540-9D52-A386CAB3BC60}">
      <dgm:prSet/>
      <dgm:spPr/>
      <dgm:t>
        <a:bodyPr/>
        <a:lstStyle/>
        <a:p>
          <a:endParaRPr lang="en-GB"/>
        </a:p>
      </dgm:t>
    </dgm:pt>
    <dgm:pt modelId="{3F4FD548-F183-E147-A82E-F366F39BF1C3}" type="sibTrans" cxnId="{61CFBE39-835E-5540-9D52-A386CAB3BC60}">
      <dgm:prSet/>
      <dgm:spPr/>
      <dgm:t>
        <a:bodyPr/>
        <a:lstStyle/>
        <a:p>
          <a:endParaRPr lang="en-GB"/>
        </a:p>
      </dgm:t>
    </dgm:pt>
    <dgm:pt modelId="{2E257C13-5BAB-BF48-B260-82F765E09788}">
      <dgm:prSet phldrT="[Text]" custT="1"/>
      <dgm:spPr/>
      <dgm:t>
        <a:bodyPr/>
        <a:lstStyle/>
        <a:p>
          <a:r>
            <a:rPr lang="en-GB" sz="2000" dirty="0"/>
            <a:t>Extract information within eBPF program running in kernel space</a:t>
          </a:r>
        </a:p>
      </dgm:t>
    </dgm:pt>
    <dgm:pt modelId="{9B6F239D-515D-9947-A0AF-1EE83957EB80}" type="parTrans" cxnId="{CA2CE474-5E5F-834C-9305-B3A43FBA7F84}">
      <dgm:prSet/>
      <dgm:spPr/>
      <dgm:t>
        <a:bodyPr/>
        <a:lstStyle/>
        <a:p>
          <a:endParaRPr lang="en-GB"/>
        </a:p>
      </dgm:t>
    </dgm:pt>
    <dgm:pt modelId="{4FD13862-8F23-DF4A-AC49-6D277C3C3084}" type="sibTrans" cxnId="{CA2CE474-5E5F-834C-9305-B3A43FBA7F84}">
      <dgm:prSet/>
      <dgm:spPr/>
      <dgm:t>
        <a:bodyPr/>
        <a:lstStyle/>
        <a:p>
          <a:endParaRPr lang="en-GB"/>
        </a:p>
      </dgm:t>
    </dgm:pt>
    <dgm:pt modelId="{3F6A0720-902E-F446-9EDA-E3CC1FA4E80F}">
      <dgm:prSet phldrT="[Text]" custT="1"/>
      <dgm:spPr/>
      <dgm:t>
        <a:bodyPr/>
        <a:lstStyle/>
        <a:p>
          <a:r>
            <a:rPr lang="en-GB" sz="2000" dirty="0"/>
            <a:t>Utilize BTF which provides access to kernel data structures like task structure</a:t>
          </a:r>
        </a:p>
      </dgm:t>
    </dgm:pt>
    <dgm:pt modelId="{FABD2A14-6C44-FE43-B087-B0D36225889A}" type="parTrans" cxnId="{C85F070A-1596-7845-8518-F89288E62F52}">
      <dgm:prSet/>
      <dgm:spPr/>
      <dgm:t>
        <a:bodyPr/>
        <a:lstStyle/>
        <a:p>
          <a:endParaRPr lang="en-GB"/>
        </a:p>
      </dgm:t>
    </dgm:pt>
    <dgm:pt modelId="{783A55EE-0980-044A-98DC-89C5911F2083}" type="sibTrans" cxnId="{C85F070A-1596-7845-8518-F89288E62F52}">
      <dgm:prSet/>
      <dgm:spPr/>
      <dgm:t>
        <a:bodyPr/>
        <a:lstStyle/>
        <a:p>
          <a:endParaRPr lang="en-GB"/>
        </a:p>
      </dgm:t>
    </dgm:pt>
    <dgm:pt modelId="{46334C30-9755-C243-9A47-5914CC025BF5}">
      <dgm:prSet phldrT="[Text]" custT="1"/>
      <dgm:spPr/>
      <dgm:t>
        <a:bodyPr/>
        <a:lstStyle/>
        <a:p>
          <a:r>
            <a:rPr lang="en-GB" sz="2000" dirty="0"/>
            <a:t>Very effective, particularly for short-lived processes, efficient</a:t>
          </a:r>
        </a:p>
      </dgm:t>
    </dgm:pt>
    <dgm:pt modelId="{E05268C8-47FD-DC4A-8CF3-67EC7E0F578D}" type="parTrans" cxnId="{43813CA6-9F8B-6E4C-A997-D9CC8375681D}">
      <dgm:prSet/>
      <dgm:spPr/>
      <dgm:t>
        <a:bodyPr/>
        <a:lstStyle/>
        <a:p>
          <a:endParaRPr lang="en-GB"/>
        </a:p>
      </dgm:t>
    </dgm:pt>
    <dgm:pt modelId="{E38A90A7-C044-EC49-8BE5-78D06B450ED3}" type="sibTrans" cxnId="{43813CA6-9F8B-6E4C-A997-D9CC8375681D}">
      <dgm:prSet/>
      <dgm:spPr/>
      <dgm:t>
        <a:bodyPr/>
        <a:lstStyle/>
        <a:p>
          <a:endParaRPr lang="en-GB"/>
        </a:p>
      </dgm:t>
    </dgm:pt>
    <dgm:pt modelId="{067E80F6-97A2-5D4E-9C2B-9EFCBA9EA7C8}" type="pres">
      <dgm:prSet presAssocID="{5A42BB27-0045-1D44-AF36-1E34AAB10B68}" presName="linear" presStyleCnt="0">
        <dgm:presLayoutVars>
          <dgm:dir/>
          <dgm:animLvl val="lvl"/>
          <dgm:resizeHandles val="exact"/>
        </dgm:presLayoutVars>
      </dgm:prSet>
      <dgm:spPr/>
    </dgm:pt>
    <dgm:pt modelId="{8F34544D-CDAF-0A44-9E08-1033F2B1707E}" type="pres">
      <dgm:prSet presAssocID="{B5B96228-122E-9942-89A1-52899DDC5C05}" presName="parentLin" presStyleCnt="0"/>
      <dgm:spPr/>
    </dgm:pt>
    <dgm:pt modelId="{BBE5A709-C68F-5F43-ADC1-BDFE3B7F741B}" type="pres">
      <dgm:prSet presAssocID="{B5B96228-122E-9942-89A1-52899DDC5C05}" presName="parentLeftMargin" presStyleLbl="node1" presStyleIdx="0" presStyleCnt="2"/>
      <dgm:spPr/>
    </dgm:pt>
    <dgm:pt modelId="{8E176992-9B3B-8340-B90C-99A961352682}" type="pres">
      <dgm:prSet presAssocID="{B5B96228-122E-9942-89A1-52899DDC5C05}" presName="parentText" presStyleLbl="node1" presStyleIdx="0" presStyleCnt="2">
        <dgm:presLayoutVars>
          <dgm:chMax val="0"/>
          <dgm:bulletEnabled val="1"/>
        </dgm:presLayoutVars>
      </dgm:prSet>
      <dgm:spPr/>
    </dgm:pt>
    <dgm:pt modelId="{5F964505-937C-234F-A37A-F4EF0AF5091D}" type="pres">
      <dgm:prSet presAssocID="{B5B96228-122E-9942-89A1-52899DDC5C05}" presName="negativeSpace" presStyleCnt="0"/>
      <dgm:spPr/>
    </dgm:pt>
    <dgm:pt modelId="{3F2AAA8D-60AF-1445-8483-F646C4F66CBA}" type="pres">
      <dgm:prSet presAssocID="{B5B96228-122E-9942-89A1-52899DDC5C05}" presName="childText" presStyleLbl="conFgAcc1" presStyleIdx="0" presStyleCnt="2">
        <dgm:presLayoutVars>
          <dgm:bulletEnabled val="1"/>
        </dgm:presLayoutVars>
      </dgm:prSet>
      <dgm:spPr/>
    </dgm:pt>
    <dgm:pt modelId="{1B544272-FD12-4C42-ADC0-CF5E69FF53F5}" type="pres">
      <dgm:prSet presAssocID="{2F75F597-8A64-AC47-A63E-6501AB5AE4C0}" presName="spaceBetweenRectangles" presStyleCnt="0"/>
      <dgm:spPr/>
    </dgm:pt>
    <dgm:pt modelId="{0980B9FF-AADD-F54B-8BF4-35149A5E2BED}" type="pres">
      <dgm:prSet presAssocID="{4753D2E5-39E2-824A-90D4-17A6D139C74B}" presName="parentLin" presStyleCnt="0"/>
      <dgm:spPr/>
    </dgm:pt>
    <dgm:pt modelId="{16C83BD3-A879-3C47-ACA0-FE59F4A4320F}" type="pres">
      <dgm:prSet presAssocID="{4753D2E5-39E2-824A-90D4-17A6D139C74B}" presName="parentLeftMargin" presStyleLbl="node1" presStyleIdx="0" presStyleCnt="2"/>
      <dgm:spPr/>
    </dgm:pt>
    <dgm:pt modelId="{03FD579E-37E1-0B4D-B714-8BC2DDDD4F02}" type="pres">
      <dgm:prSet presAssocID="{4753D2E5-39E2-824A-90D4-17A6D139C74B}" presName="parentText" presStyleLbl="node1" presStyleIdx="1" presStyleCnt="2">
        <dgm:presLayoutVars>
          <dgm:chMax val="0"/>
          <dgm:bulletEnabled val="1"/>
        </dgm:presLayoutVars>
      </dgm:prSet>
      <dgm:spPr/>
    </dgm:pt>
    <dgm:pt modelId="{15BEAB5A-70FE-5644-A535-4515787C209C}" type="pres">
      <dgm:prSet presAssocID="{4753D2E5-39E2-824A-90D4-17A6D139C74B}" presName="negativeSpace" presStyleCnt="0"/>
      <dgm:spPr/>
    </dgm:pt>
    <dgm:pt modelId="{D6FE9953-843A-4845-AEF7-14EC40714722}" type="pres">
      <dgm:prSet presAssocID="{4753D2E5-39E2-824A-90D4-17A6D139C74B}" presName="childText" presStyleLbl="conFgAcc1" presStyleIdx="1" presStyleCnt="2">
        <dgm:presLayoutVars>
          <dgm:bulletEnabled val="1"/>
        </dgm:presLayoutVars>
      </dgm:prSet>
      <dgm:spPr/>
    </dgm:pt>
  </dgm:ptLst>
  <dgm:cxnLst>
    <dgm:cxn modelId="{DB70F303-DA40-754D-8C7B-8A87DD6A30A0}" type="presOf" srcId="{78B68EE4-8427-7447-BBF3-081DFD6B34E0}" destId="{D6FE9953-843A-4845-AEF7-14EC40714722}" srcOrd="0" destOrd="0" presId="urn:microsoft.com/office/officeart/2005/8/layout/list1"/>
    <dgm:cxn modelId="{C85F070A-1596-7845-8518-F89288E62F52}" srcId="{B5B96228-122E-9942-89A1-52899DDC5C05}" destId="{3F6A0720-902E-F446-9EDA-E3CC1FA4E80F}" srcOrd="1" destOrd="0" parTransId="{FABD2A14-6C44-FE43-B087-B0D36225889A}" sibTransId="{783A55EE-0980-044A-98DC-89C5911F2083}"/>
    <dgm:cxn modelId="{201B970E-8FCD-E74F-A18D-9E5BCF855E0C}" type="presOf" srcId="{B5B96228-122E-9942-89A1-52899DDC5C05}" destId="{BBE5A709-C68F-5F43-ADC1-BDFE3B7F741B}" srcOrd="0" destOrd="0" presId="urn:microsoft.com/office/officeart/2005/8/layout/list1"/>
    <dgm:cxn modelId="{D464C310-245C-A548-9F29-A122591EBF7E}" type="presOf" srcId="{4753D2E5-39E2-824A-90D4-17A6D139C74B}" destId="{03FD579E-37E1-0B4D-B714-8BC2DDDD4F02}" srcOrd="1" destOrd="0" presId="urn:microsoft.com/office/officeart/2005/8/layout/list1"/>
    <dgm:cxn modelId="{666A8213-D797-A74C-A4DA-9350530EEA6D}" type="presOf" srcId="{5A42BB27-0045-1D44-AF36-1E34AAB10B68}" destId="{067E80F6-97A2-5D4E-9C2B-9EFCBA9EA7C8}" srcOrd="0" destOrd="0" presId="urn:microsoft.com/office/officeart/2005/8/layout/list1"/>
    <dgm:cxn modelId="{61CFBE39-835E-5540-9D52-A386CAB3BC60}" srcId="{4753D2E5-39E2-824A-90D4-17A6D139C74B}" destId="{78B68EE4-8427-7447-BBF3-081DFD6B34E0}" srcOrd="0" destOrd="0" parTransId="{53E06996-34A0-BD42-9492-CA6F58464050}" sibTransId="{3F4FD548-F183-E147-A82E-F366F39BF1C3}"/>
    <dgm:cxn modelId="{4256F251-DFD6-A44C-A92D-F8ACDF56172B}" srcId="{5A42BB27-0045-1D44-AF36-1E34AAB10B68}" destId="{B5B96228-122E-9942-89A1-52899DDC5C05}" srcOrd="0" destOrd="0" parTransId="{D31DD67C-5884-4740-AE12-A37DB13D5EDC}" sibTransId="{2F75F597-8A64-AC47-A63E-6501AB5AE4C0}"/>
    <dgm:cxn modelId="{73211A6A-B057-B746-9D04-F67F1F106625}" type="presOf" srcId="{3F6A0720-902E-F446-9EDA-E3CC1FA4E80F}" destId="{3F2AAA8D-60AF-1445-8483-F646C4F66CBA}" srcOrd="0" destOrd="1" presId="urn:microsoft.com/office/officeart/2005/8/layout/list1"/>
    <dgm:cxn modelId="{8A05186C-DFA3-5749-BF89-39B0A1F103C7}" type="presOf" srcId="{4753D2E5-39E2-824A-90D4-17A6D139C74B}" destId="{16C83BD3-A879-3C47-ACA0-FE59F4A4320F}" srcOrd="0" destOrd="0" presId="urn:microsoft.com/office/officeart/2005/8/layout/list1"/>
    <dgm:cxn modelId="{CA2CE474-5E5F-834C-9305-B3A43FBA7F84}" srcId="{B5B96228-122E-9942-89A1-52899DDC5C05}" destId="{2E257C13-5BAB-BF48-B260-82F765E09788}" srcOrd="0" destOrd="0" parTransId="{9B6F239D-515D-9947-A0AF-1EE83957EB80}" sibTransId="{4FD13862-8F23-DF4A-AC49-6D277C3C3084}"/>
    <dgm:cxn modelId="{0B7F6179-0E57-DC47-8541-C73487105CFD}" type="presOf" srcId="{2E257C13-5BAB-BF48-B260-82F765E09788}" destId="{3F2AAA8D-60AF-1445-8483-F646C4F66CBA}" srcOrd="0" destOrd="0" presId="urn:microsoft.com/office/officeart/2005/8/layout/list1"/>
    <dgm:cxn modelId="{6D103399-B10D-3849-8862-E090CB91B0C2}" type="presOf" srcId="{46334C30-9755-C243-9A47-5914CC025BF5}" destId="{D6FE9953-843A-4845-AEF7-14EC40714722}" srcOrd="0" destOrd="1" presId="urn:microsoft.com/office/officeart/2005/8/layout/list1"/>
    <dgm:cxn modelId="{43813CA6-9F8B-6E4C-A997-D9CC8375681D}" srcId="{4753D2E5-39E2-824A-90D4-17A6D139C74B}" destId="{46334C30-9755-C243-9A47-5914CC025BF5}" srcOrd="1" destOrd="0" parTransId="{E05268C8-47FD-DC4A-8CF3-67EC7E0F578D}" sibTransId="{E38A90A7-C044-EC49-8BE5-78D06B450ED3}"/>
    <dgm:cxn modelId="{5FEE55D1-410A-F04A-ACA2-87E56ED43248}" srcId="{5A42BB27-0045-1D44-AF36-1E34AAB10B68}" destId="{4753D2E5-39E2-824A-90D4-17A6D139C74B}" srcOrd="1" destOrd="0" parTransId="{F31CC372-663A-E246-9C74-F3EE4155C332}" sibTransId="{BABB3FAB-5080-474A-9668-AF4ADA9C007D}"/>
    <dgm:cxn modelId="{36692FDB-6B78-844A-8C4C-1740089F6DAB}" type="presOf" srcId="{B5B96228-122E-9942-89A1-52899DDC5C05}" destId="{8E176992-9B3B-8340-B90C-99A961352682}" srcOrd="1" destOrd="0" presId="urn:microsoft.com/office/officeart/2005/8/layout/list1"/>
    <dgm:cxn modelId="{D74DAF94-F230-164E-BE90-488DB23094A4}" type="presParOf" srcId="{067E80F6-97A2-5D4E-9C2B-9EFCBA9EA7C8}" destId="{8F34544D-CDAF-0A44-9E08-1033F2B1707E}" srcOrd="0" destOrd="0" presId="urn:microsoft.com/office/officeart/2005/8/layout/list1"/>
    <dgm:cxn modelId="{8BF3453A-5550-4849-981D-5D79B76344D2}" type="presParOf" srcId="{8F34544D-CDAF-0A44-9E08-1033F2B1707E}" destId="{BBE5A709-C68F-5F43-ADC1-BDFE3B7F741B}" srcOrd="0" destOrd="0" presId="urn:microsoft.com/office/officeart/2005/8/layout/list1"/>
    <dgm:cxn modelId="{BF54D2CC-FC1A-E043-B39E-658310424A65}" type="presParOf" srcId="{8F34544D-CDAF-0A44-9E08-1033F2B1707E}" destId="{8E176992-9B3B-8340-B90C-99A961352682}" srcOrd="1" destOrd="0" presId="urn:microsoft.com/office/officeart/2005/8/layout/list1"/>
    <dgm:cxn modelId="{9F52AEC8-98AA-8B44-9696-FEF189601867}" type="presParOf" srcId="{067E80F6-97A2-5D4E-9C2B-9EFCBA9EA7C8}" destId="{5F964505-937C-234F-A37A-F4EF0AF5091D}" srcOrd="1" destOrd="0" presId="urn:microsoft.com/office/officeart/2005/8/layout/list1"/>
    <dgm:cxn modelId="{D1F27848-7459-FA4B-ABCD-4C5167B20AA3}" type="presParOf" srcId="{067E80F6-97A2-5D4E-9C2B-9EFCBA9EA7C8}" destId="{3F2AAA8D-60AF-1445-8483-F646C4F66CBA}" srcOrd="2" destOrd="0" presId="urn:microsoft.com/office/officeart/2005/8/layout/list1"/>
    <dgm:cxn modelId="{B1113099-A5FB-5544-9AC6-16779BFDE9BB}" type="presParOf" srcId="{067E80F6-97A2-5D4E-9C2B-9EFCBA9EA7C8}" destId="{1B544272-FD12-4C42-ADC0-CF5E69FF53F5}" srcOrd="3" destOrd="0" presId="urn:microsoft.com/office/officeart/2005/8/layout/list1"/>
    <dgm:cxn modelId="{6B4DB765-3323-754D-81B1-B7907734BC09}" type="presParOf" srcId="{067E80F6-97A2-5D4E-9C2B-9EFCBA9EA7C8}" destId="{0980B9FF-AADD-F54B-8BF4-35149A5E2BED}" srcOrd="4" destOrd="0" presId="urn:microsoft.com/office/officeart/2005/8/layout/list1"/>
    <dgm:cxn modelId="{0DAB1335-E576-BE49-B9F0-5CFFAFF44D5D}" type="presParOf" srcId="{0980B9FF-AADD-F54B-8BF4-35149A5E2BED}" destId="{16C83BD3-A879-3C47-ACA0-FE59F4A4320F}" srcOrd="0" destOrd="0" presId="urn:microsoft.com/office/officeart/2005/8/layout/list1"/>
    <dgm:cxn modelId="{3527C294-A0E3-5B4D-A2C0-BFC5A6D66116}" type="presParOf" srcId="{0980B9FF-AADD-F54B-8BF4-35149A5E2BED}" destId="{03FD579E-37E1-0B4D-B714-8BC2DDDD4F02}" srcOrd="1" destOrd="0" presId="urn:microsoft.com/office/officeart/2005/8/layout/list1"/>
    <dgm:cxn modelId="{DFA3C9FE-9F7B-BB41-8084-F80E8551A91F}" type="presParOf" srcId="{067E80F6-97A2-5D4E-9C2B-9EFCBA9EA7C8}" destId="{15BEAB5A-70FE-5644-A535-4515787C209C}" srcOrd="5" destOrd="0" presId="urn:microsoft.com/office/officeart/2005/8/layout/list1"/>
    <dgm:cxn modelId="{1C95FB0A-267F-1C43-9763-A0906F46C705}" type="presParOf" srcId="{067E80F6-97A2-5D4E-9C2B-9EFCBA9EA7C8}" destId="{D6FE9953-843A-4845-AEF7-14EC4071472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9B857-D9BC-824A-8175-9AE3408D14F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0ECD48A3-305A-074E-A94F-BD4088C49F7C}">
      <dgm:prSet phldrT="[Text]" custT="1"/>
      <dgm:spPr/>
      <dgm:t>
        <a:bodyPr/>
        <a:lstStyle/>
        <a:p>
          <a:pPr rtl="0">
            <a:buFont typeface="Arial" panose="020B0604020202020204" pitchFamily="34" charset="0"/>
            <a:buChar char="•"/>
          </a:pPr>
          <a:r>
            <a:rPr lang="en-US" sz="2000">
              <a:latin typeface="Segoe UI"/>
              <a:cs typeface="Segoe UI"/>
            </a:rPr>
            <a:t>Idle workload</a:t>
          </a:r>
          <a:endParaRPr lang="en-GB" sz="2000">
            <a:latin typeface="Segoe UI"/>
            <a:cs typeface="Segoe UI"/>
          </a:endParaRPr>
        </a:p>
      </dgm:t>
    </dgm:pt>
    <dgm:pt modelId="{82834FC1-98C5-144B-89EB-DFA5B9C7F38A}" type="parTrans" cxnId="{46A3098E-1246-1C43-B4F4-794ACF991D08}">
      <dgm:prSet/>
      <dgm:spPr/>
      <dgm:t>
        <a:bodyPr/>
        <a:lstStyle/>
        <a:p>
          <a:endParaRPr lang="en-GB"/>
        </a:p>
      </dgm:t>
    </dgm:pt>
    <dgm:pt modelId="{ECF12655-151A-0A4E-B753-E29B6B2AFC38}" type="sibTrans" cxnId="{46A3098E-1246-1C43-B4F4-794ACF991D08}">
      <dgm:prSet/>
      <dgm:spPr/>
      <dgm:t>
        <a:bodyPr/>
        <a:lstStyle/>
        <a:p>
          <a:endParaRPr lang="en-GB"/>
        </a:p>
      </dgm:t>
    </dgm:pt>
    <dgm:pt modelId="{048D5E78-8D1A-E347-B0AD-A77104FC863D}">
      <dgm:prSet custT="1"/>
      <dgm:spPr/>
      <dgm:t>
        <a:bodyPr/>
        <a:lstStyle/>
        <a:p>
          <a:pPr rtl="0"/>
          <a:r>
            <a:rPr lang="en-US" sz="2000">
              <a:latin typeface="Segoe UI"/>
              <a:cs typeface="Segoe UI"/>
            </a:rPr>
            <a:t>PostgreSQL workload</a:t>
          </a:r>
        </a:p>
      </dgm:t>
    </dgm:pt>
    <dgm:pt modelId="{68DC8C0F-F589-9148-9E35-872A001A0DFC}" type="parTrans" cxnId="{034FC0E5-EC7A-BC44-B148-164D17F0FEB2}">
      <dgm:prSet/>
      <dgm:spPr/>
      <dgm:t>
        <a:bodyPr/>
        <a:lstStyle/>
        <a:p>
          <a:endParaRPr lang="en-GB"/>
        </a:p>
      </dgm:t>
    </dgm:pt>
    <dgm:pt modelId="{CA5ACF4D-2517-9647-B5F9-DB62E87C9350}" type="sibTrans" cxnId="{034FC0E5-EC7A-BC44-B148-164D17F0FEB2}">
      <dgm:prSet/>
      <dgm:spPr/>
      <dgm:t>
        <a:bodyPr/>
        <a:lstStyle/>
        <a:p>
          <a:endParaRPr lang="en-GB"/>
        </a:p>
      </dgm:t>
    </dgm:pt>
    <dgm:pt modelId="{C0BEBF71-60B2-3E42-859E-7AA45AE80988}">
      <dgm:prSet custT="1"/>
      <dgm:spPr/>
      <dgm:t>
        <a:bodyPr/>
        <a:lstStyle/>
        <a:p>
          <a:pPr rtl="0"/>
          <a:r>
            <a:rPr lang="en-US" sz="2000">
              <a:latin typeface="Segoe UI"/>
              <a:cs typeface="Segoe UI"/>
            </a:rPr>
            <a:t>OpenSSL compilation</a:t>
          </a:r>
        </a:p>
      </dgm:t>
    </dgm:pt>
    <dgm:pt modelId="{6C6A2B24-A6A5-8C49-BAE7-273ECA378524}" type="parTrans" cxnId="{CDFD4317-C089-004E-BBA7-6F5523E5632D}">
      <dgm:prSet/>
      <dgm:spPr/>
      <dgm:t>
        <a:bodyPr/>
        <a:lstStyle/>
        <a:p>
          <a:endParaRPr lang="en-GB"/>
        </a:p>
      </dgm:t>
    </dgm:pt>
    <dgm:pt modelId="{4ADBAA9D-0DCA-6A44-AC5C-FC50A8BC917D}" type="sibTrans" cxnId="{CDFD4317-C089-004E-BBA7-6F5523E5632D}">
      <dgm:prSet/>
      <dgm:spPr/>
      <dgm:t>
        <a:bodyPr/>
        <a:lstStyle/>
        <a:p>
          <a:endParaRPr lang="en-GB"/>
        </a:p>
      </dgm:t>
    </dgm:pt>
    <dgm:pt modelId="{A68CB28A-C431-924A-8C82-42EADDABDE1F}" type="pres">
      <dgm:prSet presAssocID="{9389B857-D9BC-824A-8175-9AE3408D14FB}" presName="linear" presStyleCnt="0">
        <dgm:presLayoutVars>
          <dgm:dir/>
          <dgm:animLvl val="lvl"/>
          <dgm:resizeHandles val="exact"/>
        </dgm:presLayoutVars>
      </dgm:prSet>
      <dgm:spPr/>
    </dgm:pt>
    <dgm:pt modelId="{4A82C8E5-D4D1-DA40-BB49-855E849B5763}" type="pres">
      <dgm:prSet presAssocID="{0ECD48A3-305A-074E-A94F-BD4088C49F7C}" presName="parentLin" presStyleCnt="0"/>
      <dgm:spPr/>
    </dgm:pt>
    <dgm:pt modelId="{48D7FB14-E9E2-6642-8A1C-5E97C01BC65A}" type="pres">
      <dgm:prSet presAssocID="{0ECD48A3-305A-074E-A94F-BD4088C49F7C}" presName="parentLeftMargin" presStyleLbl="node1" presStyleIdx="0" presStyleCnt="3"/>
      <dgm:spPr/>
    </dgm:pt>
    <dgm:pt modelId="{FEBCA03D-3B85-2D43-8D7A-DAE4DBCBB919}" type="pres">
      <dgm:prSet presAssocID="{0ECD48A3-305A-074E-A94F-BD4088C49F7C}" presName="parentText" presStyleLbl="node1" presStyleIdx="0" presStyleCnt="3">
        <dgm:presLayoutVars>
          <dgm:chMax val="0"/>
          <dgm:bulletEnabled val="1"/>
        </dgm:presLayoutVars>
      </dgm:prSet>
      <dgm:spPr/>
    </dgm:pt>
    <dgm:pt modelId="{3DC4F1C9-050F-5844-BB2D-8738B3CF85CC}" type="pres">
      <dgm:prSet presAssocID="{0ECD48A3-305A-074E-A94F-BD4088C49F7C}" presName="negativeSpace" presStyleCnt="0"/>
      <dgm:spPr/>
    </dgm:pt>
    <dgm:pt modelId="{F649EE05-B142-1444-B129-A892392B629F}" type="pres">
      <dgm:prSet presAssocID="{0ECD48A3-305A-074E-A94F-BD4088C49F7C}" presName="childText" presStyleLbl="conFgAcc1" presStyleIdx="0" presStyleCnt="3">
        <dgm:presLayoutVars>
          <dgm:bulletEnabled val="1"/>
        </dgm:presLayoutVars>
      </dgm:prSet>
      <dgm:spPr/>
    </dgm:pt>
    <dgm:pt modelId="{AE857D67-FF9B-534A-BA02-EF06841F938D}" type="pres">
      <dgm:prSet presAssocID="{ECF12655-151A-0A4E-B753-E29B6B2AFC38}" presName="spaceBetweenRectangles" presStyleCnt="0"/>
      <dgm:spPr/>
    </dgm:pt>
    <dgm:pt modelId="{6334C11E-0771-B249-8278-2F0431BE54C3}" type="pres">
      <dgm:prSet presAssocID="{048D5E78-8D1A-E347-B0AD-A77104FC863D}" presName="parentLin" presStyleCnt="0"/>
      <dgm:spPr/>
    </dgm:pt>
    <dgm:pt modelId="{16EA990C-9DD7-074B-8D3B-6603DA7FCD1D}" type="pres">
      <dgm:prSet presAssocID="{048D5E78-8D1A-E347-B0AD-A77104FC863D}" presName="parentLeftMargin" presStyleLbl="node1" presStyleIdx="0" presStyleCnt="3"/>
      <dgm:spPr/>
    </dgm:pt>
    <dgm:pt modelId="{9A7EB35B-040E-8C42-B49D-6A7AAB3F8DEC}" type="pres">
      <dgm:prSet presAssocID="{048D5E78-8D1A-E347-B0AD-A77104FC863D}" presName="parentText" presStyleLbl="node1" presStyleIdx="1" presStyleCnt="3">
        <dgm:presLayoutVars>
          <dgm:chMax val="0"/>
          <dgm:bulletEnabled val="1"/>
        </dgm:presLayoutVars>
      </dgm:prSet>
      <dgm:spPr/>
    </dgm:pt>
    <dgm:pt modelId="{D9C7EAE7-EBE8-DD4D-93A5-57D764B12196}" type="pres">
      <dgm:prSet presAssocID="{048D5E78-8D1A-E347-B0AD-A77104FC863D}" presName="negativeSpace" presStyleCnt="0"/>
      <dgm:spPr/>
    </dgm:pt>
    <dgm:pt modelId="{2F7F14E2-13AF-B349-B32A-DBE8E5E46566}" type="pres">
      <dgm:prSet presAssocID="{048D5E78-8D1A-E347-B0AD-A77104FC863D}" presName="childText" presStyleLbl="conFgAcc1" presStyleIdx="1" presStyleCnt="3">
        <dgm:presLayoutVars>
          <dgm:bulletEnabled val="1"/>
        </dgm:presLayoutVars>
      </dgm:prSet>
      <dgm:spPr/>
    </dgm:pt>
    <dgm:pt modelId="{6C000117-9CFE-224F-96F7-A857870741F3}" type="pres">
      <dgm:prSet presAssocID="{CA5ACF4D-2517-9647-B5F9-DB62E87C9350}" presName="spaceBetweenRectangles" presStyleCnt="0"/>
      <dgm:spPr/>
    </dgm:pt>
    <dgm:pt modelId="{CC2ADB1D-55BB-4360-94A4-64A2D84ACF3F}" type="pres">
      <dgm:prSet presAssocID="{C0BEBF71-60B2-3E42-859E-7AA45AE80988}" presName="parentLin" presStyleCnt="0"/>
      <dgm:spPr/>
    </dgm:pt>
    <dgm:pt modelId="{FC4095CE-EAAE-420B-8D5B-DDCE75F1F021}" type="pres">
      <dgm:prSet presAssocID="{C0BEBF71-60B2-3E42-859E-7AA45AE80988}" presName="parentLeftMargin" presStyleLbl="node1" presStyleIdx="1" presStyleCnt="3"/>
      <dgm:spPr/>
    </dgm:pt>
    <dgm:pt modelId="{3F84212F-C0E4-4678-B714-1B2B48FCF8F1}" type="pres">
      <dgm:prSet presAssocID="{C0BEBF71-60B2-3E42-859E-7AA45AE80988}" presName="parentText" presStyleLbl="node1" presStyleIdx="2" presStyleCnt="3">
        <dgm:presLayoutVars>
          <dgm:chMax val="0"/>
          <dgm:bulletEnabled val="1"/>
        </dgm:presLayoutVars>
      </dgm:prSet>
      <dgm:spPr/>
    </dgm:pt>
    <dgm:pt modelId="{531A0465-E158-4FBE-863C-3487AE500AA8}" type="pres">
      <dgm:prSet presAssocID="{C0BEBF71-60B2-3E42-859E-7AA45AE80988}" presName="negativeSpace" presStyleCnt="0"/>
      <dgm:spPr/>
    </dgm:pt>
    <dgm:pt modelId="{1DF82FE1-C821-4356-A23E-B7656318E433}" type="pres">
      <dgm:prSet presAssocID="{C0BEBF71-60B2-3E42-859E-7AA45AE80988}" presName="childText" presStyleLbl="conFgAcc1" presStyleIdx="2" presStyleCnt="3">
        <dgm:presLayoutVars>
          <dgm:bulletEnabled val="1"/>
        </dgm:presLayoutVars>
      </dgm:prSet>
      <dgm:spPr/>
    </dgm:pt>
  </dgm:ptLst>
  <dgm:cxnLst>
    <dgm:cxn modelId="{CDFD4317-C089-004E-BBA7-6F5523E5632D}" srcId="{9389B857-D9BC-824A-8175-9AE3408D14FB}" destId="{C0BEBF71-60B2-3E42-859E-7AA45AE80988}" srcOrd="2" destOrd="0" parTransId="{6C6A2B24-A6A5-8C49-BAE7-273ECA378524}" sibTransId="{4ADBAA9D-0DCA-6A44-AC5C-FC50A8BC917D}"/>
    <dgm:cxn modelId="{A63F8324-1E71-6548-908F-418872F93F74}" type="presOf" srcId="{C0BEBF71-60B2-3E42-859E-7AA45AE80988}" destId="{3F84212F-C0E4-4678-B714-1B2B48FCF8F1}" srcOrd="1" destOrd="0" presId="urn:microsoft.com/office/officeart/2005/8/layout/list1"/>
    <dgm:cxn modelId="{8236D826-489A-1942-9E23-EE2445D7E337}" type="presOf" srcId="{C0BEBF71-60B2-3E42-859E-7AA45AE80988}" destId="{FC4095CE-EAAE-420B-8D5B-DDCE75F1F021}" srcOrd="0" destOrd="0" presId="urn:microsoft.com/office/officeart/2005/8/layout/list1"/>
    <dgm:cxn modelId="{3EF98932-8343-DF43-BC94-85DD9AF7804C}" type="presOf" srcId="{9389B857-D9BC-824A-8175-9AE3408D14FB}" destId="{A68CB28A-C431-924A-8C82-42EADDABDE1F}" srcOrd="0" destOrd="0" presId="urn:microsoft.com/office/officeart/2005/8/layout/list1"/>
    <dgm:cxn modelId="{CB2B4D53-F4FC-0F4C-BBBE-E01679F0FCDB}" type="presOf" srcId="{048D5E78-8D1A-E347-B0AD-A77104FC863D}" destId="{16EA990C-9DD7-074B-8D3B-6603DA7FCD1D}" srcOrd="0" destOrd="0" presId="urn:microsoft.com/office/officeart/2005/8/layout/list1"/>
    <dgm:cxn modelId="{77738A83-01E9-1A44-87E9-706D07FFB17C}" type="presOf" srcId="{0ECD48A3-305A-074E-A94F-BD4088C49F7C}" destId="{48D7FB14-E9E2-6642-8A1C-5E97C01BC65A}" srcOrd="0" destOrd="0" presId="urn:microsoft.com/office/officeart/2005/8/layout/list1"/>
    <dgm:cxn modelId="{46A3098E-1246-1C43-B4F4-794ACF991D08}" srcId="{9389B857-D9BC-824A-8175-9AE3408D14FB}" destId="{0ECD48A3-305A-074E-A94F-BD4088C49F7C}" srcOrd="0" destOrd="0" parTransId="{82834FC1-98C5-144B-89EB-DFA5B9C7F38A}" sibTransId="{ECF12655-151A-0A4E-B753-E29B6B2AFC38}"/>
    <dgm:cxn modelId="{2D6CD1C1-6F12-764C-8284-489D16999DFB}" type="presOf" srcId="{048D5E78-8D1A-E347-B0AD-A77104FC863D}" destId="{9A7EB35B-040E-8C42-B49D-6A7AAB3F8DEC}" srcOrd="1" destOrd="0" presId="urn:microsoft.com/office/officeart/2005/8/layout/list1"/>
    <dgm:cxn modelId="{034FC0E5-EC7A-BC44-B148-164D17F0FEB2}" srcId="{9389B857-D9BC-824A-8175-9AE3408D14FB}" destId="{048D5E78-8D1A-E347-B0AD-A77104FC863D}" srcOrd="1" destOrd="0" parTransId="{68DC8C0F-F589-9148-9E35-872A001A0DFC}" sibTransId="{CA5ACF4D-2517-9647-B5F9-DB62E87C9350}"/>
    <dgm:cxn modelId="{9FA8D5F0-7024-D14D-96A5-92B28D901E87}" type="presOf" srcId="{0ECD48A3-305A-074E-A94F-BD4088C49F7C}" destId="{FEBCA03D-3B85-2D43-8D7A-DAE4DBCBB919}" srcOrd="1" destOrd="0" presId="urn:microsoft.com/office/officeart/2005/8/layout/list1"/>
    <dgm:cxn modelId="{BA8B98AA-7716-934A-B412-8C6C2E3467C8}" type="presParOf" srcId="{A68CB28A-C431-924A-8C82-42EADDABDE1F}" destId="{4A82C8E5-D4D1-DA40-BB49-855E849B5763}" srcOrd="0" destOrd="0" presId="urn:microsoft.com/office/officeart/2005/8/layout/list1"/>
    <dgm:cxn modelId="{6B8251B4-10D9-F143-85B5-D181F0247B56}" type="presParOf" srcId="{4A82C8E5-D4D1-DA40-BB49-855E849B5763}" destId="{48D7FB14-E9E2-6642-8A1C-5E97C01BC65A}" srcOrd="0" destOrd="0" presId="urn:microsoft.com/office/officeart/2005/8/layout/list1"/>
    <dgm:cxn modelId="{32675900-6573-5B4A-969D-1E8D6762C9F5}" type="presParOf" srcId="{4A82C8E5-D4D1-DA40-BB49-855E849B5763}" destId="{FEBCA03D-3B85-2D43-8D7A-DAE4DBCBB919}" srcOrd="1" destOrd="0" presId="urn:microsoft.com/office/officeart/2005/8/layout/list1"/>
    <dgm:cxn modelId="{C552A64B-0538-D749-9BA3-6BE39C527ADB}" type="presParOf" srcId="{A68CB28A-C431-924A-8C82-42EADDABDE1F}" destId="{3DC4F1C9-050F-5844-BB2D-8738B3CF85CC}" srcOrd="1" destOrd="0" presId="urn:microsoft.com/office/officeart/2005/8/layout/list1"/>
    <dgm:cxn modelId="{057B5047-0338-0C4B-9543-75CCDEF3D2F6}" type="presParOf" srcId="{A68CB28A-C431-924A-8C82-42EADDABDE1F}" destId="{F649EE05-B142-1444-B129-A892392B629F}" srcOrd="2" destOrd="0" presId="urn:microsoft.com/office/officeart/2005/8/layout/list1"/>
    <dgm:cxn modelId="{1C78CA1C-4024-8045-9D3C-BBA81B062BB8}" type="presParOf" srcId="{A68CB28A-C431-924A-8C82-42EADDABDE1F}" destId="{AE857D67-FF9B-534A-BA02-EF06841F938D}" srcOrd="3" destOrd="0" presId="urn:microsoft.com/office/officeart/2005/8/layout/list1"/>
    <dgm:cxn modelId="{8E7821DB-DCBF-7F49-A051-066965902162}" type="presParOf" srcId="{A68CB28A-C431-924A-8C82-42EADDABDE1F}" destId="{6334C11E-0771-B249-8278-2F0431BE54C3}" srcOrd="4" destOrd="0" presId="urn:microsoft.com/office/officeart/2005/8/layout/list1"/>
    <dgm:cxn modelId="{3873D42C-783C-E843-BE8E-5984DC89BF17}" type="presParOf" srcId="{6334C11E-0771-B249-8278-2F0431BE54C3}" destId="{16EA990C-9DD7-074B-8D3B-6603DA7FCD1D}" srcOrd="0" destOrd="0" presId="urn:microsoft.com/office/officeart/2005/8/layout/list1"/>
    <dgm:cxn modelId="{1549D606-0D64-A04C-B23F-66B5270DCD90}" type="presParOf" srcId="{6334C11E-0771-B249-8278-2F0431BE54C3}" destId="{9A7EB35B-040E-8C42-B49D-6A7AAB3F8DEC}" srcOrd="1" destOrd="0" presId="urn:microsoft.com/office/officeart/2005/8/layout/list1"/>
    <dgm:cxn modelId="{BBF7A06C-3304-CD4A-9D75-22D679103185}" type="presParOf" srcId="{A68CB28A-C431-924A-8C82-42EADDABDE1F}" destId="{D9C7EAE7-EBE8-DD4D-93A5-57D764B12196}" srcOrd="5" destOrd="0" presId="urn:microsoft.com/office/officeart/2005/8/layout/list1"/>
    <dgm:cxn modelId="{70DD34A5-47F8-2A42-BF87-71A0C423C1A0}" type="presParOf" srcId="{A68CB28A-C431-924A-8C82-42EADDABDE1F}" destId="{2F7F14E2-13AF-B349-B32A-DBE8E5E46566}" srcOrd="6" destOrd="0" presId="urn:microsoft.com/office/officeart/2005/8/layout/list1"/>
    <dgm:cxn modelId="{391BCD4F-A108-1B4A-8229-D1F7533CB842}" type="presParOf" srcId="{A68CB28A-C431-924A-8C82-42EADDABDE1F}" destId="{6C000117-9CFE-224F-96F7-A857870741F3}" srcOrd="7" destOrd="0" presId="urn:microsoft.com/office/officeart/2005/8/layout/list1"/>
    <dgm:cxn modelId="{C0863A4C-EB1F-A048-9BA0-022E649A3B54}" type="presParOf" srcId="{A68CB28A-C431-924A-8C82-42EADDABDE1F}" destId="{CC2ADB1D-55BB-4360-94A4-64A2D84ACF3F}" srcOrd="8" destOrd="0" presId="urn:microsoft.com/office/officeart/2005/8/layout/list1"/>
    <dgm:cxn modelId="{93366817-A171-B54E-8257-326E25EBCCE9}" type="presParOf" srcId="{CC2ADB1D-55BB-4360-94A4-64A2D84ACF3F}" destId="{FC4095CE-EAAE-420B-8D5B-DDCE75F1F021}" srcOrd="0" destOrd="0" presId="urn:microsoft.com/office/officeart/2005/8/layout/list1"/>
    <dgm:cxn modelId="{1F073391-5D37-614E-BF06-98B18EA14888}" type="presParOf" srcId="{CC2ADB1D-55BB-4360-94A4-64A2D84ACF3F}" destId="{3F84212F-C0E4-4678-B714-1B2B48FCF8F1}" srcOrd="1" destOrd="0" presId="urn:microsoft.com/office/officeart/2005/8/layout/list1"/>
    <dgm:cxn modelId="{BDE2922E-B924-AA40-B3D5-43C619DE59DD}" type="presParOf" srcId="{A68CB28A-C431-924A-8C82-42EADDABDE1F}" destId="{531A0465-E158-4FBE-863C-3487AE500AA8}" srcOrd="9" destOrd="0" presId="urn:microsoft.com/office/officeart/2005/8/layout/list1"/>
    <dgm:cxn modelId="{0337DD19-7678-C349-9C09-504A696A4A87}" type="presParOf" srcId="{A68CB28A-C431-924A-8C82-42EADDABDE1F}" destId="{1DF82FE1-C821-4356-A23E-B7656318E43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9B857-D9BC-824A-8175-9AE3408D14F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0ECD48A3-305A-074E-A94F-BD4088C49F7C}">
      <dgm:prSet phldrT="[Text]" custT="1"/>
      <dgm:spPr/>
      <dgm:t>
        <a:bodyPr/>
        <a:lstStyle/>
        <a:p>
          <a:pPr>
            <a:buFont typeface="Arial" panose="020B0604020202020204" pitchFamily="34" charset="0"/>
            <a:buChar char="•"/>
          </a:pPr>
          <a:r>
            <a:rPr lang="en-US" sz="2000"/>
            <a:t>Complexity involved in </a:t>
          </a:r>
          <a:r>
            <a:rPr lang="en-US" sz="2000" err="1"/>
            <a:t>eBPF</a:t>
          </a:r>
          <a:r>
            <a:rPr lang="en-US" sz="2000"/>
            <a:t> programs</a:t>
          </a:r>
          <a:endParaRPr lang="en-GB" sz="2000"/>
        </a:p>
      </dgm:t>
    </dgm:pt>
    <dgm:pt modelId="{82834FC1-98C5-144B-89EB-DFA5B9C7F38A}" type="parTrans" cxnId="{46A3098E-1246-1C43-B4F4-794ACF991D08}">
      <dgm:prSet/>
      <dgm:spPr/>
      <dgm:t>
        <a:bodyPr/>
        <a:lstStyle/>
        <a:p>
          <a:endParaRPr lang="en-GB"/>
        </a:p>
      </dgm:t>
    </dgm:pt>
    <dgm:pt modelId="{ECF12655-151A-0A4E-B753-E29B6B2AFC38}" type="sibTrans" cxnId="{46A3098E-1246-1C43-B4F4-794ACF991D08}">
      <dgm:prSet/>
      <dgm:spPr/>
      <dgm:t>
        <a:bodyPr/>
        <a:lstStyle/>
        <a:p>
          <a:endParaRPr lang="en-GB"/>
        </a:p>
      </dgm:t>
    </dgm:pt>
    <dgm:pt modelId="{663E1C1C-430D-EA40-A608-86088C71C13C}">
      <dgm:prSet custT="1"/>
      <dgm:spPr/>
      <dgm:t>
        <a:bodyPr/>
        <a:lstStyle/>
        <a:p>
          <a:r>
            <a:rPr lang="en-US" sz="2000" dirty="0"/>
            <a:t>Requires a deep understanding of the kernel internals and eBPF</a:t>
          </a:r>
        </a:p>
      </dgm:t>
    </dgm:pt>
    <dgm:pt modelId="{D6439D4E-132A-374C-B760-0E2124447D48}" type="parTrans" cxnId="{40A079A2-D6CA-874C-998D-455823A7BA3E}">
      <dgm:prSet/>
      <dgm:spPr/>
      <dgm:t>
        <a:bodyPr/>
        <a:lstStyle/>
        <a:p>
          <a:endParaRPr lang="en-GB"/>
        </a:p>
      </dgm:t>
    </dgm:pt>
    <dgm:pt modelId="{CA127D29-831D-8744-BCEE-1628D25DFDB0}" type="sibTrans" cxnId="{40A079A2-D6CA-874C-998D-455823A7BA3E}">
      <dgm:prSet/>
      <dgm:spPr/>
      <dgm:t>
        <a:bodyPr/>
        <a:lstStyle/>
        <a:p>
          <a:endParaRPr lang="en-GB"/>
        </a:p>
      </dgm:t>
    </dgm:pt>
    <dgm:pt modelId="{048D5E78-8D1A-E347-B0AD-A77104FC863D}">
      <dgm:prSet custT="1"/>
      <dgm:spPr/>
      <dgm:t>
        <a:bodyPr/>
        <a:lstStyle/>
        <a:p>
          <a:r>
            <a:rPr lang="en-US" sz="2000" dirty="0"/>
            <a:t>BTF is not supported in kernel versions &lt; 4.18</a:t>
          </a:r>
        </a:p>
      </dgm:t>
    </dgm:pt>
    <dgm:pt modelId="{68DC8C0F-F589-9148-9E35-872A001A0DFC}" type="parTrans" cxnId="{034FC0E5-EC7A-BC44-B148-164D17F0FEB2}">
      <dgm:prSet/>
      <dgm:spPr/>
      <dgm:t>
        <a:bodyPr/>
        <a:lstStyle/>
        <a:p>
          <a:endParaRPr lang="en-GB"/>
        </a:p>
      </dgm:t>
    </dgm:pt>
    <dgm:pt modelId="{CA5ACF4D-2517-9647-B5F9-DB62E87C9350}" type="sibTrans" cxnId="{034FC0E5-EC7A-BC44-B148-164D17F0FEB2}">
      <dgm:prSet/>
      <dgm:spPr/>
      <dgm:t>
        <a:bodyPr/>
        <a:lstStyle/>
        <a:p>
          <a:endParaRPr lang="en-GB"/>
        </a:p>
      </dgm:t>
    </dgm:pt>
    <dgm:pt modelId="{E0E160F7-DDE8-4048-9188-C5EEBB8AF29F}">
      <dgm:prSet custT="1"/>
      <dgm:spPr/>
      <dgm:t>
        <a:bodyPr/>
        <a:lstStyle/>
        <a:p>
          <a:r>
            <a:rPr lang="en-US" sz="2000" dirty="0"/>
            <a:t>eBPF programs may result in performance overhead</a:t>
          </a:r>
        </a:p>
      </dgm:t>
    </dgm:pt>
    <dgm:pt modelId="{34524EF6-E37E-5642-B3C1-ED2B08D38BB2}" type="parTrans" cxnId="{5CA4F526-DCD5-E442-973F-15AB284404C4}">
      <dgm:prSet/>
      <dgm:spPr/>
      <dgm:t>
        <a:bodyPr/>
        <a:lstStyle/>
        <a:p>
          <a:endParaRPr lang="en-GB"/>
        </a:p>
      </dgm:t>
    </dgm:pt>
    <dgm:pt modelId="{712600B2-B076-1347-B0AE-7C5C9FD24A4B}" type="sibTrans" cxnId="{5CA4F526-DCD5-E442-973F-15AB284404C4}">
      <dgm:prSet/>
      <dgm:spPr/>
      <dgm:t>
        <a:bodyPr/>
        <a:lstStyle/>
        <a:p>
          <a:endParaRPr lang="en-GB"/>
        </a:p>
      </dgm:t>
    </dgm:pt>
    <dgm:pt modelId="{6393ED02-0349-CB40-95B2-EAD977D8D691}">
      <dgm:prSet custT="1"/>
      <dgm:spPr/>
      <dgm:t>
        <a:bodyPr/>
        <a:lstStyle/>
        <a:p>
          <a:r>
            <a:rPr lang="en-US" sz="2000" dirty="0"/>
            <a:t>The right balance needs to be found out, on what data we enrich in kernel space and in user space.</a:t>
          </a:r>
        </a:p>
      </dgm:t>
    </dgm:pt>
    <dgm:pt modelId="{17ECA441-2509-6945-BB03-95AB48555905}" type="parTrans" cxnId="{05196867-7FDC-494F-8C4F-11AA4052D701}">
      <dgm:prSet/>
      <dgm:spPr/>
      <dgm:t>
        <a:bodyPr/>
        <a:lstStyle/>
        <a:p>
          <a:endParaRPr lang="en-GB"/>
        </a:p>
      </dgm:t>
    </dgm:pt>
    <dgm:pt modelId="{11D826FF-C7A2-C548-BAD4-50D7867AD6E9}" type="sibTrans" cxnId="{05196867-7FDC-494F-8C4F-11AA4052D701}">
      <dgm:prSet/>
      <dgm:spPr/>
      <dgm:t>
        <a:bodyPr/>
        <a:lstStyle/>
        <a:p>
          <a:endParaRPr lang="en-GB"/>
        </a:p>
      </dgm:t>
    </dgm:pt>
    <dgm:pt modelId="{8499E617-8603-4647-9F59-C4769903986A}">
      <dgm:prSet custT="1"/>
      <dgm:spPr/>
      <dgm:t>
        <a:bodyPr/>
        <a:lstStyle/>
        <a:p>
          <a:r>
            <a:rPr lang="en-US" sz="2000" dirty="0"/>
            <a:t>eBPF programs must be thoroughly vetted by verifier to ensure there are no security vulnerabilities / crashes</a:t>
          </a:r>
        </a:p>
      </dgm:t>
    </dgm:pt>
    <dgm:pt modelId="{17473C44-91D2-374B-8BCD-EAA53B1EA5A4}" type="parTrans" cxnId="{2DA8C6E1-B5CB-F44E-9112-D9B1E70A0620}">
      <dgm:prSet/>
      <dgm:spPr/>
      <dgm:t>
        <a:bodyPr/>
        <a:lstStyle/>
        <a:p>
          <a:endParaRPr lang="en-GB"/>
        </a:p>
      </dgm:t>
    </dgm:pt>
    <dgm:pt modelId="{1C410944-36F1-2240-B51A-ADA73B3960C3}" type="sibTrans" cxnId="{2DA8C6E1-B5CB-F44E-9112-D9B1E70A0620}">
      <dgm:prSet/>
      <dgm:spPr/>
      <dgm:t>
        <a:bodyPr/>
        <a:lstStyle/>
        <a:p>
          <a:endParaRPr lang="en-GB"/>
        </a:p>
      </dgm:t>
    </dgm:pt>
    <dgm:pt modelId="{C0BEBF71-60B2-3E42-859E-7AA45AE80988}">
      <dgm:prSet custT="1"/>
      <dgm:spPr/>
      <dgm:t>
        <a:bodyPr/>
        <a:lstStyle/>
        <a:p>
          <a:r>
            <a:rPr lang="en-US" sz="2000" dirty="0"/>
            <a:t>This reduces the amount of data being transferred from kernel space to user space</a:t>
          </a:r>
          <a:endParaRPr lang="en-GB" sz="2000" dirty="0"/>
        </a:p>
      </dgm:t>
    </dgm:pt>
    <dgm:pt modelId="{6C6A2B24-A6A5-8C49-BAE7-273ECA378524}" type="parTrans" cxnId="{CDFD4317-C089-004E-BBA7-6F5523E5632D}">
      <dgm:prSet/>
      <dgm:spPr/>
      <dgm:t>
        <a:bodyPr/>
        <a:lstStyle/>
        <a:p>
          <a:endParaRPr lang="en-GB"/>
        </a:p>
      </dgm:t>
    </dgm:pt>
    <dgm:pt modelId="{4ADBAA9D-0DCA-6A44-AC5C-FC50A8BC917D}" type="sibTrans" cxnId="{CDFD4317-C089-004E-BBA7-6F5523E5632D}">
      <dgm:prSet/>
      <dgm:spPr/>
      <dgm:t>
        <a:bodyPr/>
        <a:lstStyle/>
        <a:p>
          <a:endParaRPr lang="en-GB"/>
        </a:p>
      </dgm:t>
    </dgm:pt>
    <dgm:pt modelId="{A68CB28A-C431-924A-8C82-42EADDABDE1F}" type="pres">
      <dgm:prSet presAssocID="{9389B857-D9BC-824A-8175-9AE3408D14FB}" presName="linear" presStyleCnt="0">
        <dgm:presLayoutVars>
          <dgm:dir/>
          <dgm:animLvl val="lvl"/>
          <dgm:resizeHandles val="exact"/>
        </dgm:presLayoutVars>
      </dgm:prSet>
      <dgm:spPr/>
    </dgm:pt>
    <dgm:pt modelId="{4A82C8E5-D4D1-DA40-BB49-855E849B5763}" type="pres">
      <dgm:prSet presAssocID="{0ECD48A3-305A-074E-A94F-BD4088C49F7C}" presName="parentLin" presStyleCnt="0"/>
      <dgm:spPr/>
    </dgm:pt>
    <dgm:pt modelId="{48D7FB14-E9E2-6642-8A1C-5E97C01BC65A}" type="pres">
      <dgm:prSet presAssocID="{0ECD48A3-305A-074E-A94F-BD4088C49F7C}" presName="parentLeftMargin" presStyleLbl="node1" presStyleIdx="0" presStyleCnt="3"/>
      <dgm:spPr/>
    </dgm:pt>
    <dgm:pt modelId="{FEBCA03D-3B85-2D43-8D7A-DAE4DBCBB919}" type="pres">
      <dgm:prSet presAssocID="{0ECD48A3-305A-074E-A94F-BD4088C49F7C}" presName="parentText" presStyleLbl="node1" presStyleIdx="0" presStyleCnt="3">
        <dgm:presLayoutVars>
          <dgm:chMax val="0"/>
          <dgm:bulletEnabled val="1"/>
        </dgm:presLayoutVars>
      </dgm:prSet>
      <dgm:spPr/>
    </dgm:pt>
    <dgm:pt modelId="{3DC4F1C9-050F-5844-BB2D-8738B3CF85CC}" type="pres">
      <dgm:prSet presAssocID="{0ECD48A3-305A-074E-A94F-BD4088C49F7C}" presName="negativeSpace" presStyleCnt="0"/>
      <dgm:spPr/>
    </dgm:pt>
    <dgm:pt modelId="{F649EE05-B142-1444-B129-A892392B629F}" type="pres">
      <dgm:prSet presAssocID="{0ECD48A3-305A-074E-A94F-BD4088C49F7C}" presName="childText" presStyleLbl="conFgAcc1" presStyleIdx="0" presStyleCnt="3">
        <dgm:presLayoutVars>
          <dgm:bulletEnabled val="1"/>
        </dgm:presLayoutVars>
      </dgm:prSet>
      <dgm:spPr/>
    </dgm:pt>
    <dgm:pt modelId="{AE857D67-FF9B-534A-BA02-EF06841F938D}" type="pres">
      <dgm:prSet presAssocID="{ECF12655-151A-0A4E-B753-E29B6B2AFC38}" presName="spaceBetweenRectangles" presStyleCnt="0"/>
      <dgm:spPr/>
    </dgm:pt>
    <dgm:pt modelId="{6334C11E-0771-B249-8278-2F0431BE54C3}" type="pres">
      <dgm:prSet presAssocID="{048D5E78-8D1A-E347-B0AD-A77104FC863D}" presName="parentLin" presStyleCnt="0"/>
      <dgm:spPr/>
    </dgm:pt>
    <dgm:pt modelId="{16EA990C-9DD7-074B-8D3B-6603DA7FCD1D}" type="pres">
      <dgm:prSet presAssocID="{048D5E78-8D1A-E347-B0AD-A77104FC863D}" presName="parentLeftMargin" presStyleLbl="node1" presStyleIdx="0" presStyleCnt="3"/>
      <dgm:spPr/>
    </dgm:pt>
    <dgm:pt modelId="{9A7EB35B-040E-8C42-B49D-6A7AAB3F8DEC}" type="pres">
      <dgm:prSet presAssocID="{048D5E78-8D1A-E347-B0AD-A77104FC863D}" presName="parentText" presStyleLbl="node1" presStyleIdx="1" presStyleCnt="3">
        <dgm:presLayoutVars>
          <dgm:chMax val="0"/>
          <dgm:bulletEnabled val="1"/>
        </dgm:presLayoutVars>
      </dgm:prSet>
      <dgm:spPr/>
    </dgm:pt>
    <dgm:pt modelId="{D9C7EAE7-EBE8-DD4D-93A5-57D764B12196}" type="pres">
      <dgm:prSet presAssocID="{048D5E78-8D1A-E347-B0AD-A77104FC863D}" presName="negativeSpace" presStyleCnt="0"/>
      <dgm:spPr/>
    </dgm:pt>
    <dgm:pt modelId="{2F7F14E2-13AF-B349-B32A-DBE8E5E46566}" type="pres">
      <dgm:prSet presAssocID="{048D5E78-8D1A-E347-B0AD-A77104FC863D}" presName="childText" presStyleLbl="conFgAcc1" presStyleIdx="1" presStyleCnt="3">
        <dgm:presLayoutVars>
          <dgm:bulletEnabled val="1"/>
        </dgm:presLayoutVars>
      </dgm:prSet>
      <dgm:spPr/>
    </dgm:pt>
    <dgm:pt modelId="{6C000117-9CFE-224F-96F7-A857870741F3}" type="pres">
      <dgm:prSet presAssocID="{CA5ACF4D-2517-9647-B5F9-DB62E87C9350}" presName="spaceBetweenRectangles" presStyleCnt="0"/>
      <dgm:spPr/>
    </dgm:pt>
    <dgm:pt modelId="{DE3E043C-2C6A-984E-8C82-35B74CC0DD55}" type="pres">
      <dgm:prSet presAssocID="{E0E160F7-DDE8-4048-9188-C5EEBB8AF29F}" presName="parentLin" presStyleCnt="0"/>
      <dgm:spPr/>
    </dgm:pt>
    <dgm:pt modelId="{51EDB6BF-EFCE-C742-9112-D264709F1041}" type="pres">
      <dgm:prSet presAssocID="{E0E160F7-DDE8-4048-9188-C5EEBB8AF29F}" presName="parentLeftMargin" presStyleLbl="node1" presStyleIdx="1" presStyleCnt="3"/>
      <dgm:spPr/>
    </dgm:pt>
    <dgm:pt modelId="{E64B046B-16D2-8A46-B8D5-F18FF2E5A7B1}" type="pres">
      <dgm:prSet presAssocID="{E0E160F7-DDE8-4048-9188-C5EEBB8AF29F}" presName="parentText" presStyleLbl="node1" presStyleIdx="2" presStyleCnt="3">
        <dgm:presLayoutVars>
          <dgm:chMax val="0"/>
          <dgm:bulletEnabled val="1"/>
        </dgm:presLayoutVars>
      </dgm:prSet>
      <dgm:spPr/>
    </dgm:pt>
    <dgm:pt modelId="{EBE48CC9-B013-2445-9D8F-5C495097BC78}" type="pres">
      <dgm:prSet presAssocID="{E0E160F7-DDE8-4048-9188-C5EEBB8AF29F}" presName="negativeSpace" presStyleCnt="0"/>
      <dgm:spPr/>
    </dgm:pt>
    <dgm:pt modelId="{A4CED3B9-547C-384E-881B-CB35995FD7A7}" type="pres">
      <dgm:prSet presAssocID="{E0E160F7-DDE8-4048-9188-C5EEBB8AF29F}" presName="childText" presStyleLbl="conFgAcc1" presStyleIdx="2" presStyleCnt="3">
        <dgm:presLayoutVars>
          <dgm:bulletEnabled val="1"/>
        </dgm:presLayoutVars>
      </dgm:prSet>
      <dgm:spPr/>
    </dgm:pt>
  </dgm:ptLst>
  <dgm:cxnLst>
    <dgm:cxn modelId="{8C1AD211-8745-6443-83E5-FA18B0644BFE}" type="presOf" srcId="{663E1C1C-430D-EA40-A608-86088C71C13C}" destId="{F649EE05-B142-1444-B129-A892392B629F}" srcOrd="0" destOrd="0" presId="urn:microsoft.com/office/officeart/2005/8/layout/list1"/>
    <dgm:cxn modelId="{CDFD4317-C089-004E-BBA7-6F5523E5632D}" srcId="{E0E160F7-DDE8-4048-9188-C5EEBB8AF29F}" destId="{C0BEBF71-60B2-3E42-859E-7AA45AE80988}" srcOrd="1" destOrd="0" parTransId="{6C6A2B24-A6A5-8C49-BAE7-273ECA378524}" sibTransId="{4ADBAA9D-0DCA-6A44-AC5C-FC50A8BC917D}"/>
    <dgm:cxn modelId="{2B678D1F-9D4A-854C-8F38-6E88E0593F8D}" type="presOf" srcId="{E0E160F7-DDE8-4048-9188-C5EEBB8AF29F}" destId="{51EDB6BF-EFCE-C742-9112-D264709F1041}" srcOrd="0" destOrd="0" presId="urn:microsoft.com/office/officeart/2005/8/layout/list1"/>
    <dgm:cxn modelId="{5CA4F526-DCD5-E442-973F-15AB284404C4}" srcId="{9389B857-D9BC-824A-8175-9AE3408D14FB}" destId="{E0E160F7-DDE8-4048-9188-C5EEBB8AF29F}" srcOrd="2" destOrd="0" parTransId="{34524EF6-E37E-5642-B3C1-ED2B08D38BB2}" sibTransId="{712600B2-B076-1347-B0AE-7C5C9FD24A4B}"/>
    <dgm:cxn modelId="{1CCDBF28-B7F7-4F4B-8A2F-3CACF74C0F9A}" type="presOf" srcId="{8499E617-8603-4647-9F59-C4769903986A}" destId="{F649EE05-B142-1444-B129-A892392B629F}" srcOrd="0" destOrd="1" presId="urn:microsoft.com/office/officeart/2005/8/layout/list1"/>
    <dgm:cxn modelId="{3EF98932-8343-DF43-BC94-85DD9AF7804C}" type="presOf" srcId="{9389B857-D9BC-824A-8175-9AE3408D14FB}" destId="{A68CB28A-C431-924A-8C82-42EADDABDE1F}" srcOrd="0" destOrd="0" presId="urn:microsoft.com/office/officeart/2005/8/layout/list1"/>
    <dgm:cxn modelId="{AC652340-9307-C74B-A82A-672292BB5071}" type="presOf" srcId="{0ECD48A3-305A-074E-A94F-BD4088C49F7C}" destId="{48D7FB14-E9E2-6642-8A1C-5E97C01BC65A}" srcOrd="0" destOrd="0" presId="urn:microsoft.com/office/officeart/2005/8/layout/list1"/>
    <dgm:cxn modelId="{92E1594A-CFD5-F14E-8635-C1392B78D07E}" type="presOf" srcId="{0ECD48A3-305A-074E-A94F-BD4088C49F7C}" destId="{FEBCA03D-3B85-2D43-8D7A-DAE4DBCBB919}" srcOrd="1" destOrd="0" presId="urn:microsoft.com/office/officeart/2005/8/layout/list1"/>
    <dgm:cxn modelId="{05196867-7FDC-494F-8C4F-11AA4052D701}" srcId="{E0E160F7-DDE8-4048-9188-C5EEBB8AF29F}" destId="{6393ED02-0349-CB40-95B2-EAD977D8D691}" srcOrd="0" destOrd="0" parTransId="{17ECA441-2509-6945-BB03-95AB48555905}" sibTransId="{11D826FF-C7A2-C548-BAD4-50D7867AD6E9}"/>
    <dgm:cxn modelId="{46A3098E-1246-1C43-B4F4-794ACF991D08}" srcId="{9389B857-D9BC-824A-8175-9AE3408D14FB}" destId="{0ECD48A3-305A-074E-A94F-BD4088C49F7C}" srcOrd="0" destOrd="0" parTransId="{82834FC1-98C5-144B-89EB-DFA5B9C7F38A}" sibTransId="{ECF12655-151A-0A4E-B753-E29B6B2AFC38}"/>
    <dgm:cxn modelId="{B9E31193-8EA2-0841-B3D7-E67670D4B13F}" type="presOf" srcId="{E0E160F7-DDE8-4048-9188-C5EEBB8AF29F}" destId="{E64B046B-16D2-8A46-B8D5-F18FF2E5A7B1}" srcOrd="1" destOrd="0" presId="urn:microsoft.com/office/officeart/2005/8/layout/list1"/>
    <dgm:cxn modelId="{40A079A2-D6CA-874C-998D-455823A7BA3E}" srcId="{0ECD48A3-305A-074E-A94F-BD4088C49F7C}" destId="{663E1C1C-430D-EA40-A608-86088C71C13C}" srcOrd="0" destOrd="0" parTransId="{D6439D4E-132A-374C-B760-0E2124447D48}" sibTransId="{CA127D29-831D-8744-BCEE-1628D25DFDB0}"/>
    <dgm:cxn modelId="{C73B84AF-C8B8-094D-856D-A1DC66390F90}" type="presOf" srcId="{C0BEBF71-60B2-3E42-859E-7AA45AE80988}" destId="{A4CED3B9-547C-384E-881B-CB35995FD7A7}" srcOrd="0" destOrd="1" presId="urn:microsoft.com/office/officeart/2005/8/layout/list1"/>
    <dgm:cxn modelId="{BF459BB5-8C4D-9148-8A63-F76FDB872DD1}" type="presOf" srcId="{048D5E78-8D1A-E347-B0AD-A77104FC863D}" destId="{9A7EB35B-040E-8C42-B49D-6A7AAB3F8DEC}" srcOrd="1" destOrd="0" presId="urn:microsoft.com/office/officeart/2005/8/layout/list1"/>
    <dgm:cxn modelId="{B48789CA-BC26-E04D-A22D-221D95A1656F}" type="presOf" srcId="{048D5E78-8D1A-E347-B0AD-A77104FC863D}" destId="{16EA990C-9DD7-074B-8D3B-6603DA7FCD1D}" srcOrd="0" destOrd="0" presId="urn:microsoft.com/office/officeart/2005/8/layout/list1"/>
    <dgm:cxn modelId="{2DA8C6E1-B5CB-F44E-9112-D9B1E70A0620}" srcId="{0ECD48A3-305A-074E-A94F-BD4088C49F7C}" destId="{8499E617-8603-4647-9F59-C4769903986A}" srcOrd="1" destOrd="0" parTransId="{17473C44-91D2-374B-8BCD-EAA53B1EA5A4}" sibTransId="{1C410944-36F1-2240-B51A-ADA73B3960C3}"/>
    <dgm:cxn modelId="{BCA43CE5-5D3A-084C-83F9-7CE89BCEA4EA}" type="presOf" srcId="{6393ED02-0349-CB40-95B2-EAD977D8D691}" destId="{A4CED3B9-547C-384E-881B-CB35995FD7A7}" srcOrd="0" destOrd="0" presId="urn:microsoft.com/office/officeart/2005/8/layout/list1"/>
    <dgm:cxn modelId="{034FC0E5-EC7A-BC44-B148-164D17F0FEB2}" srcId="{9389B857-D9BC-824A-8175-9AE3408D14FB}" destId="{048D5E78-8D1A-E347-B0AD-A77104FC863D}" srcOrd="1" destOrd="0" parTransId="{68DC8C0F-F589-9148-9E35-872A001A0DFC}" sibTransId="{CA5ACF4D-2517-9647-B5F9-DB62E87C9350}"/>
    <dgm:cxn modelId="{E3C82665-1C00-354B-ACCB-A67ED0487D4B}" type="presParOf" srcId="{A68CB28A-C431-924A-8C82-42EADDABDE1F}" destId="{4A82C8E5-D4D1-DA40-BB49-855E849B5763}" srcOrd="0" destOrd="0" presId="urn:microsoft.com/office/officeart/2005/8/layout/list1"/>
    <dgm:cxn modelId="{594E7E8E-B2D1-9941-916F-F4B88E7D0AEB}" type="presParOf" srcId="{4A82C8E5-D4D1-DA40-BB49-855E849B5763}" destId="{48D7FB14-E9E2-6642-8A1C-5E97C01BC65A}" srcOrd="0" destOrd="0" presId="urn:microsoft.com/office/officeart/2005/8/layout/list1"/>
    <dgm:cxn modelId="{D4FCCF7A-5578-5D40-BE52-2C0B15746532}" type="presParOf" srcId="{4A82C8E5-D4D1-DA40-BB49-855E849B5763}" destId="{FEBCA03D-3B85-2D43-8D7A-DAE4DBCBB919}" srcOrd="1" destOrd="0" presId="urn:microsoft.com/office/officeart/2005/8/layout/list1"/>
    <dgm:cxn modelId="{1AF8F819-6926-B34E-8310-BEF6A12A4004}" type="presParOf" srcId="{A68CB28A-C431-924A-8C82-42EADDABDE1F}" destId="{3DC4F1C9-050F-5844-BB2D-8738B3CF85CC}" srcOrd="1" destOrd="0" presId="urn:microsoft.com/office/officeart/2005/8/layout/list1"/>
    <dgm:cxn modelId="{B02A241F-6F26-9E4A-AFA3-20F8EA805DD6}" type="presParOf" srcId="{A68CB28A-C431-924A-8C82-42EADDABDE1F}" destId="{F649EE05-B142-1444-B129-A892392B629F}" srcOrd="2" destOrd="0" presId="urn:microsoft.com/office/officeart/2005/8/layout/list1"/>
    <dgm:cxn modelId="{AAEDCB0B-C590-7B4D-BFD0-C2E379A98D60}" type="presParOf" srcId="{A68CB28A-C431-924A-8C82-42EADDABDE1F}" destId="{AE857D67-FF9B-534A-BA02-EF06841F938D}" srcOrd="3" destOrd="0" presId="urn:microsoft.com/office/officeart/2005/8/layout/list1"/>
    <dgm:cxn modelId="{7AFAFE1A-D7E8-8A4F-A200-0B5B3314F637}" type="presParOf" srcId="{A68CB28A-C431-924A-8C82-42EADDABDE1F}" destId="{6334C11E-0771-B249-8278-2F0431BE54C3}" srcOrd="4" destOrd="0" presId="urn:microsoft.com/office/officeart/2005/8/layout/list1"/>
    <dgm:cxn modelId="{A9E3C2A7-E6B5-B948-9182-0A4E97155C32}" type="presParOf" srcId="{6334C11E-0771-B249-8278-2F0431BE54C3}" destId="{16EA990C-9DD7-074B-8D3B-6603DA7FCD1D}" srcOrd="0" destOrd="0" presId="urn:microsoft.com/office/officeart/2005/8/layout/list1"/>
    <dgm:cxn modelId="{252E0F94-82A1-4E48-9BC1-A7C677246A86}" type="presParOf" srcId="{6334C11E-0771-B249-8278-2F0431BE54C3}" destId="{9A7EB35B-040E-8C42-B49D-6A7AAB3F8DEC}" srcOrd="1" destOrd="0" presId="urn:microsoft.com/office/officeart/2005/8/layout/list1"/>
    <dgm:cxn modelId="{FCF627AA-3C29-5D4E-BFC2-673057491EC4}" type="presParOf" srcId="{A68CB28A-C431-924A-8C82-42EADDABDE1F}" destId="{D9C7EAE7-EBE8-DD4D-93A5-57D764B12196}" srcOrd="5" destOrd="0" presId="urn:microsoft.com/office/officeart/2005/8/layout/list1"/>
    <dgm:cxn modelId="{07059415-0C68-8847-8BFB-28CA01759328}" type="presParOf" srcId="{A68CB28A-C431-924A-8C82-42EADDABDE1F}" destId="{2F7F14E2-13AF-B349-B32A-DBE8E5E46566}" srcOrd="6" destOrd="0" presId="urn:microsoft.com/office/officeart/2005/8/layout/list1"/>
    <dgm:cxn modelId="{4138FF86-8619-B649-9AC8-9BB5A591AC0D}" type="presParOf" srcId="{A68CB28A-C431-924A-8C82-42EADDABDE1F}" destId="{6C000117-9CFE-224F-96F7-A857870741F3}" srcOrd="7" destOrd="0" presId="urn:microsoft.com/office/officeart/2005/8/layout/list1"/>
    <dgm:cxn modelId="{BC349681-39E2-784C-956E-9C14C7CFABF5}" type="presParOf" srcId="{A68CB28A-C431-924A-8C82-42EADDABDE1F}" destId="{DE3E043C-2C6A-984E-8C82-35B74CC0DD55}" srcOrd="8" destOrd="0" presId="urn:microsoft.com/office/officeart/2005/8/layout/list1"/>
    <dgm:cxn modelId="{C3E4DC5C-9DD6-FD49-8AE4-BE7F4816C093}" type="presParOf" srcId="{DE3E043C-2C6A-984E-8C82-35B74CC0DD55}" destId="{51EDB6BF-EFCE-C742-9112-D264709F1041}" srcOrd="0" destOrd="0" presId="urn:microsoft.com/office/officeart/2005/8/layout/list1"/>
    <dgm:cxn modelId="{6900A15E-5626-9340-90FA-2D2BB8846513}" type="presParOf" srcId="{DE3E043C-2C6A-984E-8C82-35B74CC0DD55}" destId="{E64B046B-16D2-8A46-B8D5-F18FF2E5A7B1}" srcOrd="1" destOrd="0" presId="urn:microsoft.com/office/officeart/2005/8/layout/list1"/>
    <dgm:cxn modelId="{6F1EAE09-B072-5544-AA5F-F338DC3FC68C}" type="presParOf" srcId="{A68CB28A-C431-924A-8C82-42EADDABDE1F}" destId="{EBE48CC9-B013-2445-9D8F-5C495097BC78}" srcOrd="9" destOrd="0" presId="urn:microsoft.com/office/officeart/2005/8/layout/list1"/>
    <dgm:cxn modelId="{2AAF8021-D2F1-5846-BF91-9C223EC82226}" type="presParOf" srcId="{A68CB28A-C431-924A-8C82-42EADDABDE1F}" destId="{A4CED3B9-547C-384E-881B-CB35995FD7A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576DF6-886B-48CF-9D52-A063DE6CFE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BDDD86F0-A26A-437E-A671-3F6794294F23}">
      <dgm:prSet phldrT="[Text]" custT="1"/>
      <dgm:spPr/>
      <dgm:t>
        <a:bodyPr/>
        <a:lstStyle/>
        <a:p>
          <a:r>
            <a:rPr lang="en-IN" sz="2000"/>
            <a:t>Approach 1 – Our PoC</a:t>
          </a:r>
        </a:p>
        <a:p>
          <a:r>
            <a:rPr lang="en-IN" sz="2000" i="1"/>
            <a:t>Source Enrichment of Data</a:t>
          </a:r>
        </a:p>
      </dgm:t>
    </dgm:pt>
    <dgm:pt modelId="{D0A8B545-D74C-4D7C-B3BF-75C9F91E555C}" type="parTrans" cxnId="{9CB76A54-1054-41F1-957E-788936EAD30F}">
      <dgm:prSet/>
      <dgm:spPr/>
      <dgm:t>
        <a:bodyPr/>
        <a:lstStyle/>
        <a:p>
          <a:endParaRPr lang="en-IN"/>
        </a:p>
      </dgm:t>
    </dgm:pt>
    <dgm:pt modelId="{C0EE8E88-D148-455C-B562-95CC7D56D481}" type="sibTrans" cxnId="{9CB76A54-1054-41F1-957E-788936EAD30F}">
      <dgm:prSet/>
      <dgm:spPr/>
      <dgm:t>
        <a:bodyPr/>
        <a:lstStyle/>
        <a:p>
          <a:endParaRPr lang="en-IN"/>
        </a:p>
      </dgm:t>
    </dgm:pt>
    <dgm:pt modelId="{185A56F3-ADA4-447B-A0C2-5700735E0B7B}">
      <dgm:prSet phldrT="[Text]" custT="1"/>
      <dgm:spPr/>
      <dgm:t>
        <a:bodyPr/>
        <a:lstStyle/>
        <a:p>
          <a:r>
            <a:rPr lang="en-IN" sz="2000"/>
            <a:t>Approach 2</a:t>
          </a:r>
        </a:p>
        <a:p>
          <a:r>
            <a:rPr lang="en-IN" sz="2000" i="1"/>
            <a:t>Traditional Approach</a:t>
          </a:r>
        </a:p>
      </dgm:t>
    </dgm:pt>
    <dgm:pt modelId="{BC0C74AC-1D94-4976-8AAB-BA829B2500B2}" type="parTrans" cxnId="{93918E1A-91CC-4DB2-B050-83EA38207ABD}">
      <dgm:prSet/>
      <dgm:spPr/>
      <dgm:t>
        <a:bodyPr/>
        <a:lstStyle/>
        <a:p>
          <a:endParaRPr lang="en-IN"/>
        </a:p>
      </dgm:t>
    </dgm:pt>
    <dgm:pt modelId="{68BDF1B9-BDAA-4E5B-A50A-B379BB815D75}" type="sibTrans" cxnId="{93918E1A-91CC-4DB2-B050-83EA38207ABD}">
      <dgm:prSet/>
      <dgm:spPr/>
      <dgm:t>
        <a:bodyPr/>
        <a:lstStyle/>
        <a:p>
          <a:endParaRPr lang="en-IN"/>
        </a:p>
      </dgm:t>
    </dgm:pt>
    <dgm:pt modelId="{6E3B24FE-AE6A-451B-B01D-7C07E5FC1A7A}">
      <dgm:prSet custT="1"/>
      <dgm:spPr/>
      <dgm:t>
        <a:bodyPr/>
        <a:lstStyle/>
        <a:p>
          <a:pPr>
            <a:buFont typeface="Arial" panose="020B0604020202020204" pitchFamily="34" charset="0"/>
            <a:buChar char="•"/>
          </a:pPr>
          <a:r>
            <a:rPr lang="en-US" sz="2000"/>
            <a:t>Hooks are attached to the previously mentioned trace points.</a:t>
          </a:r>
          <a:endParaRPr lang="en-IN" sz="2000"/>
        </a:p>
      </dgm:t>
    </dgm:pt>
    <dgm:pt modelId="{C5D2C9B9-2A9A-428C-9F62-BC0DCDC8AC93}" type="parTrans" cxnId="{537A941E-C4D8-4154-9DF7-FFDA0AB83B01}">
      <dgm:prSet/>
      <dgm:spPr/>
      <dgm:t>
        <a:bodyPr/>
        <a:lstStyle/>
        <a:p>
          <a:endParaRPr lang="en-IN"/>
        </a:p>
      </dgm:t>
    </dgm:pt>
    <dgm:pt modelId="{5E8E6BBF-159D-40D9-94E2-8FA944062752}" type="sibTrans" cxnId="{537A941E-C4D8-4154-9DF7-FFDA0AB83B01}">
      <dgm:prSet/>
      <dgm:spPr/>
      <dgm:t>
        <a:bodyPr/>
        <a:lstStyle/>
        <a:p>
          <a:endParaRPr lang="en-IN"/>
        </a:p>
      </dgm:t>
    </dgm:pt>
    <dgm:pt modelId="{69645A37-3927-491C-8725-E9015198B098}">
      <dgm:prSet custT="1"/>
      <dgm:spPr/>
      <dgm:t>
        <a:bodyPr/>
        <a:lstStyle/>
        <a:p>
          <a:r>
            <a:rPr lang="en-US" sz="2000"/>
            <a:t>We enrich the data of the event at source, i.e., in the kernel space itself.</a:t>
          </a:r>
        </a:p>
      </dgm:t>
    </dgm:pt>
    <dgm:pt modelId="{9731FEF4-EBD6-426A-A39B-ECD7E84F8DBA}" type="parTrans" cxnId="{0D7A0CCE-24D0-4608-BF7B-CCFAF69CD4CB}">
      <dgm:prSet/>
      <dgm:spPr/>
      <dgm:t>
        <a:bodyPr/>
        <a:lstStyle/>
        <a:p>
          <a:endParaRPr lang="en-IN"/>
        </a:p>
      </dgm:t>
    </dgm:pt>
    <dgm:pt modelId="{268B441C-9808-4CD0-AD14-39E70E8BB9D5}" type="sibTrans" cxnId="{0D7A0CCE-24D0-4608-BF7B-CCFAF69CD4CB}">
      <dgm:prSet/>
      <dgm:spPr/>
      <dgm:t>
        <a:bodyPr/>
        <a:lstStyle/>
        <a:p>
          <a:endParaRPr lang="en-IN"/>
        </a:p>
      </dgm:t>
    </dgm:pt>
    <dgm:pt modelId="{0254B4A9-9968-42B1-B00B-9E76B2EEAC1F}">
      <dgm:prSet custT="1"/>
      <dgm:spPr/>
      <dgm:t>
        <a:bodyPr/>
        <a:lstStyle/>
        <a:p>
          <a:pPr>
            <a:buFont typeface="Arial" panose="020B0604020202020204" pitchFamily="34" charset="0"/>
            <a:buChar char="•"/>
          </a:pPr>
          <a:r>
            <a:rPr lang="en-US" sz="2000"/>
            <a:t>Hooks are attached in the kernel to extract only the </a:t>
          </a:r>
          <a:r>
            <a:rPr lang="en-US" sz="2000" err="1"/>
            <a:t>pids</a:t>
          </a:r>
          <a:r>
            <a:rPr lang="en-US" sz="2000"/>
            <a:t> of the process.</a:t>
          </a:r>
          <a:endParaRPr lang="en-IN" sz="2000"/>
        </a:p>
      </dgm:t>
    </dgm:pt>
    <dgm:pt modelId="{74CFC642-2B2C-4CEB-8C91-53CFF67AA6B9}" type="parTrans" cxnId="{6E31DDCD-69CF-475F-A29C-E99F6D05A3CF}">
      <dgm:prSet/>
      <dgm:spPr/>
      <dgm:t>
        <a:bodyPr/>
        <a:lstStyle/>
        <a:p>
          <a:endParaRPr lang="en-IN"/>
        </a:p>
      </dgm:t>
    </dgm:pt>
    <dgm:pt modelId="{8EAF0E43-4EB0-4FF3-A2EF-DF5C1D7966E3}" type="sibTrans" cxnId="{6E31DDCD-69CF-475F-A29C-E99F6D05A3CF}">
      <dgm:prSet/>
      <dgm:spPr/>
      <dgm:t>
        <a:bodyPr/>
        <a:lstStyle/>
        <a:p>
          <a:endParaRPr lang="en-IN"/>
        </a:p>
      </dgm:t>
    </dgm:pt>
    <dgm:pt modelId="{48F4A94B-8AB4-46B3-9651-1A692E903E78}">
      <dgm:prSet custT="1"/>
      <dgm:spPr/>
      <dgm:t>
        <a:bodyPr/>
        <a:lstStyle/>
        <a:p>
          <a:r>
            <a:rPr lang="en-US" sz="2000"/>
            <a:t>Once the event has reached the user space, we enrich the data by reading from the proc filesystem.</a:t>
          </a:r>
        </a:p>
      </dgm:t>
    </dgm:pt>
    <dgm:pt modelId="{0C2CCBCD-C0FC-40B2-913C-D14289CA8D80}" type="parTrans" cxnId="{BFA9DF6A-7C38-4173-9DDF-1B32C84002A7}">
      <dgm:prSet/>
      <dgm:spPr/>
      <dgm:t>
        <a:bodyPr/>
        <a:lstStyle/>
        <a:p>
          <a:endParaRPr lang="en-IN"/>
        </a:p>
      </dgm:t>
    </dgm:pt>
    <dgm:pt modelId="{2FDBBD95-3371-4FA3-81D3-347E35C80D22}" type="sibTrans" cxnId="{BFA9DF6A-7C38-4173-9DDF-1B32C84002A7}">
      <dgm:prSet/>
      <dgm:spPr/>
      <dgm:t>
        <a:bodyPr/>
        <a:lstStyle/>
        <a:p>
          <a:endParaRPr lang="en-IN"/>
        </a:p>
      </dgm:t>
    </dgm:pt>
    <dgm:pt modelId="{13CD1BBA-9509-4437-996E-57B0D9C8F608}" type="pres">
      <dgm:prSet presAssocID="{0C576DF6-886B-48CF-9D52-A063DE6CFE99}" presName="linear" presStyleCnt="0">
        <dgm:presLayoutVars>
          <dgm:dir/>
          <dgm:animLvl val="lvl"/>
          <dgm:resizeHandles val="exact"/>
        </dgm:presLayoutVars>
      </dgm:prSet>
      <dgm:spPr/>
    </dgm:pt>
    <dgm:pt modelId="{FA01B068-E73B-4C33-9E79-08F4E7BA1419}" type="pres">
      <dgm:prSet presAssocID="{BDDD86F0-A26A-437E-A671-3F6794294F23}" presName="parentLin" presStyleCnt="0"/>
      <dgm:spPr/>
    </dgm:pt>
    <dgm:pt modelId="{932C25FE-F109-48B9-BFAA-AFF909A8EFC8}" type="pres">
      <dgm:prSet presAssocID="{BDDD86F0-A26A-437E-A671-3F6794294F23}" presName="parentLeftMargin" presStyleLbl="node1" presStyleIdx="0" presStyleCnt="2"/>
      <dgm:spPr/>
    </dgm:pt>
    <dgm:pt modelId="{27A5B85A-38FC-4CC4-B800-3D57D9F6BAE4}" type="pres">
      <dgm:prSet presAssocID="{BDDD86F0-A26A-437E-A671-3F6794294F23}" presName="parentText" presStyleLbl="node1" presStyleIdx="0" presStyleCnt="2" custScaleY="147631">
        <dgm:presLayoutVars>
          <dgm:chMax val="0"/>
          <dgm:bulletEnabled val="1"/>
        </dgm:presLayoutVars>
      </dgm:prSet>
      <dgm:spPr/>
    </dgm:pt>
    <dgm:pt modelId="{3B979DAE-2FCF-44E9-9192-83E7855FE0C3}" type="pres">
      <dgm:prSet presAssocID="{BDDD86F0-A26A-437E-A671-3F6794294F23}" presName="negativeSpace" presStyleCnt="0"/>
      <dgm:spPr/>
    </dgm:pt>
    <dgm:pt modelId="{6435E70B-FFBF-4C22-89B8-C87B541F7305}" type="pres">
      <dgm:prSet presAssocID="{BDDD86F0-A26A-437E-A671-3F6794294F23}" presName="childText" presStyleLbl="conFgAcc1" presStyleIdx="0" presStyleCnt="2" custLinFactNeighborY="3933">
        <dgm:presLayoutVars>
          <dgm:bulletEnabled val="1"/>
        </dgm:presLayoutVars>
      </dgm:prSet>
      <dgm:spPr/>
    </dgm:pt>
    <dgm:pt modelId="{723885F6-79C2-464E-93DD-2322520AD9C1}" type="pres">
      <dgm:prSet presAssocID="{C0EE8E88-D148-455C-B562-95CC7D56D481}" presName="spaceBetweenRectangles" presStyleCnt="0"/>
      <dgm:spPr/>
    </dgm:pt>
    <dgm:pt modelId="{F276B6BE-02A5-49BF-AE8B-4D6C9D179458}" type="pres">
      <dgm:prSet presAssocID="{185A56F3-ADA4-447B-A0C2-5700735E0B7B}" presName="parentLin" presStyleCnt="0"/>
      <dgm:spPr/>
    </dgm:pt>
    <dgm:pt modelId="{855C8D6C-D5D4-4DF6-A2CC-04C9E858A810}" type="pres">
      <dgm:prSet presAssocID="{185A56F3-ADA4-447B-A0C2-5700735E0B7B}" presName="parentLeftMargin" presStyleLbl="node1" presStyleIdx="0" presStyleCnt="2"/>
      <dgm:spPr/>
    </dgm:pt>
    <dgm:pt modelId="{A6E57D0B-5D54-4F2C-8AAE-9C8B43B9898F}" type="pres">
      <dgm:prSet presAssocID="{185A56F3-ADA4-447B-A0C2-5700735E0B7B}" presName="parentText" presStyleLbl="node1" presStyleIdx="1" presStyleCnt="2" custScaleY="144067">
        <dgm:presLayoutVars>
          <dgm:chMax val="0"/>
          <dgm:bulletEnabled val="1"/>
        </dgm:presLayoutVars>
      </dgm:prSet>
      <dgm:spPr/>
    </dgm:pt>
    <dgm:pt modelId="{1DE3C080-A297-45E6-857E-45667F205549}" type="pres">
      <dgm:prSet presAssocID="{185A56F3-ADA4-447B-A0C2-5700735E0B7B}" presName="negativeSpace" presStyleCnt="0"/>
      <dgm:spPr/>
    </dgm:pt>
    <dgm:pt modelId="{2D193C1E-B66A-4576-AB44-57BEACDBD4D4}" type="pres">
      <dgm:prSet presAssocID="{185A56F3-ADA4-447B-A0C2-5700735E0B7B}" presName="childText" presStyleLbl="conFgAcc1" presStyleIdx="1" presStyleCnt="2">
        <dgm:presLayoutVars>
          <dgm:bulletEnabled val="1"/>
        </dgm:presLayoutVars>
      </dgm:prSet>
      <dgm:spPr/>
    </dgm:pt>
  </dgm:ptLst>
  <dgm:cxnLst>
    <dgm:cxn modelId="{93918E1A-91CC-4DB2-B050-83EA38207ABD}" srcId="{0C576DF6-886B-48CF-9D52-A063DE6CFE99}" destId="{185A56F3-ADA4-447B-A0C2-5700735E0B7B}" srcOrd="1" destOrd="0" parTransId="{BC0C74AC-1D94-4976-8AAB-BA829B2500B2}" sibTransId="{68BDF1B9-BDAA-4E5B-A50A-B379BB815D75}"/>
    <dgm:cxn modelId="{537A941E-C4D8-4154-9DF7-FFDA0AB83B01}" srcId="{BDDD86F0-A26A-437E-A671-3F6794294F23}" destId="{6E3B24FE-AE6A-451B-B01D-7C07E5FC1A7A}" srcOrd="0" destOrd="0" parTransId="{C5D2C9B9-2A9A-428C-9F62-BC0DCDC8AC93}" sibTransId="{5E8E6BBF-159D-40D9-94E2-8FA944062752}"/>
    <dgm:cxn modelId="{D3FFB43F-1530-484A-B217-B824BB24F003}" type="presOf" srcId="{185A56F3-ADA4-447B-A0C2-5700735E0B7B}" destId="{855C8D6C-D5D4-4DF6-A2CC-04C9E858A810}" srcOrd="0" destOrd="0" presId="urn:microsoft.com/office/officeart/2005/8/layout/list1"/>
    <dgm:cxn modelId="{8C3A8240-F36E-490B-95AB-C6451B5E11F2}" type="presOf" srcId="{48F4A94B-8AB4-46B3-9651-1A692E903E78}" destId="{2D193C1E-B66A-4576-AB44-57BEACDBD4D4}" srcOrd="0" destOrd="1" presId="urn:microsoft.com/office/officeart/2005/8/layout/list1"/>
    <dgm:cxn modelId="{DF4A6C4A-1976-4A01-9F38-5BEDED8DEE7A}" type="presOf" srcId="{BDDD86F0-A26A-437E-A671-3F6794294F23}" destId="{932C25FE-F109-48B9-BFAA-AFF909A8EFC8}" srcOrd="0" destOrd="0" presId="urn:microsoft.com/office/officeart/2005/8/layout/list1"/>
    <dgm:cxn modelId="{9CB76A54-1054-41F1-957E-788936EAD30F}" srcId="{0C576DF6-886B-48CF-9D52-A063DE6CFE99}" destId="{BDDD86F0-A26A-437E-A671-3F6794294F23}" srcOrd="0" destOrd="0" parTransId="{D0A8B545-D74C-4D7C-B3BF-75C9F91E555C}" sibTransId="{C0EE8E88-D148-455C-B562-95CC7D56D481}"/>
    <dgm:cxn modelId="{FC5EB560-21AE-4900-A2EA-5349B9E94B5C}" type="presOf" srcId="{0254B4A9-9968-42B1-B00B-9E76B2EEAC1F}" destId="{2D193C1E-B66A-4576-AB44-57BEACDBD4D4}" srcOrd="0" destOrd="0" presId="urn:microsoft.com/office/officeart/2005/8/layout/list1"/>
    <dgm:cxn modelId="{D07CD462-A6B8-429F-A855-D10BC2517D81}" type="presOf" srcId="{BDDD86F0-A26A-437E-A671-3F6794294F23}" destId="{27A5B85A-38FC-4CC4-B800-3D57D9F6BAE4}" srcOrd="1" destOrd="0" presId="urn:microsoft.com/office/officeart/2005/8/layout/list1"/>
    <dgm:cxn modelId="{BFA9DF6A-7C38-4173-9DDF-1B32C84002A7}" srcId="{185A56F3-ADA4-447B-A0C2-5700735E0B7B}" destId="{48F4A94B-8AB4-46B3-9651-1A692E903E78}" srcOrd="1" destOrd="0" parTransId="{0C2CCBCD-C0FC-40B2-913C-D14289CA8D80}" sibTransId="{2FDBBD95-3371-4FA3-81D3-347E35C80D22}"/>
    <dgm:cxn modelId="{78B0356F-C1B7-46B8-BA3B-05F53BAE329E}" type="presOf" srcId="{185A56F3-ADA4-447B-A0C2-5700735E0B7B}" destId="{A6E57D0B-5D54-4F2C-8AAE-9C8B43B9898F}" srcOrd="1" destOrd="0" presId="urn:microsoft.com/office/officeart/2005/8/layout/list1"/>
    <dgm:cxn modelId="{90A72BBC-D5EE-41F7-95A1-46D7DBCD8B95}" type="presOf" srcId="{0C576DF6-886B-48CF-9D52-A063DE6CFE99}" destId="{13CD1BBA-9509-4437-996E-57B0D9C8F608}" srcOrd="0" destOrd="0" presId="urn:microsoft.com/office/officeart/2005/8/layout/list1"/>
    <dgm:cxn modelId="{6E31DDCD-69CF-475F-A29C-E99F6D05A3CF}" srcId="{185A56F3-ADA4-447B-A0C2-5700735E0B7B}" destId="{0254B4A9-9968-42B1-B00B-9E76B2EEAC1F}" srcOrd="0" destOrd="0" parTransId="{74CFC642-2B2C-4CEB-8C91-53CFF67AA6B9}" sibTransId="{8EAF0E43-4EB0-4FF3-A2EF-DF5C1D7966E3}"/>
    <dgm:cxn modelId="{0D7A0CCE-24D0-4608-BF7B-CCFAF69CD4CB}" srcId="{BDDD86F0-A26A-437E-A671-3F6794294F23}" destId="{69645A37-3927-491C-8725-E9015198B098}" srcOrd="1" destOrd="0" parTransId="{9731FEF4-EBD6-426A-A39B-ECD7E84F8DBA}" sibTransId="{268B441C-9808-4CD0-AD14-39E70E8BB9D5}"/>
    <dgm:cxn modelId="{2686B2D8-CB62-468D-BD72-01FA0D1F6568}" type="presOf" srcId="{69645A37-3927-491C-8725-E9015198B098}" destId="{6435E70B-FFBF-4C22-89B8-C87B541F7305}" srcOrd="0" destOrd="1" presId="urn:microsoft.com/office/officeart/2005/8/layout/list1"/>
    <dgm:cxn modelId="{8D8526E6-2E8D-4177-9B79-02A88E38A317}" type="presOf" srcId="{6E3B24FE-AE6A-451B-B01D-7C07E5FC1A7A}" destId="{6435E70B-FFBF-4C22-89B8-C87B541F7305}" srcOrd="0" destOrd="0" presId="urn:microsoft.com/office/officeart/2005/8/layout/list1"/>
    <dgm:cxn modelId="{613748C3-6FA4-436E-92A4-CE4E68BE55DA}" type="presParOf" srcId="{13CD1BBA-9509-4437-996E-57B0D9C8F608}" destId="{FA01B068-E73B-4C33-9E79-08F4E7BA1419}" srcOrd="0" destOrd="0" presId="urn:microsoft.com/office/officeart/2005/8/layout/list1"/>
    <dgm:cxn modelId="{5AB87F7F-8A50-49BF-8845-71EE907A06AB}" type="presParOf" srcId="{FA01B068-E73B-4C33-9E79-08F4E7BA1419}" destId="{932C25FE-F109-48B9-BFAA-AFF909A8EFC8}" srcOrd="0" destOrd="0" presId="urn:microsoft.com/office/officeart/2005/8/layout/list1"/>
    <dgm:cxn modelId="{8C999F30-F6F3-4CB6-9FF0-0A7A3493145E}" type="presParOf" srcId="{FA01B068-E73B-4C33-9E79-08F4E7BA1419}" destId="{27A5B85A-38FC-4CC4-B800-3D57D9F6BAE4}" srcOrd="1" destOrd="0" presId="urn:microsoft.com/office/officeart/2005/8/layout/list1"/>
    <dgm:cxn modelId="{2F349F50-B42F-4FD9-856B-FEFE292AFE5D}" type="presParOf" srcId="{13CD1BBA-9509-4437-996E-57B0D9C8F608}" destId="{3B979DAE-2FCF-44E9-9192-83E7855FE0C3}" srcOrd="1" destOrd="0" presId="urn:microsoft.com/office/officeart/2005/8/layout/list1"/>
    <dgm:cxn modelId="{09735131-1B53-475F-8E21-03415273F42A}" type="presParOf" srcId="{13CD1BBA-9509-4437-996E-57B0D9C8F608}" destId="{6435E70B-FFBF-4C22-89B8-C87B541F7305}" srcOrd="2" destOrd="0" presId="urn:microsoft.com/office/officeart/2005/8/layout/list1"/>
    <dgm:cxn modelId="{724B102B-DC94-4526-AE42-20385B7CB1FC}" type="presParOf" srcId="{13CD1BBA-9509-4437-996E-57B0D9C8F608}" destId="{723885F6-79C2-464E-93DD-2322520AD9C1}" srcOrd="3" destOrd="0" presId="urn:microsoft.com/office/officeart/2005/8/layout/list1"/>
    <dgm:cxn modelId="{0F486FE8-DA08-4749-A298-06475B7C8F43}" type="presParOf" srcId="{13CD1BBA-9509-4437-996E-57B0D9C8F608}" destId="{F276B6BE-02A5-49BF-AE8B-4D6C9D179458}" srcOrd="4" destOrd="0" presId="urn:microsoft.com/office/officeart/2005/8/layout/list1"/>
    <dgm:cxn modelId="{D69D0FDB-CF4F-4832-87E3-0BBADF5E00D0}" type="presParOf" srcId="{F276B6BE-02A5-49BF-AE8B-4D6C9D179458}" destId="{855C8D6C-D5D4-4DF6-A2CC-04C9E858A810}" srcOrd="0" destOrd="0" presId="urn:microsoft.com/office/officeart/2005/8/layout/list1"/>
    <dgm:cxn modelId="{9FCD56D3-5F72-47B4-91D0-63B1E57ACFAE}" type="presParOf" srcId="{F276B6BE-02A5-49BF-AE8B-4D6C9D179458}" destId="{A6E57D0B-5D54-4F2C-8AAE-9C8B43B9898F}" srcOrd="1" destOrd="0" presId="urn:microsoft.com/office/officeart/2005/8/layout/list1"/>
    <dgm:cxn modelId="{B6D826D6-63A7-4262-9F53-CBAFA707BAF4}" type="presParOf" srcId="{13CD1BBA-9509-4437-996E-57B0D9C8F608}" destId="{1DE3C080-A297-45E6-857E-45667F205549}" srcOrd="5" destOrd="0" presId="urn:microsoft.com/office/officeart/2005/8/layout/list1"/>
    <dgm:cxn modelId="{0E673421-385C-45BA-A34C-47D1DC2BAC8B}" type="presParOf" srcId="{13CD1BBA-9509-4437-996E-57B0D9C8F608}" destId="{2D193C1E-B66A-4576-AB44-57BEACDBD4D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AAA8D-60AF-1445-8483-F646C4F66CBA}">
      <dsp:nvSpPr>
        <dsp:cNvPr id="0" name=""/>
        <dsp:cNvSpPr/>
      </dsp:nvSpPr>
      <dsp:spPr>
        <a:xfrm>
          <a:off x="0" y="1144767"/>
          <a:ext cx="10254578" cy="155452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5869" tIns="437388" rIns="795869"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Extract information within eBPF program running in kernel space</a:t>
          </a:r>
        </a:p>
        <a:p>
          <a:pPr marL="228600" lvl="1" indent="-228600" algn="l" defTabSz="889000">
            <a:lnSpc>
              <a:spcPct val="90000"/>
            </a:lnSpc>
            <a:spcBef>
              <a:spcPct val="0"/>
            </a:spcBef>
            <a:spcAft>
              <a:spcPct val="15000"/>
            </a:spcAft>
            <a:buChar char="•"/>
          </a:pPr>
          <a:r>
            <a:rPr lang="en-GB" sz="2000" kern="1200" dirty="0"/>
            <a:t>Utilize BTF which provides access to kernel data structures like task structure</a:t>
          </a:r>
        </a:p>
      </dsp:txBody>
      <dsp:txXfrm>
        <a:off x="0" y="1144767"/>
        <a:ext cx="10254578" cy="1554524"/>
      </dsp:txXfrm>
    </dsp:sp>
    <dsp:sp modelId="{8E176992-9B3B-8340-B90C-99A961352682}">
      <dsp:nvSpPr>
        <dsp:cNvPr id="0" name=""/>
        <dsp:cNvSpPr/>
      </dsp:nvSpPr>
      <dsp:spPr>
        <a:xfrm>
          <a:off x="512728" y="834807"/>
          <a:ext cx="7178204" cy="619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319" tIns="0" rIns="271319" bIns="0" numCol="1" spcCol="1270" anchor="ctr" anchorCtr="0">
          <a:noAutofit/>
        </a:bodyPr>
        <a:lstStyle/>
        <a:p>
          <a:pPr marL="0" lvl="0" indent="0" algn="l" defTabSz="933450">
            <a:lnSpc>
              <a:spcPct val="90000"/>
            </a:lnSpc>
            <a:spcBef>
              <a:spcPct val="0"/>
            </a:spcBef>
            <a:spcAft>
              <a:spcPct val="35000"/>
            </a:spcAft>
            <a:buNone/>
          </a:pPr>
          <a:r>
            <a:rPr lang="en-GB" sz="2100" kern="1200"/>
            <a:t>Leverage </a:t>
          </a:r>
          <a:r>
            <a:rPr lang="en-GB" sz="2100" kern="1200" err="1"/>
            <a:t>eBPF</a:t>
          </a:r>
          <a:r>
            <a:rPr lang="en-GB" sz="2100" kern="1200"/>
            <a:t> to extract process data information</a:t>
          </a:r>
        </a:p>
      </dsp:txBody>
      <dsp:txXfrm>
        <a:off x="542990" y="865069"/>
        <a:ext cx="7117680" cy="559396"/>
      </dsp:txXfrm>
    </dsp:sp>
    <dsp:sp modelId="{D6FE9953-843A-4845-AEF7-14EC40714722}">
      <dsp:nvSpPr>
        <dsp:cNvPr id="0" name=""/>
        <dsp:cNvSpPr/>
      </dsp:nvSpPr>
      <dsp:spPr>
        <a:xfrm>
          <a:off x="0" y="3122651"/>
          <a:ext cx="10254578" cy="125684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5869" tIns="437388" rIns="795869"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Information is reliable, completely being in kernel space</a:t>
          </a:r>
        </a:p>
        <a:p>
          <a:pPr marL="228600" lvl="1" indent="-228600" algn="l" defTabSz="889000">
            <a:lnSpc>
              <a:spcPct val="90000"/>
            </a:lnSpc>
            <a:spcBef>
              <a:spcPct val="0"/>
            </a:spcBef>
            <a:spcAft>
              <a:spcPct val="15000"/>
            </a:spcAft>
            <a:buChar char="•"/>
          </a:pPr>
          <a:r>
            <a:rPr lang="en-GB" sz="2000" kern="1200" dirty="0"/>
            <a:t>Very effective, particularly for short-lived processes, efficient</a:t>
          </a:r>
        </a:p>
      </dsp:txBody>
      <dsp:txXfrm>
        <a:off x="0" y="3122651"/>
        <a:ext cx="10254578" cy="1256849"/>
      </dsp:txXfrm>
    </dsp:sp>
    <dsp:sp modelId="{03FD579E-37E1-0B4D-B714-8BC2DDDD4F02}">
      <dsp:nvSpPr>
        <dsp:cNvPr id="0" name=""/>
        <dsp:cNvSpPr/>
      </dsp:nvSpPr>
      <dsp:spPr>
        <a:xfrm>
          <a:off x="512728" y="2812691"/>
          <a:ext cx="7178204" cy="619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319" tIns="0" rIns="271319" bIns="0" numCol="1" spcCol="1270" anchor="ctr" anchorCtr="0">
          <a:noAutofit/>
        </a:bodyPr>
        <a:lstStyle/>
        <a:p>
          <a:pPr marL="0" lvl="0" indent="0" algn="l" defTabSz="933450">
            <a:lnSpc>
              <a:spcPct val="90000"/>
            </a:lnSpc>
            <a:spcBef>
              <a:spcPct val="0"/>
            </a:spcBef>
            <a:spcAft>
              <a:spcPct val="35000"/>
            </a:spcAft>
            <a:buNone/>
          </a:pPr>
          <a:r>
            <a:rPr lang="en-GB" sz="2100" kern="1200"/>
            <a:t>Pass on this information to user space for consumption</a:t>
          </a:r>
        </a:p>
      </dsp:txBody>
      <dsp:txXfrm>
        <a:off x="542990" y="2842953"/>
        <a:ext cx="7117680"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9EE05-B142-1444-B129-A892392B629F}">
      <dsp:nvSpPr>
        <dsp:cNvPr id="0" name=""/>
        <dsp:cNvSpPr/>
      </dsp:nvSpPr>
      <dsp:spPr>
        <a:xfrm>
          <a:off x="0" y="307933"/>
          <a:ext cx="5034045" cy="42839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CA03D-3B85-2D43-8D7A-DAE4DBCBB919}">
      <dsp:nvSpPr>
        <dsp:cNvPr id="0" name=""/>
        <dsp:cNvSpPr/>
      </dsp:nvSpPr>
      <dsp:spPr>
        <a:xfrm>
          <a:off x="251702" y="57013"/>
          <a:ext cx="3523831" cy="5018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192" tIns="0" rIns="133192" bIns="0" numCol="1" spcCol="1270" anchor="ctr" anchorCtr="0">
          <a:noAutofit/>
        </a:bodyPr>
        <a:lstStyle/>
        <a:p>
          <a:pPr marL="0" lvl="0" indent="0" algn="l" defTabSz="889000" rtl="0">
            <a:lnSpc>
              <a:spcPct val="90000"/>
            </a:lnSpc>
            <a:spcBef>
              <a:spcPct val="0"/>
            </a:spcBef>
            <a:spcAft>
              <a:spcPct val="35000"/>
            </a:spcAft>
            <a:buFont typeface="Arial" panose="020B0604020202020204" pitchFamily="34" charset="0"/>
            <a:buNone/>
          </a:pPr>
          <a:r>
            <a:rPr lang="en-US" sz="2000" kern="1200">
              <a:latin typeface="Segoe UI"/>
              <a:cs typeface="Segoe UI"/>
            </a:rPr>
            <a:t>Idle workload</a:t>
          </a:r>
          <a:endParaRPr lang="en-GB" sz="2000" kern="1200">
            <a:latin typeface="Segoe UI"/>
            <a:cs typeface="Segoe UI"/>
          </a:endParaRPr>
        </a:p>
      </dsp:txBody>
      <dsp:txXfrm>
        <a:off x="276200" y="81511"/>
        <a:ext cx="3474835" cy="452844"/>
      </dsp:txXfrm>
    </dsp:sp>
    <dsp:sp modelId="{2F7F14E2-13AF-B349-B32A-DBE8E5E46566}">
      <dsp:nvSpPr>
        <dsp:cNvPr id="0" name=""/>
        <dsp:cNvSpPr/>
      </dsp:nvSpPr>
      <dsp:spPr>
        <a:xfrm>
          <a:off x="0" y="1079053"/>
          <a:ext cx="5034045" cy="42839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EB35B-040E-8C42-B49D-6A7AAB3F8DEC}">
      <dsp:nvSpPr>
        <dsp:cNvPr id="0" name=""/>
        <dsp:cNvSpPr/>
      </dsp:nvSpPr>
      <dsp:spPr>
        <a:xfrm>
          <a:off x="251702" y="828133"/>
          <a:ext cx="3523831" cy="5018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192" tIns="0" rIns="133192"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Segoe UI"/>
              <a:cs typeface="Segoe UI"/>
            </a:rPr>
            <a:t>PostgreSQL workload</a:t>
          </a:r>
        </a:p>
      </dsp:txBody>
      <dsp:txXfrm>
        <a:off x="276200" y="852631"/>
        <a:ext cx="3474835" cy="452844"/>
      </dsp:txXfrm>
    </dsp:sp>
    <dsp:sp modelId="{1DF82FE1-C821-4356-A23E-B7656318E433}">
      <dsp:nvSpPr>
        <dsp:cNvPr id="0" name=""/>
        <dsp:cNvSpPr/>
      </dsp:nvSpPr>
      <dsp:spPr>
        <a:xfrm>
          <a:off x="0" y="1850173"/>
          <a:ext cx="5034045" cy="42839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84212F-C0E4-4678-B714-1B2B48FCF8F1}">
      <dsp:nvSpPr>
        <dsp:cNvPr id="0" name=""/>
        <dsp:cNvSpPr/>
      </dsp:nvSpPr>
      <dsp:spPr>
        <a:xfrm>
          <a:off x="251702" y="1599253"/>
          <a:ext cx="3523831" cy="5018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192" tIns="0" rIns="133192"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Segoe UI"/>
              <a:cs typeface="Segoe UI"/>
            </a:rPr>
            <a:t>OpenSSL compilation</a:t>
          </a:r>
        </a:p>
      </dsp:txBody>
      <dsp:txXfrm>
        <a:off x="276200" y="1623751"/>
        <a:ext cx="3474835"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9EE05-B142-1444-B129-A892392B629F}">
      <dsp:nvSpPr>
        <dsp:cNvPr id="0" name=""/>
        <dsp:cNvSpPr/>
      </dsp:nvSpPr>
      <dsp:spPr>
        <a:xfrm>
          <a:off x="0" y="298069"/>
          <a:ext cx="9431689" cy="15261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004" tIns="395732" rIns="73200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Requires a deep understanding of the kernel internals and eBPF</a:t>
          </a:r>
        </a:p>
        <a:p>
          <a:pPr marL="228600" lvl="1" indent="-228600" algn="l" defTabSz="889000">
            <a:lnSpc>
              <a:spcPct val="90000"/>
            </a:lnSpc>
            <a:spcBef>
              <a:spcPct val="0"/>
            </a:spcBef>
            <a:spcAft>
              <a:spcPct val="15000"/>
            </a:spcAft>
            <a:buChar char="•"/>
          </a:pPr>
          <a:r>
            <a:rPr lang="en-US" sz="2000" kern="1200" dirty="0"/>
            <a:t>eBPF programs must be thoroughly vetted by verifier to ensure there are no security vulnerabilities / crashes</a:t>
          </a:r>
        </a:p>
      </dsp:txBody>
      <dsp:txXfrm>
        <a:off x="0" y="298069"/>
        <a:ext cx="9431689" cy="1526174"/>
      </dsp:txXfrm>
    </dsp:sp>
    <dsp:sp modelId="{FEBCA03D-3B85-2D43-8D7A-DAE4DBCBB919}">
      <dsp:nvSpPr>
        <dsp:cNvPr id="0" name=""/>
        <dsp:cNvSpPr/>
      </dsp:nvSpPr>
      <dsp:spPr>
        <a:xfrm>
          <a:off x="471584" y="17629"/>
          <a:ext cx="6602182" cy="5608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47" tIns="0" rIns="249547"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a:t>Complexity involved in </a:t>
          </a:r>
          <a:r>
            <a:rPr lang="en-US" sz="2000" kern="1200" err="1"/>
            <a:t>eBPF</a:t>
          </a:r>
          <a:r>
            <a:rPr lang="en-US" sz="2000" kern="1200"/>
            <a:t> programs</a:t>
          </a:r>
          <a:endParaRPr lang="en-GB" sz="2000" kern="1200"/>
        </a:p>
      </dsp:txBody>
      <dsp:txXfrm>
        <a:off x="498964" y="45009"/>
        <a:ext cx="6547422" cy="506119"/>
      </dsp:txXfrm>
    </dsp:sp>
    <dsp:sp modelId="{2F7F14E2-13AF-B349-B32A-DBE8E5E46566}">
      <dsp:nvSpPr>
        <dsp:cNvPr id="0" name=""/>
        <dsp:cNvSpPr/>
      </dsp:nvSpPr>
      <dsp:spPr>
        <a:xfrm>
          <a:off x="0" y="2207284"/>
          <a:ext cx="9431689" cy="478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EB35B-040E-8C42-B49D-6A7AAB3F8DEC}">
      <dsp:nvSpPr>
        <dsp:cNvPr id="0" name=""/>
        <dsp:cNvSpPr/>
      </dsp:nvSpPr>
      <dsp:spPr>
        <a:xfrm>
          <a:off x="471584" y="1926844"/>
          <a:ext cx="6602182" cy="5608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47" tIns="0" rIns="249547" bIns="0" numCol="1" spcCol="1270" anchor="ctr" anchorCtr="0">
          <a:noAutofit/>
        </a:bodyPr>
        <a:lstStyle/>
        <a:p>
          <a:pPr marL="0" lvl="0" indent="0" algn="l" defTabSz="889000">
            <a:lnSpc>
              <a:spcPct val="90000"/>
            </a:lnSpc>
            <a:spcBef>
              <a:spcPct val="0"/>
            </a:spcBef>
            <a:spcAft>
              <a:spcPct val="35000"/>
            </a:spcAft>
            <a:buNone/>
          </a:pPr>
          <a:r>
            <a:rPr lang="en-US" sz="2000" kern="1200" dirty="0"/>
            <a:t>BTF is not supported in kernel versions &lt; 4.18</a:t>
          </a:r>
        </a:p>
      </dsp:txBody>
      <dsp:txXfrm>
        <a:off x="498964" y="1954224"/>
        <a:ext cx="6547422" cy="506119"/>
      </dsp:txXfrm>
    </dsp:sp>
    <dsp:sp modelId="{A4CED3B9-547C-384E-881B-CB35995FD7A7}">
      <dsp:nvSpPr>
        <dsp:cNvPr id="0" name=""/>
        <dsp:cNvSpPr/>
      </dsp:nvSpPr>
      <dsp:spPr>
        <a:xfrm>
          <a:off x="0" y="3069124"/>
          <a:ext cx="9431689" cy="18254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004" tIns="395732" rIns="73200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right balance needs to be found out, on what data we enrich in kernel space and in user space.</a:t>
          </a:r>
        </a:p>
        <a:p>
          <a:pPr marL="228600" lvl="1" indent="-228600" algn="l" defTabSz="889000">
            <a:lnSpc>
              <a:spcPct val="90000"/>
            </a:lnSpc>
            <a:spcBef>
              <a:spcPct val="0"/>
            </a:spcBef>
            <a:spcAft>
              <a:spcPct val="15000"/>
            </a:spcAft>
            <a:buChar char="•"/>
          </a:pPr>
          <a:r>
            <a:rPr lang="en-US" sz="2000" kern="1200" dirty="0"/>
            <a:t>This reduces the amount of data being transferred from kernel space to user space</a:t>
          </a:r>
          <a:endParaRPr lang="en-GB" sz="2000" kern="1200" dirty="0"/>
        </a:p>
      </dsp:txBody>
      <dsp:txXfrm>
        <a:off x="0" y="3069124"/>
        <a:ext cx="9431689" cy="1825425"/>
      </dsp:txXfrm>
    </dsp:sp>
    <dsp:sp modelId="{E64B046B-16D2-8A46-B8D5-F18FF2E5A7B1}">
      <dsp:nvSpPr>
        <dsp:cNvPr id="0" name=""/>
        <dsp:cNvSpPr/>
      </dsp:nvSpPr>
      <dsp:spPr>
        <a:xfrm>
          <a:off x="471584" y="2788684"/>
          <a:ext cx="6602182" cy="5608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47" tIns="0" rIns="249547" bIns="0" numCol="1" spcCol="1270" anchor="ctr" anchorCtr="0">
          <a:noAutofit/>
        </a:bodyPr>
        <a:lstStyle/>
        <a:p>
          <a:pPr marL="0" lvl="0" indent="0" algn="l" defTabSz="889000">
            <a:lnSpc>
              <a:spcPct val="90000"/>
            </a:lnSpc>
            <a:spcBef>
              <a:spcPct val="0"/>
            </a:spcBef>
            <a:spcAft>
              <a:spcPct val="35000"/>
            </a:spcAft>
            <a:buNone/>
          </a:pPr>
          <a:r>
            <a:rPr lang="en-US" sz="2000" kern="1200" dirty="0"/>
            <a:t>eBPF programs may result in performance overhead</a:t>
          </a:r>
        </a:p>
      </dsp:txBody>
      <dsp:txXfrm>
        <a:off x="498964" y="2816064"/>
        <a:ext cx="6547422" cy="506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5E70B-FFBF-4C22-89B8-C87B541F7305}">
      <dsp:nvSpPr>
        <dsp:cNvPr id="0" name=""/>
        <dsp:cNvSpPr/>
      </dsp:nvSpPr>
      <dsp:spPr>
        <a:xfrm>
          <a:off x="0" y="639686"/>
          <a:ext cx="10440509" cy="128204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300" tIns="458216" rIns="810300"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t>Hooks are attached to the previously mentioned trace points.</a:t>
          </a:r>
          <a:endParaRPr lang="en-IN" sz="2000" kern="1200"/>
        </a:p>
        <a:p>
          <a:pPr marL="228600" lvl="1" indent="-228600" algn="l" defTabSz="889000">
            <a:lnSpc>
              <a:spcPct val="90000"/>
            </a:lnSpc>
            <a:spcBef>
              <a:spcPct val="0"/>
            </a:spcBef>
            <a:spcAft>
              <a:spcPct val="15000"/>
            </a:spcAft>
            <a:buChar char="•"/>
          </a:pPr>
          <a:r>
            <a:rPr lang="en-US" sz="2000" kern="1200"/>
            <a:t>We enrich the data of the event at source, i.e., in the kernel space itself.</a:t>
          </a:r>
        </a:p>
      </dsp:txBody>
      <dsp:txXfrm>
        <a:off x="0" y="639686"/>
        <a:ext cx="10440509" cy="1282049"/>
      </dsp:txXfrm>
    </dsp:sp>
    <dsp:sp modelId="{27A5B85A-38FC-4CC4-B800-3D57D9F6BAE4}">
      <dsp:nvSpPr>
        <dsp:cNvPr id="0" name=""/>
        <dsp:cNvSpPr/>
      </dsp:nvSpPr>
      <dsp:spPr>
        <a:xfrm>
          <a:off x="522025" y="959"/>
          <a:ext cx="7308356" cy="95877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238" tIns="0" rIns="276238" bIns="0" numCol="1" spcCol="1270" anchor="ctr" anchorCtr="0">
          <a:noAutofit/>
        </a:bodyPr>
        <a:lstStyle/>
        <a:p>
          <a:pPr marL="0" lvl="0" indent="0" algn="l" defTabSz="889000">
            <a:lnSpc>
              <a:spcPct val="90000"/>
            </a:lnSpc>
            <a:spcBef>
              <a:spcPct val="0"/>
            </a:spcBef>
            <a:spcAft>
              <a:spcPct val="35000"/>
            </a:spcAft>
            <a:buNone/>
          </a:pPr>
          <a:r>
            <a:rPr lang="en-IN" sz="2000" kern="1200"/>
            <a:t>Approach 1 – Our PoC</a:t>
          </a:r>
        </a:p>
        <a:p>
          <a:pPr marL="0" lvl="0" indent="0" algn="l" defTabSz="889000">
            <a:lnSpc>
              <a:spcPct val="90000"/>
            </a:lnSpc>
            <a:spcBef>
              <a:spcPct val="0"/>
            </a:spcBef>
            <a:spcAft>
              <a:spcPct val="35000"/>
            </a:spcAft>
            <a:buNone/>
          </a:pPr>
          <a:r>
            <a:rPr lang="en-IN" sz="2000" i="1" kern="1200"/>
            <a:t>Source Enrichment of Data</a:t>
          </a:r>
        </a:p>
      </dsp:txBody>
      <dsp:txXfrm>
        <a:off x="568828" y="47762"/>
        <a:ext cx="7214750" cy="865168"/>
      </dsp:txXfrm>
    </dsp:sp>
    <dsp:sp modelId="{2D193C1E-B66A-4576-AB44-57BEACDBD4D4}">
      <dsp:nvSpPr>
        <dsp:cNvPr id="0" name=""/>
        <dsp:cNvSpPr/>
      </dsp:nvSpPr>
      <dsp:spPr>
        <a:xfrm>
          <a:off x="0" y="2646772"/>
          <a:ext cx="10440509" cy="15939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300" tIns="458216" rIns="810300"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t>Hooks are attached in the kernel to extract only the </a:t>
          </a:r>
          <a:r>
            <a:rPr lang="en-US" sz="2000" kern="1200" err="1"/>
            <a:t>pids</a:t>
          </a:r>
          <a:r>
            <a:rPr lang="en-US" sz="2000" kern="1200"/>
            <a:t> of the process.</a:t>
          </a:r>
          <a:endParaRPr lang="en-IN" sz="2000" kern="1200"/>
        </a:p>
        <a:p>
          <a:pPr marL="228600" lvl="1" indent="-228600" algn="l" defTabSz="889000">
            <a:lnSpc>
              <a:spcPct val="90000"/>
            </a:lnSpc>
            <a:spcBef>
              <a:spcPct val="0"/>
            </a:spcBef>
            <a:spcAft>
              <a:spcPct val="15000"/>
            </a:spcAft>
            <a:buChar char="•"/>
          </a:pPr>
          <a:r>
            <a:rPr lang="en-US" sz="2000" kern="1200"/>
            <a:t>Once the event has reached the user space, we enrich the data by reading from the proc filesystem.</a:t>
          </a:r>
        </a:p>
      </dsp:txBody>
      <dsp:txXfrm>
        <a:off x="0" y="2646772"/>
        <a:ext cx="10440509" cy="1593900"/>
      </dsp:txXfrm>
    </dsp:sp>
    <dsp:sp modelId="{A6E57D0B-5D54-4F2C-8AAE-9C8B43B9898F}">
      <dsp:nvSpPr>
        <dsp:cNvPr id="0" name=""/>
        <dsp:cNvSpPr/>
      </dsp:nvSpPr>
      <dsp:spPr>
        <a:xfrm>
          <a:off x="522025" y="2035864"/>
          <a:ext cx="7308356" cy="9356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238" tIns="0" rIns="276238" bIns="0" numCol="1" spcCol="1270" anchor="ctr" anchorCtr="0">
          <a:noAutofit/>
        </a:bodyPr>
        <a:lstStyle/>
        <a:p>
          <a:pPr marL="0" lvl="0" indent="0" algn="l" defTabSz="889000">
            <a:lnSpc>
              <a:spcPct val="90000"/>
            </a:lnSpc>
            <a:spcBef>
              <a:spcPct val="0"/>
            </a:spcBef>
            <a:spcAft>
              <a:spcPct val="35000"/>
            </a:spcAft>
            <a:buNone/>
          </a:pPr>
          <a:r>
            <a:rPr lang="en-IN" sz="2000" kern="1200"/>
            <a:t>Approach 2</a:t>
          </a:r>
        </a:p>
        <a:p>
          <a:pPr marL="0" lvl="0" indent="0" algn="l" defTabSz="889000">
            <a:lnSpc>
              <a:spcPct val="90000"/>
            </a:lnSpc>
            <a:spcBef>
              <a:spcPct val="0"/>
            </a:spcBef>
            <a:spcAft>
              <a:spcPct val="35000"/>
            </a:spcAft>
            <a:buNone/>
          </a:pPr>
          <a:r>
            <a:rPr lang="en-IN" sz="2000" i="1" kern="1200"/>
            <a:t>Traditional Approach</a:t>
          </a:r>
        </a:p>
      </dsp:txBody>
      <dsp:txXfrm>
        <a:off x="567699" y="2081538"/>
        <a:ext cx="7217008" cy="844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FC4065-27CD-2140-B96B-4F0C1B3AC384}" type="datetime8">
              <a:rPr lang="en-US" smtClean="0">
                <a:latin typeface="Segoe UI" pitchFamily="34" charset="0"/>
              </a:rPr>
              <a:t>1/30/25 2:17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04:41:29.732"/>
    </inkml:context>
    <inkml:brush xml:id="br0">
      <inkml:brushProperty name="width" value="0.05" units="cm"/>
      <inkml:brushProperty name="height" value="0.05" units="cm"/>
      <inkml:brushProperty name="color" value="#E71224"/>
    </inkml:brush>
  </inkml:definitions>
  <inkml:trace contextRef="#ctx0" brushRef="#br0">0 359 24575,'6'0'0,"1"0"0,-1 0 0,3 0 0,1 3 0,8-2 0,0 2 0,3-3 0,5 0 0,1 0 0,14 4 0,2-3 0,10 3 0,6-4 0,1 0 0,24 0 0,-13 0 0,-12 0 0,1 0-1063,27 0 1063,10 0-3216,-45 0 0,0 0 3216,2 0 0,1 0 0,0 0 0,-1 0 0,0-2 0,-4 0 0,14 1 0,-11-7 0,0 7 0,-5-7 711,-6 7-711,-6-2 6784,-9 3-6784,-5-3 0,-5 2 0,0-2 0,8 3 0,-6 0 0,22-4 0,-19 3 0,13-2 0,-9 3 0,6 0 0,0 0 0,13 0 0,-6 0 0,12-4 0,9 3 0,7-3 0,6 4 0,11-5 0,-10 4 0,-23-1 0,1 0 0,45 2 0,-4-5 0,-13 4 0,-22-3 0,13 4 0,-31 0 0,22 0 0,-14 0 0,-2-3 0,10 2 0,-20-3 0,5 4 0,-12 0 0,16 0 0,-8 0 0,11 0 0,5 0 0,0-4 0,0 3 0,5-3 0,-3 4 0,9 0 0,-10 0 0,22 0 0,-13-4 0,10 3 0,-15-3 0,-15 4 0,8 0 0,-13 0 0,13 0 0,11 0 0,18-4 0,-18 3 0,8-3 0,-23 4 0,-3 0 0,14 0 0,-16 0 0,22-4 0,-19 3 0,18-4 0,-15 1 0,-9 3 0,11-2 0,12 3 0,-3 0 0,17 0 0,-23-4 0,-5 3 0,-1-3 0,-15 4 0,-1 0 0,-13 0 0,8-6 0,-2 4 0,-3-4 0,-3 6 0,-12 0 0,3-3 0,-3 3 0,7-3 0,35 3 0,-22 0 0,23 0 0,-32 0 0,-8 0 0,1 0 0,-1 0 0,-3 0 0,10 3 0,5 1 0,11 0 0,-10-1 0,-3 0 0,-12-3 0,-7 3 0,-3-3 0,-4-3 0,-2 2 0,-1-1 0,3-1 0,-2 2 0,-1-5 0,-3 3 0,2-1 0,-5-2 0,9 5 0,-5-5 0,4 5 0,-1-5 0,3 6 0,-1-3 0,1 3 0,0-3 0,0 2 0,-4-1 0,3 2 0,-2 0 0,2-3 0,1 2 0,0-2 0,0 3 0,-1-2 0,1 1 0,0-5 0,0 6 0,-1-6 0,1 5 0,-6-7 0,4 6 0,-4-6 0,2 4 0,3-2 0,-2 2 0,2-2 0,1 3 0,0-3 0,-4 2 0,3-1 0,-2 1 0,-1-2 0,3 2 0,-6-2 0,9 2 0,-8-2 0,8 2 0,-6-2 0,4 6 0,0-6 0,0 5 0,-1-1 0,1-1 0,0-1 0,-4 1 0,0-3 0,0 6 0,4-6 0,0 5 0,3-4 0,-3 4 0,2-4 0,-1 4 0,1-2 0,1 0 0,-6 0 0,5-1 0,-2-1 0,0 4 0,6-4 0,0 4 0,0-2 0,3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04:41:31.751"/>
    </inkml:context>
    <inkml:brush xml:id="br0">
      <inkml:brushProperty name="width" value="0.05" units="cm"/>
      <inkml:brushProperty name="height" value="0.05" units="cm"/>
      <inkml:brushProperty name="color" value="#E71224"/>
    </inkml:brush>
  </inkml:definitions>
  <inkml:trace contextRef="#ctx0" brushRef="#br0">554 0 24575,'-6'3'0,"-1"-2"0,1 4 0,0-4 0,0 4 0,-4-1 0,-3 5 0,-1-1 0,-3 1 0,7-5 0,-3 2 0,6-3 0,-6 4 0,3 0 0,0-1 0,-3 1 0,6-4 0,0 3 0,2-5 0,1 1 0,1 1 0,-3-2 0,5 4 0,-4-4 0,1 2 0,-2-1 0,0-1 0,2 5 0,-1-6 0,-2 6 0,0-3 0,-2 1 0,2 2 0,1-6 0,0 6 0,0-3 0,-1 3 0,-2 1 0,2-1 0,-3 0 0,1-2 0,1 5 0,-4-8 0,4 8 0,-1-9 0,-1 6 0,3-2 0,-6 2 0,6-2 0,-2 2 0,3-6 0,-1 3 0,1 0 0,0-3 0,0 6 0,-1-5 0,1 4 0,-3-2 0,2 1 0,-2 1 0,3-1 0,0-1 0,-1 3 0,1-6 0,0 6 0,0-6 0,-4 6 0,4-3 0,-3 1 0,2-1 0,4-1 0,-3-1 0,3 2 0,-1-3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04:42:54.686"/>
    </inkml:context>
    <inkml:brush xml:id="br0">
      <inkml:brushProperty name="width" value="0.05" units="cm"/>
      <inkml:brushProperty name="height" value="0.05" units="cm"/>
      <inkml:brushProperty name="color" value="#E71224"/>
    </inkml:brush>
  </inkml:definitions>
  <inkml:trace contextRef="#ctx0" brushRef="#br0">0 359 24575,'6'0'0,"1"0"0,-1 0 0,3 0 0,1 3 0,8-2 0,0 2 0,3-3 0,5 0 0,1 0 0,14 4 0,2-3 0,10 3 0,6-4 0,1 0 0,24 0 0,-13 0 0,-12 0 0,1 0-1063,27 0 1063,10 0-3216,-45 0 0,0 0 3216,2 0 0,1 0 0,0 0 0,-1 0 0,0-2 0,-4 0 0,14 1 0,-11-7 0,0 7 0,-5-7 711,-6 7-711,-6-2 6784,-9 3-6784,-5-3 0,-5 2 0,0-2 0,8 3 0,-6 0 0,22-4 0,-19 3 0,13-2 0,-9 3 0,6 0 0,0 0 0,13 0 0,-6 0 0,12-4 0,9 3 0,7-3 0,6 4 0,11-5 0,-10 4 0,-23-1 0,1 0 0,45 2 0,-4-5 0,-13 4 0,-22-3 0,13 4 0,-31 0 0,22 0 0,-14 0 0,-2-3 0,10 2 0,-20-3 0,5 4 0,-12 0 0,16 0 0,-8 0 0,11 0 0,5 0 0,0-4 0,0 3 0,5-3 0,-3 4 0,9 0 0,-10 0 0,22 0 0,-13-4 0,10 3 0,-15-3 0,-15 4 0,8 0 0,-13 0 0,13 0 0,11 0 0,18-4 0,-18 3 0,8-3 0,-23 4 0,-3 0 0,14 0 0,-16 0 0,22-4 0,-19 3 0,18-4 0,-15 1 0,-9 3 0,11-2 0,12 3 0,-3 0 0,17 0 0,-23-4 0,-5 3 0,-1-3 0,-15 4 0,-1 0 0,-13 0 0,8-6 0,-2 4 0,-3-4 0,-3 6 0,-12 0 0,3-3 0,-3 3 0,7-3 0,35 3 0,-22 0 0,23 0 0,-32 0 0,-8 0 0,1 0 0,-1 0 0,-3 0 0,10 3 0,5 1 0,11 0 0,-10-1 0,-3 0 0,-12-3 0,-7 3 0,-3-3 0,-4-3 0,-2 2 0,-1-1 0,3-1 0,-2 2 0,-1-5 0,-3 3 0,2-1 0,-5-2 0,9 5 0,-5-5 0,4 5 0,-1-5 0,3 6 0,-1-3 0,1 3 0,0-3 0,0 2 0,-4-1 0,3 2 0,-2 0 0,2-3 0,1 2 0,0-2 0,0 3 0,-1-2 0,1 1 0,0-5 0,0 6 0,-1-6 0,1 5 0,-6-7 0,4 6 0,-4-6 0,2 4 0,3-2 0,-2 2 0,2-2 0,1 3 0,0-3 0,-4 2 0,3-1 0,-2 1 0,-1-2 0,3 2 0,-6-2 0,9 2 0,-8-2 0,8 2 0,-6-2 0,4 6 0,0-6 0,0 5 0,-1-1 0,1-1 0,0-1 0,-4 1 0,0-3 0,0 6 0,4-6 0,0 5 0,3-4 0,-3 4 0,2-4 0,-1 4 0,1-2 0,1 0 0,-6 0 0,5-1 0,-2-1 0,0 4 0,6-4 0,0 4 0,0-2 0,3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04:42:54.687"/>
    </inkml:context>
    <inkml:brush xml:id="br0">
      <inkml:brushProperty name="width" value="0.05" units="cm"/>
      <inkml:brushProperty name="height" value="0.05" units="cm"/>
      <inkml:brushProperty name="color" value="#E71224"/>
    </inkml:brush>
  </inkml:definitions>
  <inkml:trace contextRef="#ctx0" brushRef="#br0">554 0 24575,'-6'3'0,"-1"-2"0,1 4 0,0-4 0,0 4 0,-4-1 0,-3 5 0,-1-1 0,-3 1 0,7-5 0,-3 2 0,6-3 0,-6 4 0,3 0 0,0-1 0,-3 1 0,6-4 0,0 3 0,2-5 0,1 1 0,1 1 0,-3-2 0,5 4 0,-4-4 0,1 2 0,-2-1 0,0-1 0,2 5 0,-1-6 0,-2 6 0,0-3 0,-2 1 0,2 2 0,1-6 0,0 6 0,0-3 0,-1 3 0,-2 1 0,2-1 0,-3 0 0,1-2 0,1 5 0,-4-8 0,4 8 0,-1-9 0,-1 6 0,3-2 0,-6 2 0,6-2 0,-2 2 0,3-6 0,-1 3 0,1 0 0,0-3 0,0 6 0,-1-5 0,1 4 0,-3-2 0,2 1 0,-2 1 0,3-1 0,0-1 0,-1 3 0,1-6 0,0 6 0,0-6 0,-4 6 0,4-3 0,-3 1 0,2-1 0,4-1 0,-3-1 0,3 2 0,-1-3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09:18:55.858"/>
    </inkml:context>
    <inkml:brush xml:id="br0">
      <inkml:brushProperty name="width" value="0.05" units="cm"/>
      <inkml:brushProperty name="height" value="0.05" units="cm"/>
      <inkml:brushProperty name="color" value="#E71224"/>
    </inkml:brush>
  </inkml:definitions>
  <inkml:trace contextRef="#ctx0" brushRef="#br0">1240 89 24575,'-5'0'0,"-3"3"0,-3-3 0,-7 3 0,-7 0 0,-2 1 0,-9 3 0,5-3 0,-11 3 0,-1 1 0,4 0 0,-7 4 0,3-1 0,10-3 0,-21 4 0,20-5 0,-13 1 0,5-1 0,-1 1 0,7-4 0,-5 6 0,7-5 0,-5 9 0,1-6 0,7 5 0,-4-5 0,11 5 0,-6-3 0,2 4 0,2 0 0,-1-3 0,6-2 0,4-2 0,8 1 0,-8-1 0,8 4 0,-5 2 0,3-1 0,-4 7 0,3-6 0,-3 5 0,1-5 0,2 2 0,-2-3 0,0 1 0,5-2 0,-2-1 0,6-2 0,2-3 0,1 1 0,2-1 0,0 0 0,0 1 0,0 2 0,2 1 0,1 2 0,11 18 0,-5-13 0,13 24 0,-5-18 0,3 8 0,3-6 0,1 1 0,2-3 0,-2 2 0,1-2 0,-2-5 0,-1 0 0,3-7 0,-4 3 0,4-3 0,4 1 0,5 3 0,0-3 0,-3 3 0,9 4 0,-15-3 0,16 7 0,2-2 0,-13 1 0,34 5 0,-24-3 0,18-2 0,-6 2 0,1-9 0,11 4 0,-9-12 0,7 0 0,2-2 0,-16-3 0,23 3 0,-26 0 0,34-3 0,-11 7 0,4-7 0,11 3 0,-31-2 0,1 0-1344,-4-1 1,-1-1 1343,4 3 0,-2-1 0,33-2-215,-29 0 215,-8 0 0,4 0 0,-2 2 0,0 0 0,36-1 0,-31 3 0,0 0-542,32-3 542,5 7-1961,-30-5 0,4-1 1961,5 1 0,3-1-2119,13 1 1,-1-1 2118,-17-2 0,-4 0 0,-7 0 0,-6 0 0,1 0 0,-12 0 0,8 3 0,-8-2 282,12 2-282,4-3 4537,1 0-4537,1 0 0,-14 0 6784,-5 0-6784,0 0 0,-5 0 0,1 0 0,-1-3 0,-3 2 0,2-2 0,-2 3 0,-1 0 0,0 0 0,15 0 0,-15 0 0,19 0 0,-19-3 0,1 2 0,3-5 0,20-6 0,-21 6 0,19-7 0,-29 9 0,22-3 0,-11 0 0,8 3 0,-13-2 0,2 2 0,4 0 0,5-3 0,26 3 0,-25-4 0,14 4 0,-26-2 0,-2 2 0,-3 0 0,-3-1 0,1 2 0,-8-1 0,9 2 0,-4-1 0,-1 2 0,4-5 0,-2 5 0,2-4 0,18 1 0,-8-3 0,26 3 0,-17-2 0,3 5 0,-5-9 0,0 6 0,-11-6 0,-1 6 0,-9-1 0,1-1 0,-2-1 0,5-2 0,-6 3 0,2-1 0,1 4 0,3-3 0,-3 2 0,6-2 0,-5-1 0,2 4 0,-4-3 0,1 2 0,-1-2 0,1 2 0,8-5 0,-7 5 0,7-8 0,-12 5 0,0-2 0,-3 3 0,-3 0 0,0 1 0,-5-1 0,1 1 0,-1-1 0,2-2 0,0-1 0,0 0 0,3-2 0,-2 2 0,2-3 0,-3 0 0,1 3 0,2-5 0,-2 4 0,-1-8 0,0 5 0,-4-2 0,4 3 0,-5 1 0,3-1 0,-3 3 0,0-2 0,0-7 0,0-1 0,-3-3 0,0 2 0,-3 1 0,0-1 0,0-7 0,-6-1 0,0-6 0,-3 7 0,3 4 0,7 14 0,0 1 0,-5-3 0,4 4 0,-7-3 0,3 4 0,3 1 0,-9-2 0,7 1 0,-11 0 0,4 0 0,-5-1 0,-37-12 0,27 6 0,-44-11 0,46 10 0,-5 2 0,13 3 0,7 5 0,0-1 0,3 2 0,0-3 0,-6-4 0,4 3 0,-7-2 0,5 3 0,-10-4 0,5 3 0,-5 1 0,-9-1 0,1-3 0,-21 1 0,12-4 0,1 6 0,13 3 0,-1-2 0,9 2 0,-7 1 0,8-3 0,-6 2 0,-4 0-6784,-1 1 6784,-12 0-1538,2 2 1538,4-3 0,-8 4 0,2 0 0,-12 0 0,9 0 6023,4 0-6023,7 0 2299,-5 0-2299,-3 0 0,3 0 0,5-3 0,2 2 0,-2-2 0,0 3 0,-8-3 0,7 2 0,-16-2 0,11 3 0,-17 0 0,9 0 0,0 0 0,-19 0 0,10 0 0,-4 0 0,0 0 0,16 0 0,-4 0-6784,3 0 6784,-7 0-229,2 0 229,-8 0 0,12 0 0,-8-4 0,-2 0 0,8-4 0,-3 1 0,21 0 0,-34-5 6670,25 4-6670,-36-3 0,-2 7-386,15 1 386,-11 3 0,13 0 0,21 0 0,-13 0 0,21 0 0,-17 0 0,-17 0 729,-5 0-729,6-3 0,24 2 0,13-2 0,2 3 0,1-3 0,-12 2 0,9-2 0,-13 3 0,15-3 0,-7 2 0,-1-2 0,3 3 0,-5 0 0,10 0 0,-8 0 0,-5 0 0,4-3 0,-29 4 0,-3 1 0,21-4 0,-16 3 0,7 1 0,36-2-6784,-2 2 6784,3-1 0,-22 5 0,20-6 0,-20 6 0,23-4 0,-9 1 0,-5 3 0,-5-3 1696,10 3 0,8-3 0,11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09:19:50.245"/>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09:19:54.558"/>
    </inkml:context>
    <inkml:brush xml:id="br0">
      <inkml:brushProperty name="width" value="0.05" units="cm"/>
      <inkml:brushProperty name="height" value="0.05" units="cm"/>
      <inkml:brushProperty name="color" value="#E71224"/>
    </inkml:brush>
  </inkml:definitions>
  <inkml:trace contextRef="#ctx0" brushRef="#br0">339 60 24575,'-74'22'0,"1"-1"0,6 0 0,15-5 0,32-13 0,8 2 0,4-4 0,2 4 0,3-2 0,-1 2 0,3 1 0,-4-1 0,4 0 0,-3 1 0,3 2 0,-4-2 0,5 2 0,-3 0 0,3 0 0,0 0 0,0 0 0,0-3 0,3 1 0,2 2 0,1-2 0,5 2 0,-4-2 0,4 2 0,-3-1 0,7 4 0,-2-7-6784,7 9 6784,-10-8 0,7 6 0,-6-3 0,1-2 0,2 3 0,-2-4 0,3 1 6784,-2 0-6784,10 3 0,-9-2 0,6 1 0,-4 3 0,-1-4 0,-1 3 0,2-5 0,-7 1 0,5 0 0,-2 0 0,12 3 0,-6-3 0,6 3 0,0 0 0,5-2 0,6 2 0,-2-5 0,-7 2 0,-7-6 0,-3 3 0,-4-3 0,-1 3 0,-5-3 0,5 6 0,-5-6 0,5 3 0,-2-3 0,6 0 0,-2 0 0,5 0 0,-3 0 0,4 3 0,0-3 0,-3 3 0,-4-3 0,-3 0 0,-4 3 0,0-3 0,1 3 0,-1-3 0,3 0 0,1 0 0,6 0 0,1 0 0,-1 0 0,4 0 0,-4 0 0,4 0 0,0 2 0,0-1 0,0 2 0,0-3 0,0 0 0,35 0 0,6 0 0,-18 0 0,20 0 0,-3 0 0,-31 0 0,1 0 0,-3 0 0,-10 0 0,2 0 0,-8 0 0,4 0 0,-8 0 0,3 0 0,-4 0 0,3 0 0,1 0 0,10 0 0,-3 0 0,10 0 0,-6 0 0,6 0 0,-2 0 0,7 0 0,-3 0 0,3 0 0,-4 0 0,0 0 0,4 0 0,-6 0 0,5 0 0,-6 0 0,-1 0 0,0 0 0,-4 0 0,0 0 0,0 3 0,-4-3 0,4 3 0,-4 0 0,4-2 0,8 1 0,-6 1 0,13-2 0,4 2 0,0-3 0,17 0 0,3 0 0,7 0 0,4 0 0,10 0 0,12 0 0,-10 3 0,-28-2 0,-2-1 0,15 4 0,9-4 0,-2 0 0,-13 0 0,8 0 0,-21 0 0,-9 0 0,-8 0 0,2 3 0,-6-3 0,1 3 0,-8-3 0,-4 3 0,8-2 0,0 1 0,5-2 0,3 0 0,5 4 0,6-3 0,4 2 0,-5-3 0,12 0 0,-6 0 0,-5 0 0,-13 0 0,-15 0 0,-2 0 0,9 0 0,0 0 0,0 0 0,-3 0 0,-6 0 0,6 0 0,10 0 0,-2 0 0,6 0 0,-6 0 0,-6 0 0,6 0 0,-2 0 0,3 0 0,4 0 0,5 0 0,-3 0 0,-1 0 0,-9-3 0,-4 3 0,-3-6 0,-4 5 0,-4-4 0,-3 5 0,1-5 0,-1 4 0,5-6 0,-3 0 0,4-1 0,-3-1 0,-2 4 0,3-4 0,-1-2 0,3-9 0,-1 6 0,0-5 0,-7 13 0,0-2 0,-1-3 0,-1 5 0,1-8 0,-2 5 0,0-6 0,0-3 0,0 2 0,0-12 0,3 14 0,-2-9 0,4 12 0,-4 2 0,1-2 0,1-4 0,-3 2 0,3-4 0,-1 6 0,-1-1 0,1 3 0,-2 1 0,0 0 0,0 2 0,-2-4 0,-1 3 0,-6-4 0,0-1 0,-1-1 0,-1-2 0,5 6 0,-3-2 0,-10-3 0,4 1 0,-8-2 0,1 9 0,5-3 0,-5 8 0,-1-8 0,-5 9 0,7-4 0,-8 4 0,-8 0 0,6 0 0,-21 0 0,23 0 0,-6 0 0,-10 0 0,14 0 0,-14 0 0,13 0 0,4 0 0,-17 0 0,11 0-3392,-25 6 0,-4 1 3392,12-1-120,-6 0 1,5 1 119,29-1 0,-20-3 0,-9 7 0,6-3 0,-13 0 0,33-2 0,-8-4 6666,14 2-6666,0-3 357,10 0-357,-11 0 0,7 0 0,-16 0 0,-8 0 0,0 3 0,-12-2 0,3 6 0,0-6 0,-9 2 0,9 1 0,-4-3 0,-17 2 0,21-3 0,-31 3 0,33-2 0,-13 2 0,12-3 0,4 0 0,-3 0 0,-25 0 0,21 0 0,-34 0 0,54 0 0,-19 0 0,14 0 0,-5 0 0,-2 0 0,13 0 0,2 0 0,-1 0 0,2-3 0,-9 2 0,-4-5 0,-5 5 0,-26-3 0,26 4 0,-15 0 0,17-4 0,2 4 0,-6-4 0,13 4 0,-3 0 0,-2-4 0,-4 4 0,-6-7 0,10 3 0,-4 0 0,17-2 0,3 6 0,8-3 0,6 1 0,-4 1 0,2-1 0,-19-4 0,8 5 0,-9-4 0,10 5 0,0-4 0,2 4 0,-13-6 0,0 5 0,-4-5 0,-7 6 0,7-6 0,-1 5 0,-2-5 0,16 6 0,-1-3 0,13 3 0,0-3 0,0 3 0,4-3 0,-1 3 0,1 0 0,0 0 0,-1 0 0,-2 0 0,2 0 0,-5 0 0,-2 0 0,1 0 0,0 0 0,-3 0 0,6 0 0,-7 3 0,7-2 0,1 1 0,5 1 0,-2-3 0,2 3 0,-2-3 0,-3 4 0,2 0 0,-2 1 0,5 0 0,1-2 0,-1 0 0,0 2 0,0-2 0,-2 0 0,5 1 0,-3-1 0,3 3 0,0 13 0,0-11 0,0 14 0,0-18 0,0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09:19:58.954"/>
    </inkml:context>
    <inkml:brush xml:id="br0">
      <inkml:brushProperty name="width" value="0.05" units="cm"/>
      <inkml:brushProperty name="height" value="0.05" units="cm"/>
      <inkml:brushProperty name="color" value="#E71224"/>
    </inkml:brush>
  </inkml:definitions>
  <inkml:trace contextRef="#ctx0" brushRef="#br0">6 40 24575,'3'-15'0,"0"1"0,-6 9 0,0 2 0,0 0 0,1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09:20:50.49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134A2C0-9EE2-BC44-B9AA-3FB814D0B5DE}" type="datetime8">
              <a:rPr lang="en-US" smtClean="0"/>
              <a:t>1/30/25 2:17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ftr="0" dt="0"/>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21E5A7B-BB8D-4368-A182-109669521632}" type="datetime8">
              <a:rPr lang="en-US" smtClean="0"/>
              <a:t>1/30/25 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05077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On summarizing all the testing scenarios we see that for the new proposed approach, under all the scenarios the data points obtained were complete with almost no missing data. On the other hand it was observed that for the traditional approach we see missing data under all the scenarios. The missing data increases when the system is under stress.</a:t>
            </a:r>
          </a:p>
          <a:p>
            <a:endParaRPr lang="en-IN"/>
          </a:p>
          <a:p>
            <a:r>
              <a:rPr lang="en-IN"/>
              <a:t>This summary shows that the new proposed solution with the enrichment of data at the eBPF source is more efficient and reliable than the traditional approach of data enrichment using proc FS.</a:t>
            </a:r>
          </a:p>
        </p:txBody>
      </p:sp>
      <p:sp>
        <p:nvSpPr>
          <p:cNvPr id="5" name="Slide Number Placeholder 4">
            <a:extLst>
              <a:ext uri="{FF2B5EF4-FFF2-40B4-BE49-F238E27FC236}">
                <a16:creationId xmlns:a16="http://schemas.microsoft.com/office/drawing/2014/main" id="{06B376DF-4331-C56A-3C75-30E511D7C3CB}"/>
              </a:ext>
            </a:extLst>
          </p:cNvPr>
          <p:cNvSpPr>
            <a:spLocks noGrp="1"/>
          </p:cNvSpPr>
          <p:nvPr>
            <p:ph type="sldNum" sz="quarter" idx="5"/>
          </p:nvPr>
        </p:nvSpPr>
        <p:spPr/>
        <p:txBody>
          <a:bodyPr/>
          <a:lstStyle/>
          <a:p>
            <a:fld id="{8FF72C20-8FCA-46D7-9AEA-45C7FC0912CA}" type="slidenum">
              <a:rPr lang="en-US" smtClean="0"/>
              <a:t>13</a:t>
            </a:fld>
            <a:endParaRPr lang="en-US"/>
          </a:p>
        </p:txBody>
      </p:sp>
    </p:spTree>
    <p:extLst>
      <p:ext uri="{BB962C8B-B14F-4D97-AF65-F5344CB8AC3E}">
        <p14:creationId xmlns:p14="http://schemas.microsoft.com/office/powerpoint/2010/main" val="62733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8520-15AE-2BF7-827B-2E668F975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150F3-B2A7-4AC1-0782-45E273FA6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91867-725E-A26F-13F0-1C14FC063748}"/>
              </a:ext>
            </a:extLst>
          </p:cNvPr>
          <p:cNvSpPr>
            <a:spLocks noGrp="1"/>
          </p:cNvSpPr>
          <p:nvPr>
            <p:ph type="body" idx="1"/>
          </p:nvPr>
        </p:nvSpPr>
        <p:spPr/>
        <p:txBody>
          <a:bodyPr/>
          <a:lstStyle/>
          <a:p>
            <a:r>
              <a:rPr lang="en-IN"/>
              <a:t>On summarizing all the testing scenarios we see that for the new proposed approach, under all the scenarios the data points obtained were complete with almost no missing data. On the other hand it was observed that for the traditional approach we see missing data under all the scenarios. The missing data increases when the system is under stress.</a:t>
            </a:r>
          </a:p>
          <a:p>
            <a:endParaRPr lang="en-IN"/>
          </a:p>
          <a:p>
            <a:r>
              <a:rPr lang="en-IN"/>
              <a:t>This summary shows that the new proposed solution with the enrichment of data at the eBPF source is more efficient and reliable than the traditional approach of data enrichment using proc FS.</a:t>
            </a:r>
          </a:p>
        </p:txBody>
      </p:sp>
      <p:sp>
        <p:nvSpPr>
          <p:cNvPr id="5" name="Slide Number Placeholder 4">
            <a:extLst>
              <a:ext uri="{FF2B5EF4-FFF2-40B4-BE49-F238E27FC236}">
                <a16:creationId xmlns:a16="http://schemas.microsoft.com/office/drawing/2014/main" id="{FDA3FF9A-A88B-F164-FC85-C51BBDB4BD2D}"/>
              </a:ext>
            </a:extLst>
          </p:cNvPr>
          <p:cNvSpPr>
            <a:spLocks noGrp="1"/>
          </p:cNvSpPr>
          <p:nvPr>
            <p:ph type="sldNum" sz="quarter" idx="5"/>
          </p:nvPr>
        </p:nvSpPr>
        <p:spPr/>
        <p:txBody>
          <a:bodyPr/>
          <a:lstStyle/>
          <a:p>
            <a:fld id="{8FF72C20-8FCA-46D7-9AEA-45C7FC0912CA}" type="slidenum">
              <a:rPr lang="en-US" smtClean="0"/>
              <a:t>14</a:t>
            </a:fld>
            <a:endParaRPr lang="en-US"/>
          </a:p>
        </p:txBody>
      </p:sp>
    </p:spTree>
    <p:extLst>
      <p:ext uri="{BB962C8B-B14F-4D97-AF65-F5344CB8AC3E}">
        <p14:creationId xmlns:p14="http://schemas.microsoft.com/office/powerpoint/2010/main" val="153998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Discussing about the limitations of this approach, the first limitation is with eBPF programs itself. The eBPF programs are complex and require deep understanding of the Linux internals. Along with it all the eBPF programs must be in accordance with the eBPF verifier making the code even mode complex.</a:t>
            </a:r>
          </a:p>
          <a:p>
            <a:endParaRPr lang="en-US"/>
          </a:p>
          <a:p>
            <a:r>
              <a:rPr lang="en-US"/>
              <a:t>The second limitation is with the support for this approach. This approach depends on the BTF support in Linux kernel. The minimum kernel support for BTF is 4.18 thus reducing the scope of this approach.</a:t>
            </a:r>
          </a:p>
          <a:p>
            <a:endParaRPr lang="en-US"/>
          </a:p>
          <a:p>
            <a:r>
              <a:rPr lang="en-US"/>
              <a:t>The final limitation we have is that with the increase in the amount of data being transferred between the kernel space and userspace and increase is observed in the CPU utilization and the memory consumption.</a:t>
            </a:r>
          </a:p>
          <a:p>
            <a:endParaRPr lang="en-US"/>
          </a:p>
          <a:p>
            <a:r>
              <a:rPr lang="en-US"/>
              <a:t>These limitations need to be worked upon.</a:t>
            </a:r>
            <a:endParaRPr lang="en-IN"/>
          </a:p>
        </p:txBody>
      </p:sp>
      <p:sp>
        <p:nvSpPr>
          <p:cNvPr id="5" name="Slide Number Placeholder 4">
            <a:extLst>
              <a:ext uri="{FF2B5EF4-FFF2-40B4-BE49-F238E27FC236}">
                <a16:creationId xmlns:a16="http://schemas.microsoft.com/office/drawing/2014/main" id="{548743EE-CBD9-4927-3B76-41892FCF703D}"/>
              </a:ext>
            </a:extLst>
          </p:cNvPr>
          <p:cNvSpPr>
            <a:spLocks noGrp="1"/>
          </p:cNvSpPr>
          <p:nvPr>
            <p:ph type="sldNum" sz="quarter" idx="5"/>
          </p:nvPr>
        </p:nvSpPr>
        <p:spPr/>
        <p:txBody>
          <a:bodyPr/>
          <a:lstStyle/>
          <a:p>
            <a:fld id="{8FF72C20-8FCA-46D7-9AEA-45C7FC0912CA}" type="slidenum">
              <a:rPr lang="en-US" smtClean="0"/>
              <a:t>15</a:t>
            </a:fld>
            <a:endParaRPr lang="en-US"/>
          </a:p>
        </p:txBody>
      </p:sp>
    </p:spTree>
    <p:extLst>
      <p:ext uri="{BB962C8B-B14F-4D97-AF65-F5344CB8AC3E}">
        <p14:creationId xmlns:p14="http://schemas.microsoft.com/office/powerpoint/2010/main" val="115384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a:solidFill>
                  <a:srgbClr val="000000"/>
                </a:solidFill>
                <a:latin typeface="Times New Roman"/>
                <a:cs typeface="Times New Roman"/>
              </a:rPr>
              <a:t>To validate our solutions, we ran a set of experiments. All these experiments involved generating a large number of short-lived processes in the system. Our aim here was to run quantitative analysis on our approach as well as the previous approach and then compare the completeness of data in both the scenarios.</a:t>
            </a:r>
          </a:p>
          <a:p>
            <a:pPr marL="0" indent="0">
              <a:buFont typeface="Arial" panose="020B0604020202020204" pitchFamily="34" charset="0"/>
              <a:buNone/>
            </a:pPr>
            <a:endParaRPr lang="en-US" sz="2400">
              <a:solidFill>
                <a:srgbClr val="000000"/>
              </a:solidFill>
              <a:latin typeface="Times New Roman"/>
              <a:cs typeface="Times New Roman"/>
            </a:endParaRPr>
          </a:p>
          <a:p>
            <a:pPr marL="0" indent="0">
              <a:buFont typeface="Arial" panose="020B0604020202020204" pitchFamily="34" charset="0"/>
              <a:buNone/>
            </a:pPr>
            <a:r>
              <a:rPr lang="en-US" sz="2400">
                <a:solidFill>
                  <a:srgbClr val="000000"/>
                </a:solidFill>
                <a:latin typeface="Times New Roman"/>
                <a:cs typeface="Times New Roman"/>
              </a:rPr>
              <a:t>As a part of this experiment, we selected the commands listed here. We have observed that these commands generate short-lived process events. These commands are some of the most commonly used commands on Linux systems.	</a:t>
            </a:r>
          </a:p>
          <a:p>
            <a:pPr marL="228600" lvl="1" indent="0">
              <a:buFont typeface="Courier New" panose="020B0604020202020204" pitchFamily="34" charset="0"/>
              <a:buNone/>
            </a:pPr>
            <a:endParaRPr lang="en-US" sz="2400">
              <a:solidFill>
                <a:srgbClr val="000000"/>
              </a:solidFill>
              <a:latin typeface="Times New Roman"/>
              <a:cs typeface="Times New Roman"/>
            </a:endParaRPr>
          </a:p>
          <a:p>
            <a:pPr marL="228600" lvl="1" indent="0">
              <a:buFont typeface="Courier New" panose="020B0604020202020204" pitchFamily="34" charset="0"/>
              <a:buNone/>
            </a:pPr>
            <a:endParaRPr lang="en-US" sz="2400">
              <a:solidFill>
                <a:srgbClr val="000000"/>
              </a:solidFill>
              <a:latin typeface="Times New Roman"/>
              <a:cs typeface="Times New Roman"/>
            </a:endParaRPr>
          </a:p>
          <a:p>
            <a:endParaRPr lang="en-US" sz="3200">
              <a:solidFill>
                <a:srgbClr val="000000"/>
              </a:solidFill>
              <a:latin typeface="Times New Roman"/>
              <a:cs typeface="Times New Roman"/>
            </a:endParaRPr>
          </a:p>
          <a:p>
            <a:endParaRPr lang="en-US"/>
          </a:p>
        </p:txBody>
      </p:sp>
      <p:sp>
        <p:nvSpPr>
          <p:cNvPr id="5" name="Slide Number Placeholder 4">
            <a:extLst>
              <a:ext uri="{FF2B5EF4-FFF2-40B4-BE49-F238E27FC236}">
                <a16:creationId xmlns:a16="http://schemas.microsoft.com/office/drawing/2014/main" id="{E9AAA29A-4E76-2F6E-81EC-EC8D2780760E}"/>
              </a:ext>
            </a:extLst>
          </p:cNvPr>
          <p:cNvSpPr>
            <a:spLocks noGrp="1"/>
          </p:cNvSpPr>
          <p:nvPr>
            <p:ph type="sldNum" sz="quarter" idx="5"/>
          </p:nvPr>
        </p:nvSpPr>
        <p:spPr/>
        <p:txBody>
          <a:bodyPr/>
          <a:lstStyle/>
          <a:p>
            <a:fld id="{8FF72C20-8FCA-46D7-9AEA-45C7FC0912CA}" type="slidenum">
              <a:rPr lang="en-US" smtClean="0"/>
              <a:t>17</a:t>
            </a:fld>
            <a:endParaRPr lang="en-US"/>
          </a:p>
        </p:txBody>
      </p:sp>
    </p:spTree>
    <p:extLst>
      <p:ext uri="{BB962C8B-B14F-4D97-AF65-F5344CB8AC3E}">
        <p14:creationId xmlns:p14="http://schemas.microsoft.com/office/powerpoint/2010/main" val="395581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To compare the accuracy and completeness of the solutions we analysed two data points that we captured, one was the process path and the other was the command line argument. The table here shows what is the expected process path and CLI </a:t>
            </a:r>
            <a:r>
              <a:rPr lang="en-IN" err="1"/>
              <a:t>arg</a:t>
            </a:r>
            <a:r>
              <a:rPr lang="en-IN"/>
              <a:t> for each of the event that we generate.</a:t>
            </a:r>
          </a:p>
          <a:p>
            <a:endParaRPr lang="en-IN"/>
          </a:p>
          <a:p>
            <a:r>
              <a:rPr lang="en-IN"/>
              <a:t>For our experiment we run each command 10000 times and then capture the data points using both the approaches under different scenarios and stress situations. This helps us see how many times we were able to get the desired data that we want.</a:t>
            </a:r>
          </a:p>
        </p:txBody>
      </p:sp>
      <p:sp>
        <p:nvSpPr>
          <p:cNvPr id="5" name="Slide Number Placeholder 4">
            <a:extLst>
              <a:ext uri="{FF2B5EF4-FFF2-40B4-BE49-F238E27FC236}">
                <a16:creationId xmlns:a16="http://schemas.microsoft.com/office/drawing/2014/main" id="{8A2BF491-BAB9-851A-03CE-85E6035B9290}"/>
              </a:ext>
            </a:extLst>
          </p:cNvPr>
          <p:cNvSpPr>
            <a:spLocks noGrp="1"/>
          </p:cNvSpPr>
          <p:nvPr>
            <p:ph type="sldNum" sz="quarter" idx="5"/>
          </p:nvPr>
        </p:nvSpPr>
        <p:spPr/>
        <p:txBody>
          <a:bodyPr/>
          <a:lstStyle/>
          <a:p>
            <a:fld id="{8FF72C20-8FCA-46D7-9AEA-45C7FC0912CA}" type="slidenum">
              <a:rPr lang="en-US" smtClean="0"/>
              <a:t>18</a:t>
            </a:fld>
            <a:endParaRPr lang="en-US"/>
          </a:p>
        </p:txBody>
      </p:sp>
    </p:spTree>
    <p:extLst>
      <p:ext uri="{BB962C8B-B14F-4D97-AF65-F5344CB8AC3E}">
        <p14:creationId xmlns:p14="http://schemas.microsoft.com/office/powerpoint/2010/main" val="365479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Segoe UI"/>
                <a:cs typeface="Times New Roman"/>
              </a:rPr>
              <a:t>As mentioned, we will run the commands through two data enrichment approaches. The first approach is the implementation of our PoC. Here we are extracting the data using the building blocks that was mentioned during our implementation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Segoe U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Segoe UI"/>
                <a:cs typeface="Times New Roman"/>
              </a:rPr>
              <a:t>The second approach is the traditional approach. In this approach only the PID is enriched using the kernel hooks while the remaining data is then enriched in the user space using the proc filesystem.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Segoe U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Segoe UI"/>
                <a:cs typeface="Times New Roman"/>
              </a:rPr>
              <a:t>To maintain consistency across experiments the machines with the same configurations were selected to run these approaches.</a:t>
            </a:r>
          </a:p>
        </p:txBody>
      </p:sp>
      <p:sp>
        <p:nvSpPr>
          <p:cNvPr id="5" name="Slide Number Placeholder 4">
            <a:extLst>
              <a:ext uri="{FF2B5EF4-FFF2-40B4-BE49-F238E27FC236}">
                <a16:creationId xmlns:a16="http://schemas.microsoft.com/office/drawing/2014/main" id="{92FD9383-21FC-FE60-B97B-2884F8D49144}"/>
              </a:ext>
            </a:extLst>
          </p:cNvPr>
          <p:cNvSpPr>
            <a:spLocks noGrp="1"/>
          </p:cNvSpPr>
          <p:nvPr>
            <p:ph type="sldNum" sz="quarter" idx="5"/>
          </p:nvPr>
        </p:nvSpPr>
        <p:spPr/>
        <p:txBody>
          <a:bodyPr/>
          <a:lstStyle/>
          <a:p>
            <a:fld id="{8FF72C20-8FCA-46D7-9AEA-45C7FC0912CA}" type="slidenum">
              <a:rPr lang="en-US" smtClean="0"/>
              <a:t>19</a:t>
            </a:fld>
            <a:endParaRPr lang="en-US"/>
          </a:p>
        </p:txBody>
      </p:sp>
    </p:spTree>
    <p:extLst>
      <p:ext uri="{BB962C8B-B14F-4D97-AF65-F5344CB8AC3E}">
        <p14:creationId xmlns:p14="http://schemas.microsoft.com/office/powerpoint/2010/main" val="54176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Arial" panose="020B0604020202020204" pitchFamily="34" charset="0"/>
              <a:buChar char="•"/>
            </a:pPr>
            <a:r>
              <a:rPr lang="en-GB" sz="1100" dirty="0">
                <a:effectLst/>
                <a:latin typeface="Calibri" panose="020F0502020204030204" pitchFamily="34" charset="0"/>
              </a:rPr>
              <a:t>Endpoint Detection and Response (EDR) solutions are cybersecurity tools designed to monitor, detect, investigate, and respond to threats on endpoints such as desktops, laptops, servers. These solutions provide comprehensive visibility into endpoint activity </a:t>
            </a:r>
          </a:p>
          <a:p>
            <a:pPr rtl="0" fontAlgn="ctr">
              <a:buFont typeface="Arial" panose="020B0604020202020204" pitchFamily="34" charset="0"/>
              <a:buChar char="•"/>
            </a:pPr>
            <a:r>
              <a:rPr lang="en-GB" sz="1100" dirty="0">
                <a:effectLst/>
                <a:latin typeface="Calibri" panose="020F0502020204030204" pitchFamily="34" charset="0"/>
              </a:rPr>
              <a:t>There are 3 major buckets in EDR features: Detection, Investigation and Response </a:t>
            </a:r>
          </a:p>
          <a:p>
            <a:pPr rtl="0" fontAlgn="ctr">
              <a:buFont typeface="Arial" panose="020B0604020202020204" pitchFamily="34" charset="0"/>
              <a:buChar char="•"/>
            </a:pPr>
            <a:r>
              <a:rPr lang="en-GB" sz="1100" dirty="0">
                <a:effectLst/>
                <a:latin typeface="Calibri" panose="020F0502020204030204" pitchFamily="34" charset="0"/>
              </a:rPr>
              <a:t>On Detection side: Behaviour analysis, advanced detection techniques which allows you track the sequence of events leading to malicious behaviour </a:t>
            </a:r>
          </a:p>
          <a:p>
            <a:pPr rtl="0" fontAlgn="ctr">
              <a:buFont typeface="Arial" panose="020B0604020202020204" pitchFamily="34" charset="0"/>
              <a:buChar char="•"/>
            </a:pPr>
            <a:r>
              <a:rPr lang="en-GB" sz="1100" dirty="0">
                <a:effectLst/>
                <a:latin typeface="Calibri" panose="020F0502020204030204" pitchFamily="34" charset="0"/>
              </a:rPr>
              <a:t>On Investigation side root cause analysis, attack surface visualization, alerts</a:t>
            </a:r>
          </a:p>
          <a:p>
            <a:pPr rtl="0" fontAlgn="ctr">
              <a:buFont typeface="Arial" panose="020B0604020202020204" pitchFamily="34" charset="0"/>
              <a:buChar char="•"/>
            </a:pPr>
            <a:r>
              <a:rPr lang="en-GB" sz="1100" dirty="0">
                <a:effectLst/>
                <a:latin typeface="Calibri" panose="020F0502020204030204" pitchFamily="34" charset="0"/>
              </a:rPr>
              <a:t>Based on real time alerts allows security teams to respond to the detected threats. </a:t>
            </a:r>
          </a:p>
          <a:p>
            <a:pPr marL="0" marR="0"/>
            <a:r>
              <a:rPr lang="en-GB" sz="1100" dirty="0">
                <a:effectLst/>
                <a:latin typeface="Calibri" panose="020F0502020204030204" pitchFamily="34" charset="0"/>
              </a:rPr>
              <a:t> </a:t>
            </a:r>
          </a:p>
          <a:p>
            <a:pPr rtl="0" fontAlgn="ctr">
              <a:buFont typeface="Arial" panose="020B0604020202020204" pitchFamily="34" charset="0"/>
              <a:buChar char="•"/>
            </a:pPr>
            <a:r>
              <a:rPr lang="en-GB" sz="1100" dirty="0">
                <a:effectLst/>
                <a:latin typeface="Calibri" panose="020F0502020204030204" pitchFamily="34" charset="0"/>
              </a:rPr>
              <a:t>Process timelines has a critical role on each of the feature provided by EDR solution. It provide the chronological record of the lifecycle of the process</a:t>
            </a:r>
          </a:p>
          <a:p>
            <a:pPr lvl="2" rtl="0" fontAlgn="ctr">
              <a:buFont typeface="Arial" panose="020B0604020202020204" pitchFamily="34" charset="0"/>
              <a:buChar char="•"/>
            </a:pPr>
            <a:r>
              <a:rPr lang="en-GB" sz="1100" dirty="0">
                <a:effectLst/>
                <a:latin typeface="Calibri" panose="020F0502020204030204" pitchFamily="34" charset="0"/>
              </a:rPr>
              <a:t>Contributes to each of the above features in </a:t>
            </a:r>
            <a:r>
              <a:rPr lang="en-GB" sz="1100" dirty="0" err="1">
                <a:effectLst/>
                <a:latin typeface="Calibri" panose="020F0502020204030204" pitchFamily="34" charset="0"/>
              </a:rPr>
              <a:t>edr</a:t>
            </a:r>
            <a:r>
              <a:rPr lang="en-GB" sz="1100" dirty="0">
                <a:effectLst/>
                <a:latin typeface="Calibri" panose="020F0502020204030204" pitchFamily="34" charset="0"/>
              </a:rPr>
              <a:t> for </a:t>
            </a:r>
            <a:r>
              <a:rPr lang="en-GB" sz="1100" dirty="0" err="1">
                <a:effectLst/>
                <a:latin typeface="Calibri" panose="020F0502020204030204" pitchFamily="34" charset="0"/>
              </a:rPr>
              <a:t>e.g</a:t>
            </a:r>
            <a:r>
              <a:rPr lang="en-GB" sz="1100" dirty="0">
                <a:effectLst/>
                <a:latin typeface="Calibri" panose="020F0502020204030204" pitchFamily="34" charset="0"/>
              </a:rPr>
              <a:t> </a:t>
            </a:r>
            <a:r>
              <a:rPr lang="en-GB" sz="1100" dirty="0" err="1">
                <a:effectLst/>
                <a:latin typeface="Calibri" panose="020F0502020204030204" pitchFamily="34" charset="0"/>
              </a:rPr>
              <a:t>behavior</a:t>
            </a:r>
            <a:r>
              <a:rPr lang="en-GB" sz="1100" dirty="0">
                <a:effectLst/>
                <a:latin typeface="Calibri" panose="020F0502020204030204" pitchFamily="34" charset="0"/>
              </a:rPr>
              <a:t> analysis </a:t>
            </a:r>
          </a:p>
          <a:p>
            <a:pPr marL="742950" lvl="1" indent="-285750" rtl="0" fontAlgn="ctr">
              <a:buFont typeface="Courier New" panose="02070309020205020404" pitchFamily="49" charset="0"/>
              <a:buChar char="o"/>
            </a:pPr>
            <a:r>
              <a:rPr lang="en-GB" sz="1100" dirty="0">
                <a:effectLst/>
                <a:latin typeface="Calibri" panose="020F0502020204030204" pitchFamily="34" charset="0"/>
              </a:rPr>
              <a:t>Timelines are created  using PID, creation time, path, </a:t>
            </a:r>
            <a:r>
              <a:rPr lang="en-GB" sz="1100" dirty="0" err="1">
                <a:effectLst/>
                <a:latin typeface="Calibri" panose="020F0502020204030204" pitchFamily="34" charset="0"/>
              </a:rPr>
              <a:t>cwd</a:t>
            </a:r>
            <a:r>
              <a:rPr lang="en-GB" sz="1100" dirty="0">
                <a:effectLst/>
                <a:latin typeface="Calibri" panose="020F0502020204030204" pitchFamily="34" charset="0"/>
              </a:rPr>
              <a:t>, path etc. </a:t>
            </a:r>
          </a:p>
          <a:p>
            <a:pPr marL="742950" lvl="1" indent="-285750" rtl="0" fontAlgn="ctr">
              <a:buFont typeface="Courier New" panose="02070309020205020404" pitchFamily="49" charset="0"/>
              <a:buChar char="o"/>
            </a:pPr>
            <a:r>
              <a:rPr lang="en-GB" sz="1100" dirty="0">
                <a:effectLst/>
                <a:latin typeface="Calibri" panose="020F0502020204030204" pitchFamily="34" charset="0"/>
              </a:rPr>
              <a:t>Any gaps hampers detection logic, investigation prevents mapping to corresponding threats. </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306981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Procfs: </a:t>
            </a:r>
          </a:p>
          <a:p>
            <a:endParaRPr lang="en-US" dirty="0"/>
          </a:p>
          <a:p>
            <a:r>
              <a:rPr lang="en-US" dirty="0"/>
              <a:t>Details </a:t>
            </a:r>
          </a:p>
          <a:p>
            <a:r>
              <a:rPr lang="en-US" dirty="0"/>
              <a:t>Entry , Exit of the process</a:t>
            </a:r>
          </a:p>
          <a:p>
            <a:r>
              <a:rPr lang="en-US" dirty="0"/>
              <a:t>Collect the details in the user space , waste a lot of time </a:t>
            </a:r>
          </a:p>
          <a:p>
            <a:r>
              <a:rPr lang="en-US" dirty="0"/>
              <a:t>Becomes highly unreliable for short lived process </a:t>
            </a:r>
          </a:p>
          <a:p>
            <a:endParaRPr lang="en-US" dirty="0"/>
          </a:p>
          <a:p>
            <a:r>
              <a:rPr lang="en-US" dirty="0"/>
              <a:t>Auditd : </a:t>
            </a:r>
          </a:p>
          <a:p>
            <a:r>
              <a:rPr lang="en-US" dirty="0"/>
              <a:t>Server can’t afford this much perf overhead </a:t>
            </a:r>
          </a:p>
          <a:p>
            <a:r>
              <a:rPr lang="en-US" dirty="0"/>
              <a:t>Lead to kernel panics as well </a:t>
            </a:r>
          </a:p>
          <a:p>
            <a:r>
              <a:rPr lang="en-US" dirty="0" err="1"/>
              <a:t>Conficting</a:t>
            </a:r>
            <a:r>
              <a:rPr lang="en-US" dirty="0"/>
              <a:t> rules </a:t>
            </a:r>
          </a:p>
          <a:p>
            <a:endParaRPr lang="en-US" dirty="0"/>
          </a:p>
          <a:p>
            <a:r>
              <a:rPr lang="en-US" dirty="0" err="1"/>
              <a:t>Netlink</a:t>
            </a:r>
            <a:r>
              <a:rPr lang="en-US" dirty="0"/>
              <a:t>: </a:t>
            </a:r>
          </a:p>
          <a:p>
            <a:r>
              <a:rPr lang="en-US" dirty="0"/>
              <a:t>Completeness of data </a:t>
            </a:r>
          </a:p>
          <a:p>
            <a:endParaRPr lang="en-US" dirty="0"/>
          </a:p>
          <a:p>
            <a:endParaRPr lang="en-US" dirty="0"/>
          </a:p>
          <a:p>
            <a:r>
              <a:rPr lang="en-US" dirty="0"/>
              <a:t>So this cause issues in the reliability/</a:t>
            </a:r>
            <a:r>
              <a:rPr lang="en-US" dirty="0" err="1"/>
              <a:t>completenss</a:t>
            </a:r>
            <a:r>
              <a:rPr lang="en-US" dirty="0"/>
              <a:t> </a:t>
            </a:r>
          </a:p>
        </p:txBody>
      </p:sp>
      <p:sp>
        <p:nvSpPr>
          <p:cNvPr id="5" name="Slide Number Placeholder 4">
            <a:extLst>
              <a:ext uri="{FF2B5EF4-FFF2-40B4-BE49-F238E27FC236}">
                <a16:creationId xmlns:a16="http://schemas.microsoft.com/office/drawing/2014/main" id="{F9ABADF0-C268-8F0D-11DF-E7CBDE0A3BB1}"/>
              </a:ext>
            </a:extLst>
          </p:cNvPr>
          <p:cNvSpPr>
            <a:spLocks noGrp="1"/>
          </p:cNvSpPr>
          <p:nvPr>
            <p:ph type="sldNum" sz="quarter" idx="5"/>
          </p:nvPr>
        </p:nvSpPr>
        <p:spPr/>
        <p:txBody>
          <a:bodyPr/>
          <a:lstStyle/>
          <a:p>
            <a:fld id="{8FF72C20-8FCA-46D7-9AEA-45C7FC0912CA}" type="slidenum">
              <a:rPr lang="en-US" smtClean="0"/>
              <a:t>4</a:t>
            </a:fld>
            <a:endParaRPr lang="en-US"/>
          </a:p>
        </p:txBody>
      </p:sp>
    </p:spTree>
    <p:extLst>
      <p:ext uri="{BB962C8B-B14F-4D97-AF65-F5344CB8AC3E}">
        <p14:creationId xmlns:p14="http://schemas.microsoft.com/office/powerpoint/2010/main" val="243131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from the user space , delays the data a lot and increases the chance of missing it </a:t>
            </a:r>
          </a:p>
          <a:p>
            <a:r>
              <a:rPr lang="en-US"/>
              <a:t>We need to move to move to as close to source to get the data </a:t>
            </a:r>
          </a:p>
          <a:p>
            <a:r>
              <a:rPr lang="en-US" b="0" i="0">
                <a:solidFill>
                  <a:srgbClr val="374151"/>
                </a:solidFill>
                <a:effectLst/>
                <a:latin typeface="Elza Text"/>
              </a:rPr>
              <a:t>The operating system has always been </a:t>
            </a:r>
            <a:r>
              <a:rPr lang="en-US" b="1" i="0">
                <a:solidFill>
                  <a:srgbClr val="374151"/>
                </a:solidFill>
                <a:effectLst/>
                <a:latin typeface="Elza Text"/>
              </a:rPr>
              <a:t>an ideal place to implement observability, security, </a:t>
            </a:r>
            <a:r>
              <a:rPr lang="en-US" b="0" i="0">
                <a:solidFill>
                  <a:srgbClr val="374151"/>
                </a:solidFill>
                <a:effectLst/>
                <a:latin typeface="Elza Text"/>
              </a:rPr>
              <a:t>and networking functionality due to the </a:t>
            </a:r>
          </a:p>
          <a:p>
            <a:r>
              <a:rPr lang="en-US" b="1" i="0">
                <a:solidFill>
                  <a:srgbClr val="374151"/>
                </a:solidFill>
                <a:effectLst/>
                <a:latin typeface="Elza Text"/>
              </a:rPr>
              <a:t>kernel’s privileged ability to oversee and control the entire system</a:t>
            </a:r>
          </a:p>
          <a:p>
            <a:endParaRPr lang="en-US" b="1" i="0">
              <a:solidFill>
                <a:srgbClr val="374151"/>
              </a:solidFill>
              <a:effectLst/>
              <a:latin typeface="Elza Text"/>
            </a:endParaRPr>
          </a:p>
          <a:p>
            <a:r>
              <a:rPr lang="en-US" b="0" i="0">
                <a:solidFill>
                  <a:srgbClr val="374151"/>
                </a:solidFill>
                <a:effectLst/>
                <a:latin typeface="Elza Text"/>
              </a:rPr>
              <a:t>Keep this in mind : </a:t>
            </a:r>
          </a:p>
          <a:p>
            <a:r>
              <a:rPr lang="en-US" b="0" i="0">
                <a:solidFill>
                  <a:srgbClr val="374151"/>
                </a:solidFill>
                <a:effectLst/>
                <a:latin typeface="Elza Text"/>
              </a:rPr>
              <a:t>We propose to extract the information for all process from kernel using </a:t>
            </a:r>
            <a:r>
              <a:rPr lang="en-US" b="0" i="0" err="1">
                <a:solidFill>
                  <a:srgbClr val="374151"/>
                </a:solidFill>
                <a:effectLst/>
                <a:latin typeface="Elza Text"/>
              </a:rPr>
              <a:t>ebpf</a:t>
            </a:r>
            <a:r>
              <a:rPr lang="en-US" b="0" i="0">
                <a:solidFill>
                  <a:srgbClr val="374151"/>
                </a:solidFill>
                <a:effectLst/>
                <a:latin typeface="Elza Text"/>
              </a:rPr>
              <a:t> . Along </a:t>
            </a:r>
            <a:r>
              <a:rPr lang="en-US" b="0" i="0" err="1">
                <a:solidFill>
                  <a:srgbClr val="374151"/>
                </a:solidFill>
                <a:effectLst/>
                <a:latin typeface="Elza Text"/>
              </a:rPr>
              <a:t>ebpf</a:t>
            </a:r>
            <a:r>
              <a:rPr lang="en-US" b="0" i="0">
                <a:solidFill>
                  <a:srgbClr val="374151"/>
                </a:solidFill>
                <a:effectLst/>
                <a:latin typeface="Elza Text"/>
              </a:rPr>
              <a:t> we will be using </a:t>
            </a:r>
            <a:r>
              <a:rPr lang="en-US" b="0" i="0" err="1">
                <a:solidFill>
                  <a:srgbClr val="374151"/>
                </a:solidFill>
                <a:effectLst/>
                <a:latin typeface="Elza Text"/>
              </a:rPr>
              <a:t>btf</a:t>
            </a:r>
            <a:r>
              <a:rPr lang="en-US" b="0" i="0">
                <a:solidFill>
                  <a:srgbClr val="374151"/>
                </a:solidFill>
                <a:effectLst/>
                <a:latin typeface="Elza Text"/>
              </a:rPr>
              <a:t> to get access to kernel data structures for completeness of data. </a:t>
            </a:r>
          </a:p>
          <a:p>
            <a:r>
              <a:rPr lang="en-US" b="0" i="0">
                <a:solidFill>
                  <a:srgbClr val="374151"/>
                </a:solidFill>
                <a:effectLst/>
                <a:latin typeface="Elza Text"/>
              </a:rPr>
              <a:t>Info collected towards user space and make sure </a:t>
            </a:r>
            <a:r>
              <a:rPr lang="en-US" b="0" i="0" err="1">
                <a:solidFill>
                  <a:srgbClr val="374151"/>
                </a:solidFill>
                <a:effectLst/>
                <a:latin typeface="Elza Text"/>
              </a:rPr>
              <a:t>consistentency</a:t>
            </a:r>
            <a:r>
              <a:rPr lang="en-US" b="0" i="0">
                <a:solidFill>
                  <a:srgbClr val="374151"/>
                </a:solidFill>
                <a:effectLst/>
                <a:latin typeface="Elza Text"/>
              </a:rPr>
              <a:t> of the data </a:t>
            </a:r>
          </a:p>
          <a:p>
            <a:endParaRPr lang="en-US" b="0"/>
          </a:p>
        </p:txBody>
      </p:sp>
      <p:sp>
        <p:nvSpPr>
          <p:cNvPr id="5" name="Slide Number Placeholder 4">
            <a:extLst>
              <a:ext uri="{FF2B5EF4-FFF2-40B4-BE49-F238E27FC236}">
                <a16:creationId xmlns:a16="http://schemas.microsoft.com/office/drawing/2014/main" id="{29475CA2-E3B0-0BAF-9DAD-348EC166C7EB}"/>
              </a:ext>
            </a:extLst>
          </p:cNvPr>
          <p:cNvSpPr>
            <a:spLocks noGrp="1"/>
          </p:cNvSpPr>
          <p:nvPr>
            <p:ph type="sldNum" sz="quarter" idx="5"/>
          </p:nvPr>
        </p:nvSpPr>
        <p:spPr/>
        <p:txBody>
          <a:bodyPr/>
          <a:lstStyle/>
          <a:p>
            <a:fld id="{8FF72C20-8FCA-46D7-9AEA-45C7FC0912CA}" type="slidenum">
              <a:rPr lang="en-US" smtClean="0"/>
              <a:t>5</a:t>
            </a:fld>
            <a:endParaRPr lang="en-US"/>
          </a:p>
        </p:txBody>
      </p:sp>
    </p:spTree>
    <p:extLst>
      <p:ext uri="{BB962C8B-B14F-4D97-AF65-F5344CB8AC3E}">
        <p14:creationId xmlns:p14="http://schemas.microsoft.com/office/powerpoint/2010/main" val="147594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5AFA8-D68E-5E3B-D20F-EF537D2A0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D829A-CE10-F74F-0097-989D6AAFF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40716-464E-8C3D-544E-91DBD2286E22}"/>
              </a:ext>
            </a:extLst>
          </p:cNvPr>
          <p:cNvSpPr>
            <a:spLocks noGrp="1"/>
          </p:cNvSpPr>
          <p:nvPr>
            <p:ph type="body" idx="1"/>
          </p:nvPr>
        </p:nvSpPr>
        <p:spPr/>
        <p:txBody>
          <a:bodyPr/>
          <a:lstStyle/>
          <a:p>
            <a:r>
              <a:rPr lang="en-IN"/>
              <a:t>So here we summarize the implementations and the different structures we used to enrich the different data points for a process event.</a:t>
            </a:r>
          </a:p>
          <a:p>
            <a:endParaRPr lang="en-IN"/>
          </a:p>
          <a:p>
            <a:r>
              <a:rPr lang="en-IN"/>
              <a:t>For the fork event as mentioned earlier a single hook is used, which is the new task hook. The parent process, the current working directory and the process paths are enriched using the task structure. The task structure gives us the dentry points for the paths and the dentry enrichment algo is used to get the complete path. To capture the process id we capture the id of the process which called the kernel hook, while the start time is the current kernel time captured using a BPF API.</a:t>
            </a:r>
          </a:p>
        </p:txBody>
      </p:sp>
      <p:sp>
        <p:nvSpPr>
          <p:cNvPr id="5" name="Slide Number Placeholder 4">
            <a:extLst>
              <a:ext uri="{FF2B5EF4-FFF2-40B4-BE49-F238E27FC236}">
                <a16:creationId xmlns:a16="http://schemas.microsoft.com/office/drawing/2014/main" id="{1738C8E4-78CC-19D4-D87D-882F3DAC70AE}"/>
              </a:ext>
            </a:extLst>
          </p:cNvPr>
          <p:cNvSpPr>
            <a:spLocks noGrp="1"/>
          </p:cNvSpPr>
          <p:nvPr>
            <p:ph type="sldNum" sz="quarter" idx="5"/>
          </p:nvPr>
        </p:nvSpPr>
        <p:spPr/>
        <p:txBody>
          <a:bodyPr/>
          <a:lstStyle/>
          <a:p>
            <a:fld id="{8FF72C20-8FCA-46D7-9AEA-45C7FC0912CA}" type="slidenum">
              <a:rPr lang="en-US" smtClean="0"/>
              <a:t>7</a:t>
            </a:fld>
            <a:endParaRPr lang="en-US"/>
          </a:p>
        </p:txBody>
      </p:sp>
    </p:spTree>
    <p:extLst>
      <p:ext uri="{BB962C8B-B14F-4D97-AF65-F5344CB8AC3E}">
        <p14:creationId xmlns:p14="http://schemas.microsoft.com/office/powerpoint/2010/main" val="416660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C7525-E92B-7646-A595-271681810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50F98-2EA7-E168-1457-2F8EE1843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E3E5F-5BBE-66D1-17AD-5DA329F1537D}"/>
              </a:ext>
            </a:extLst>
          </p:cNvPr>
          <p:cNvSpPr>
            <a:spLocks noGrp="1"/>
          </p:cNvSpPr>
          <p:nvPr>
            <p:ph type="body" idx="1"/>
          </p:nvPr>
        </p:nvSpPr>
        <p:spPr/>
        <p:txBody>
          <a:bodyPr/>
          <a:lstStyle/>
          <a:p>
            <a:pPr marL="228600" lvl="1" indent="0">
              <a:buFont typeface="Arial" panose="020B0604020202020204" pitchFamily="34" charset="0"/>
              <a:buNone/>
            </a:pPr>
            <a:r>
              <a:rPr lang="en-US" sz="1200" dirty="0"/>
              <a:t>The next building block used in this PoC is kernel task structures. The task structure is a fundamental structure in Linux kernel. This structure represents every process and thread created in the </a:t>
            </a:r>
            <a:r>
              <a:rPr lang="en-US" sz="1200" dirty="0" err="1"/>
              <a:t>linux</a:t>
            </a:r>
            <a:r>
              <a:rPr lang="en-US" sz="1200" dirty="0"/>
              <a:t> subsystem. This task structure is designed in such a way that it stores all the information the kernel needs to mange these processes. In our PoC we try to enrich some of this data the Kernel has stored, for our consumption. The data enriched using the task structure include parent process information, process paths, current working directories and paths to various mount points.</a:t>
            </a:r>
          </a:p>
          <a:p>
            <a:pPr marL="228600" lvl="1" indent="0">
              <a:buFont typeface="Arial" panose="020B0604020202020204" pitchFamily="34" charset="0"/>
              <a:buNone/>
            </a:pPr>
            <a:endParaRPr lang="en-US" sz="1200" dirty="0"/>
          </a:p>
          <a:p>
            <a:pPr marL="6858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t>
            </a:r>
            <a:r>
              <a:rPr lang="en-US" dirty="0" err="1"/>
              <a:t>compas.cs.stonybrook.edu</a:t>
            </a:r>
            <a:r>
              <a:rPr lang="en-US" dirty="0"/>
              <a:t>/~</a:t>
            </a:r>
            <a:r>
              <a:rPr lang="en-US" dirty="0" err="1"/>
              <a:t>nhonarmand</a:t>
            </a:r>
            <a:r>
              <a:rPr lang="en-US" dirty="0"/>
              <a:t>/courses/fa17/cse306/slides/16-fs_basics.pdf</a:t>
            </a:r>
          </a:p>
          <a:p>
            <a:pPr marL="6858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t>
            </a:r>
            <a:r>
              <a:rPr lang="en-US" dirty="0" err="1"/>
              <a:t>mohammednv.wordpress.com</a:t>
            </a:r>
            <a:r>
              <a:rPr lang="en-US" dirty="0"/>
              <a:t>/tag/process-descriptor/</a:t>
            </a:r>
          </a:p>
          <a:p>
            <a:pPr marL="685800" lvl="1" indent="-457200">
              <a:buFont typeface="Arial" panose="020B0604020202020204" pitchFamily="34" charset="0"/>
              <a:buChar char="•"/>
            </a:pPr>
            <a:endParaRPr lang="en-US" sz="1200" dirty="0"/>
          </a:p>
        </p:txBody>
      </p:sp>
      <p:sp>
        <p:nvSpPr>
          <p:cNvPr id="5" name="Slide Number Placeholder 4">
            <a:extLst>
              <a:ext uri="{FF2B5EF4-FFF2-40B4-BE49-F238E27FC236}">
                <a16:creationId xmlns:a16="http://schemas.microsoft.com/office/drawing/2014/main" id="{F805533A-DC83-88F9-E31C-439154E70849}"/>
              </a:ext>
            </a:extLst>
          </p:cNvPr>
          <p:cNvSpPr>
            <a:spLocks noGrp="1"/>
          </p:cNvSpPr>
          <p:nvPr>
            <p:ph type="sldNum" sz="quarter" idx="5"/>
          </p:nvPr>
        </p:nvSpPr>
        <p:spPr/>
        <p:txBody>
          <a:bodyPr/>
          <a:lstStyle/>
          <a:p>
            <a:fld id="{8FF72C20-8FCA-46D7-9AEA-45C7FC0912CA}" type="slidenum">
              <a:rPr lang="en-US" smtClean="0"/>
              <a:t>8</a:t>
            </a:fld>
            <a:endParaRPr lang="en-US"/>
          </a:p>
        </p:txBody>
      </p:sp>
    </p:spTree>
    <p:extLst>
      <p:ext uri="{BB962C8B-B14F-4D97-AF65-F5344CB8AC3E}">
        <p14:creationId xmlns:p14="http://schemas.microsoft.com/office/powerpoint/2010/main" val="115064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Moving on to the next building block, we have the dentry structure. The dentry structure is another fundamental structure in the Linux kernel. Dentry stands for directory entry. This structure represents the paths in Linux Kernel. The dentry structure stores the paths in a treelike or hierarchical format as shown in the diagram. The task structure stores the address of the leaf corresponding to the process or file of this tree. When we need to enrich the path, we traverse upward from the node to the root. The Linux Kernel uses this bottom-up traversal approach to build full paths and reduce the filesystem hierarchy complexities.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t>
            </a:r>
            <a:r>
              <a:rPr lang="en-US" dirty="0" err="1"/>
              <a:t>compas.cs.stonybrook.edu</a:t>
            </a:r>
            <a:r>
              <a:rPr lang="en-US" dirty="0"/>
              <a:t>/~</a:t>
            </a:r>
            <a:r>
              <a:rPr lang="en-US" dirty="0" err="1"/>
              <a:t>nhonarmand</a:t>
            </a:r>
            <a:r>
              <a:rPr lang="en-US" dirty="0"/>
              <a:t>/courses/fa17/cse306/slides/16-fs_basics.pdf</a:t>
            </a:r>
          </a:p>
          <a:p>
            <a:endParaRPr lang="en-US" dirty="0"/>
          </a:p>
        </p:txBody>
      </p:sp>
      <p:sp>
        <p:nvSpPr>
          <p:cNvPr id="5" name="Slide Number Placeholder 4">
            <a:extLst>
              <a:ext uri="{FF2B5EF4-FFF2-40B4-BE49-F238E27FC236}">
                <a16:creationId xmlns:a16="http://schemas.microsoft.com/office/drawing/2014/main" id="{75F5E3E6-270F-D796-5AAA-A031E2614759}"/>
              </a:ext>
            </a:extLst>
          </p:cNvPr>
          <p:cNvSpPr>
            <a:spLocks noGrp="1"/>
          </p:cNvSpPr>
          <p:nvPr>
            <p:ph type="sldNum" sz="quarter" idx="5"/>
          </p:nvPr>
        </p:nvSpPr>
        <p:spPr/>
        <p:txBody>
          <a:bodyPr/>
          <a:lstStyle/>
          <a:p>
            <a:fld id="{8FF72C20-8FCA-46D7-9AEA-45C7FC0912CA}" type="slidenum">
              <a:rPr lang="en-US" smtClean="0"/>
              <a:t>9</a:t>
            </a:fld>
            <a:endParaRPr lang="en-US"/>
          </a:p>
        </p:txBody>
      </p:sp>
    </p:spTree>
    <p:extLst>
      <p:ext uri="{BB962C8B-B14F-4D97-AF65-F5344CB8AC3E}">
        <p14:creationId xmlns:p14="http://schemas.microsoft.com/office/powerpoint/2010/main" val="38010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Here we have the algorithm to extract the path from the dentry structure. To extract the path from the dentry we need use two different dentry entries and then combine the two. In Linux the dentry structure for any path is stored relative to the root of the mount point on which the path exists. To get the absolute path we need to extract the mount point path and then merge it with the process or </a:t>
            </a:r>
            <a:r>
              <a:rPr lang="en-IN" err="1"/>
              <a:t>cwd</a:t>
            </a:r>
            <a:r>
              <a:rPr lang="en-IN"/>
              <a:t> path to get the complete path.</a:t>
            </a:r>
          </a:p>
          <a:p>
            <a:endParaRPr lang="en-IN"/>
          </a:p>
          <a:p>
            <a:r>
              <a:rPr lang="en-IN"/>
              <a:t>As seen here, we first start with the dentry variable, this depicts the path for the process or current working directory. Here we traverse from the leaf to the parent till we either reach a null node or the parent represents the node itself. We store the dentry name at each level in an array and also the depth of the path for easy traversing in the future.</a:t>
            </a:r>
          </a:p>
          <a:p>
            <a:endParaRPr lang="en-IN"/>
          </a:p>
          <a:p>
            <a:r>
              <a:rPr lang="en-IN"/>
              <a:t>We then follow the same logic to extract the path of the mount point. We append the mount point node values to the same array to make a complete path. Once both these enrichments are done we will have a complete path in the array along with the depth of the path.</a:t>
            </a:r>
          </a:p>
        </p:txBody>
      </p:sp>
      <p:sp>
        <p:nvSpPr>
          <p:cNvPr id="5" name="Slide Number Placeholder 4">
            <a:extLst>
              <a:ext uri="{FF2B5EF4-FFF2-40B4-BE49-F238E27FC236}">
                <a16:creationId xmlns:a16="http://schemas.microsoft.com/office/drawing/2014/main" id="{257BB674-D243-0619-F884-5A296995CA21}"/>
              </a:ext>
            </a:extLst>
          </p:cNvPr>
          <p:cNvSpPr>
            <a:spLocks noGrp="1"/>
          </p:cNvSpPr>
          <p:nvPr>
            <p:ph type="sldNum" sz="quarter" idx="5"/>
          </p:nvPr>
        </p:nvSpPr>
        <p:spPr/>
        <p:txBody>
          <a:bodyPr/>
          <a:lstStyle/>
          <a:p>
            <a:fld id="{8FF72C20-8FCA-46D7-9AEA-45C7FC0912CA}" type="slidenum">
              <a:rPr lang="en-US" smtClean="0"/>
              <a:t>10</a:t>
            </a:fld>
            <a:endParaRPr lang="en-US"/>
          </a:p>
        </p:txBody>
      </p:sp>
    </p:spTree>
    <p:extLst>
      <p:ext uri="{BB962C8B-B14F-4D97-AF65-F5344CB8AC3E}">
        <p14:creationId xmlns:p14="http://schemas.microsoft.com/office/powerpoint/2010/main" val="61336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Here we have the algorithm to extract the path from the dentry structure. To extract the path from the dentry we need use two different dentry entries and then combine the two. In Linux the dentry structure for any path is stored relative to the root of the mount point on which the path exists. To get the absolute path we need to extract the mount point path and then merge it with the process or </a:t>
            </a:r>
            <a:r>
              <a:rPr lang="en-IN" err="1"/>
              <a:t>cwd</a:t>
            </a:r>
            <a:r>
              <a:rPr lang="en-IN"/>
              <a:t> path to get the complete path.</a:t>
            </a:r>
          </a:p>
          <a:p>
            <a:endParaRPr lang="en-IN"/>
          </a:p>
          <a:p>
            <a:r>
              <a:rPr lang="en-IN"/>
              <a:t>As seen here, we first start with the dentry variable, this depicts the path for the process or current working directory. Here we traverse from the leaf to the parent till we either reach a null node or the parent represents the node itself. We store the dentry name at each level in an array and also the depth of the path for easy traversing in the future.</a:t>
            </a:r>
          </a:p>
          <a:p>
            <a:endParaRPr lang="en-IN"/>
          </a:p>
          <a:p>
            <a:r>
              <a:rPr lang="en-IN"/>
              <a:t>We then follow the same logic to extract the path of the mount point. We append the mount point node values to the same array to make a complete path. Once both these enrichments are done we will have a complete path in the array along with the depth of the path.</a:t>
            </a:r>
          </a:p>
        </p:txBody>
      </p:sp>
      <p:sp>
        <p:nvSpPr>
          <p:cNvPr id="5" name="Slide Number Placeholder 4">
            <a:extLst>
              <a:ext uri="{FF2B5EF4-FFF2-40B4-BE49-F238E27FC236}">
                <a16:creationId xmlns:a16="http://schemas.microsoft.com/office/drawing/2014/main" id="{257BB674-D243-0619-F884-5A296995CA21}"/>
              </a:ext>
            </a:extLst>
          </p:cNvPr>
          <p:cNvSpPr>
            <a:spLocks noGrp="1"/>
          </p:cNvSpPr>
          <p:nvPr>
            <p:ph type="sldNum" sz="quarter" idx="5"/>
          </p:nvPr>
        </p:nvSpPr>
        <p:spPr/>
        <p:txBody>
          <a:bodyPr/>
          <a:lstStyle/>
          <a:p>
            <a:fld id="{8FF72C20-8FCA-46D7-9AEA-45C7FC0912CA}" type="slidenum">
              <a:rPr lang="en-US" smtClean="0"/>
              <a:t>11</a:t>
            </a:fld>
            <a:endParaRPr lang="en-US"/>
          </a:p>
        </p:txBody>
      </p:sp>
    </p:spTree>
    <p:extLst>
      <p:ext uri="{BB962C8B-B14F-4D97-AF65-F5344CB8AC3E}">
        <p14:creationId xmlns:p14="http://schemas.microsoft.com/office/powerpoint/2010/main" val="67123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dirty="0"/>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dirty="0"/>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ool Section Title">
    <p:bg>
      <p:bgPr>
        <a:gradFill>
          <a:gsLst>
            <a:gs pos="52000">
              <a:srgbClr val="D4EC8E"/>
            </a:gs>
            <a:gs pos="0">
              <a:srgbClr val="FFE399"/>
            </a:gs>
            <a:gs pos="100000">
              <a:srgbClr val="8DC8E8"/>
            </a:gs>
            <a:gs pos="82000">
              <a:srgbClr val="B9DCD2"/>
            </a:gs>
          </a:gsLst>
          <a:lin ang="2700000" scaled="1"/>
        </a:gra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A049C0B3-54D8-3A16-8B0F-75D247578425}"/>
              </a:ext>
            </a:extLst>
          </p:cNvPr>
          <p:cNvSpPr/>
          <p:nvPr userDrawn="1"/>
        </p:nvSpPr>
        <p:spPr>
          <a:xfrm>
            <a:off x="5903479" y="-203200"/>
            <a:ext cx="4587899" cy="7797960"/>
          </a:xfrm>
          <a:custGeom>
            <a:avLst/>
            <a:gdLst>
              <a:gd name="connsiteX0" fmla="*/ 725906 w 830443"/>
              <a:gd name="connsiteY0" fmla="*/ 521621 h 1357310"/>
              <a:gd name="connsiteX1" fmla="*/ 604339 w 830443"/>
              <a:gd name="connsiteY1" fmla="*/ 636802 h 1357310"/>
              <a:gd name="connsiteX2" fmla="*/ 627147 w 830443"/>
              <a:gd name="connsiteY2" fmla="*/ 330794 h 1357310"/>
              <a:gd name="connsiteX3" fmla="*/ 415260 w 830443"/>
              <a:gd name="connsiteY3" fmla="*/ 0 h 1357310"/>
              <a:gd name="connsiteX4" fmla="*/ 0 w 830443"/>
              <a:gd name="connsiteY4" fmla="*/ 923880 h 1357310"/>
              <a:gd name="connsiteX5" fmla="*/ 250889 w 830443"/>
              <a:gd name="connsiteY5" fmla="*/ 1357310 h 1357310"/>
              <a:gd name="connsiteX6" fmla="*/ 171669 w 830443"/>
              <a:gd name="connsiteY6" fmla="*/ 1144131 h 1357310"/>
              <a:gd name="connsiteX7" fmla="*/ 233023 w 830443"/>
              <a:gd name="connsiteY7" fmla="*/ 908295 h 1357310"/>
              <a:gd name="connsiteX8" fmla="*/ 393364 w 830443"/>
              <a:gd name="connsiteY8" fmla="*/ 1086274 h 1357310"/>
              <a:gd name="connsiteX9" fmla="*/ 326536 w 830443"/>
              <a:gd name="connsiteY9" fmla="*/ 810296 h 1357310"/>
              <a:gd name="connsiteX10" fmla="*/ 415183 w 830443"/>
              <a:gd name="connsiteY10" fmla="*/ 602286 h 1357310"/>
              <a:gd name="connsiteX11" fmla="*/ 658774 w 830443"/>
              <a:gd name="connsiteY11" fmla="*/ 1144131 h 1357310"/>
              <a:gd name="connsiteX12" fmla="*/ 579554 w 830443"/>
              <a:gd name="connsiteY12" fmla="*/ 1357310 h 1357310"/>
              <a:gd name="connsiteX13" fmla="*/ 830443 w 830443"/>
              <a:gd name="connsiteY13" fmla="*/ 923880 h 1357310"/>
              <a:gd name="connsiteX14" fmla="*/ 725830 w 830443"/>
              <a:gd name="connsiteY14" fmla="*/ 521697 h 1357310"/>
              <a:gd name="connsiteX0" fmla="*/ 725906 w 830443"/>
              <a:gd name="connsiteY0" fmla="*/ 521621 h 1357310"/>
              <a:gd name="connsiteX1" fmla="*/ 604339 w 830443"/>
              <a:gd name="connsiteY1" fmla="*/ 636802 h 1357310"/>
              <a:gd name="connsiteX2" fmla="*/ 627147 w 830443"/>
              <a:gd name="connsiteY2" fmla="*/ 330794 h 1357310"/>
              <a:gd name="connsiteX3" fmla="*/ 415260 w 830443"/>
              <a:gd name="connsiteY3" fmla="*/ 0 h 1357310"/>
              <a:gd name="connsiteX4" fmla="*/ 0 w 830443"/>
              <a:gd name="connsiteY4" fmla="*/ 923880 h 1357310"/>
              <a:gd name="connsiteX5" fmla="*/ 250889 w 830443"/>
              <a:gd name="connsiteY5" fmla="*/ 1357310 h 1357310"/>
              <a:gd name="connsiteX6" fmla="*/ 171669 w 830443"/>
              <a:gd name="connsiteY6" fmla="*/ 1144131 h 1357310"/>
              <a:gd name="connsiteX7" fmla="*/ 233023 w 830443"/>
              <a:gd name="connsiteY7" fmla="*/ 908295 h 1357310"/>
              <a:gd name="connsiteX8" fmla="*/ 393364 w 830443"/>
              <a:gd name="connsiteY8" fmla="*/ 1086274 h 1357310"/>
              <a:gd name="connsiteX9" fmla="*/ 326536 w 830443"/>
              <a:gd name="connsiteY9" fmla="*/ 810296 h 1357310"/>
              <a:gd name="connsiteX10" fmla="*/ 658774 w 830443"/>
              <a:gd name="connsiteY10" fmla="*/ 1144131 h 1357310"/>
              <a:gd name="connsiteX11" fmla="*/ 579554 w 830443"/>
              <a:gd name="connsiteY11" fmla="*/ 1357310 h 1357310"/>
              <a:gd name="connsiteX12" fmla="*/ 830443 w 830443"/>
              <a:gd name="connsiteY12" fmla="*/ 923880 h 1357310"/>
              <a:gd name="connsiteX13" fmla="*/ 725830 w 830443"/>
              <a:gd name="connsiteY13" fmla="*/ 521697 h 1357310"/>
              <a:gd name="connsiteX14" fmla="*/ 725906 w 830443"/>
              <a:gd name="connsiteY14" fmla="*/ 521621 h 1357310"/>
              <a:gd name="connsiteX0" fmla="*/ 725906 w 830443"/>
              <a:gd name="connsiteY0" fmla="*/ 521621 h 1357310"/>
              <a:gd name="connsiteX1" fmla="*/ 604339 w 830443"/>
              <a:gd name="connsiteY1" fmla="*/ 636802 h 1357310"/>
              <a:gd name="connsiteX2" fmla="*/ 627147 w 830443"/>
              <a:gd name="connsiteY2" fmla="*/ 330794 h 1357310"/>
              <a:gd name="connsiteX3" fmla="*/ 415260 w 830443"/>
              <a:gd name="connsiteY3" fmla="*/ 0 h 1357310"/>
              <a:gd name="connsiteX4" fmla="*/ 0 w 830443"/>
              <a:gd name="connsiteY4" fmla="*/ 923880 h 1357310"/>
              <a:gd name="connsiteX5" fmla="*/ 250889 w 830443"/>
              <a:gd name="connsiteY5" fmla="*/ 1357310 h 1357310"/>
              <a:gd name="connsiteX6" fmla="*/ 171669 w 830443"/>
              <a:gd name="connsiteY6" fmla="*/ 1144131 h 1357310"/>
              <a:gd name="connsiteX7" fmla="*/ 233023 w 830443"/>
              <a:gd name="connsiteY7" fmla="*/ 908295 h 1357310"/>
              <a:gd name="connsiteX8" fmla="*/ 393364 w 830443"/>
              <a:gd name="connsiteY8" fmla="*/ 1086274 h 1357310"/>
              <a:gd name="connsiteX9" fmla="*/ 658774 w 830443"/>
              <a:gd name="connsiteY9" fmla="*/ 1144131 h 1357310"/>
              <a:gd name="connsiteX10" fmla="*/ 579554 w 830443"/>
              <a:gd name="connsiteY10" fmla="*/ 1357310 h 1357310"/>
              <a:gd name="connsiteX11" fmla="*/ 830443 w 830443"/>
              <a:gd name="connsiteY11" fmla="*/ 923880 h 1357310"/>
              <a:gd name="connsiteX12" fmla="*/ 725830 w 830443"/>
              <a:gd name="connsiteY12" fmla="*/ 521697 h 1357310"/>
              <a:gd name="connsiteX13" fmla="*/ 725906 w 830443"/>
              <a:gd name="connsiteY13" fmla="*/ 521621 h 1357310"/>
              <a:gd name="connsiteX0" fmla="*/ 725906 w 830443"/>
              <a:gd name="connsiteY0" fmla="*/ 521621 h 1357310"/>
              <a:gd name="connsiteX1" fmla="*/ 604339 w 830443"/>
              <a:gd name="connsiteY1" fmla="*/ 636802 h 1357310"/>
              <a:gd name="connsiteX2" fmla="*/ 627147 w 830443"/>
              <a:gd name="connsiteY2" fmla="*/ 330794 h 1357310"/>
              <a:gd name="connsiteX3" fmla="*/ 415260 w 830443"/>
              <a:gd name="connsiteY3" fmla="*/ 0 h 1357310"/>
              <a:gd name="connsiteX4" fmla="*/ 0 w 830443"/>
              <a:gd name="connsiteY4" fmla="*/ 923880 h 1357310"/>
              <a:gd name="connsiteX5" fmla="*/ 250889 w 830443"/>
              <a:gd name="connsiteY5" fmla="*/ 1357310 h 1357310"/>
              <a:gd name="connsiteX6" fmla="*/ 171669 w 830443"/>
              <a:gd name="connsiteY6" fmla="*/ 1144131 h 1357310"/>
              <a:gd name="connsiteX7" fmla="*/ 393364 w 830443"/>
              <a:gd name="connsiteY7" fmla="*/ 1086274 h 1357310"/>
              <a:gd name="connsiteX8" fmla="*/ 658774 w 830443"/>
              <a:gd name="connsiteY8" fmla="*/ 1144131 h 1357310"/>
              <a:gd name="connsiteX9" fmla="*/ 579554 w 830443"/>
              <a:gd name="connsiteY9" fmla="*/ 1357310 h 1357310"/>
              <a:gd name="connsiteX10" fmla="*/ 830443 w 830443"/>
              <a:gd name="connsiteY10" fmla="*/ 923880 h 1357310"/>
              <a:gd name="connsiteX11" fmla="*/ 725830 w 830443"/>
              <a:gd name="connsiteY11" fmla="*/ 521697 h 1357310"/>
              <a:gd name="connsiteX12" fmla="*/ 725906 w 830443"/>
              <a:gd name="connsiteY12" fmla="*/ 521621 h 1357310"/>
              <a:gd name="connsiteX0" fmla="*/ 725906 w 830443"/>
              <a:gd name="connsiteY0" fmla="*/ 521621 h 1357310"/>
              <a:gd name="connsiteX1" fmla="*/ 604339 w 830443"/>
              <a:gd name="connsiteY1" fmla="*/ 636802 h 1357310"/>
              <a:gd name="connsiteX2" fmla="*/ 627147 w 830443"/>
              <a:gd name="connsiteY2" fmla="*/ 330794 h 1357310"/>
              <a:gd name="connsiteX3" fmla="*/ 415260 w 830443"/>
              <a:gd name="connsiteY3" fmla="*/ 0 h 1357310"/>
              <a:gd name="connsiteX4" fmla="*/ 0 w 830443"/>
              <a:gd name="connsiteY4" fmla="*/ 923880 h 1357310"/>
              <a:gd name="connsiteX5" fmla="*/ 250889 w 830443"/>
              <a:gd name="connsiteY5" fmla="*/ 1357310 h 1357310"/>
              <a:gd name="connsiteX6" fmla="*/ 171669 w 830443"/>
              <a:gd name="connsiteY6" fmla="*/ 1144131 h 1357310"/>
              <a:gd name="connsiteX7" fmla="*/ 658774 w 830443"/>
              <a:gd name="connsiteY7" fmla="*/ 1144131 h 1357310"/>
              <a:gd name="connsiteX8" fmla="*/ 579554 w 830443"/>
              <a:gd name="connsiteY8" fmla="*/ 1357310 h 1357310"/>
              <a:gd name="connsiteX9" fmla="*/ 830443 w 830443"/>
              <a:gd name="connsiteY9" fmla="*/ 923880 h 1357310"/>
              <a:gd name="connsiteX10" fmla="*/ 725830 w 830443"/>
              <a:gd name="connsiteY10" fmla="*/ 521697 h 1357310"/>
              <a:gd name="connsiteX11" fmla="*/ 725906 w 830443"/>
              <a:gd name="connsiteY11" fmla="*/ 521621 h 1357310"/>
              <a:gd name="connsiteX0" fmla="*/ 725906 w 830443"/>
              <a:gd name="connsiteY0" fmla="*/ 521621 h 1360991"/>
              <a:gd name="connsiteX1" fmla="*/ 604339 w 830443"/>
              <a:gd name="connsiteY1" fmla="*/ 636802 h 1360991"/>
              <a:gd name="connsiteX2" fmla="*/ 627147 w 830443"/>
              <a:gd name="connsiteY2" fmla="*/ 330794 h 1360991"/>
              <a:gd name="connsiteX3" fmla="*/ 415260 w 830443"/>
              <a:gd name="connsiteY3" fmla="*/ 0 h 1360991"/>
              <a:gd name="connsiteX4" fmla="*/ 0 w 830443"/>
              <a:gd name="connsiteY4" fmla="*/ 923880 h 1360991"/>
              <a:gd name="connsiteX5" fmla="*/ 250889 w 830443"/>
              <a:gd name="connsiteY5" fmla="*/ 1357310 h 1360991"/>
              <a:gd name="connsiteX6" fmla="*/ 658774 w 830443"/>
              <a:gd name="connsiteY6" fmla="*/ 1144131 h 1360991"/>
              <a:gd name="connsiteX7" fmla="*/ 579554 w 830443"/>
              <a:gd name="connsiteY7" fmla="*/ 1357310 h 1360991"/>
              <a:gd name="connsiteX8" fmla="*/ 830443 w 830443"/>
              <a:gd name="connsiteY8" fmla="*/ 923880 h 1360991"/>
              <a:gd name="connsiteX9" fmla="*/ 725830 w 830443"/>
              <a:gd name="connsiteY9" fmla="*/ 521697 h 1360991"/>
              <a:gd name="connsiteX10" fmla="*/ 725906 w 830443"/>
              <a:gd name="connsiteY10" fmla="*/ 521621 h 1360991"/>
              <a:gd name="connsiteX0" fmla="*/ 725906 w 830443"/>
              <a:gd name="connsiteY0" fmla="*/ 521621 h 1411488"/>
              <a:gd name="connsiteX1" fmla="*/ 604339 w 830443"/>
              <a:gd name="connsiteY1" fmla="*/ 636802 h 1411488"/>
              <a:gd name="connsiteX2" fmla="*/ 627147 w 830443"/>
              <a:gd name="connsiteY2" fmla="*/ 330794 h 1411488"/>
              <a:gd name="connsiteX3" fmla="*/ 415260 w 830443"/>
              <a:gd name="connsiteY3" fmla="*/ 0 h 1411488"/>
              <a:gd name="connsiteX4" fmla="*/ 0 w 830443"/>
              <a:gd name="connsiteY4" fmla="*/ 923880 h 1411488"/>
              <a:gd name="connsiteX5" fmla="*/ 250889 w 830443"/>
              <a:gd name="connsiteY5" fmla="*/ 1357310 h 1411488"/>
              <a:gd name="connsiteX6" fmla="*/ 579554 w 830443"/>
              <a:gd name="connsiteY6" fmla="*/ 1357310 h 1411488"/>
              <a:gd name="connsiteX7" fmla="*/ 830443 w 830443"/>
              <a:gd name="connsiteY7" fmla="*/ 923880 h 1411488"/>
              <a:gd name="connsiteX8" fmla="*/ 725830 w 830443"/>
              <a:gd name="connsiteY8" fmla="*/ 521697 h 1411488"/>
              <a:gd name="connsiteX9" fmla="*/ 725906 w 830443"/>
              <a:gd name="connsiteY9" fmla="*/ 521621 h 141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443" h="1411488">
                <a:moveTo>
                  <a:pt x="725906" y="521621"/>
                </a:moveTo>
                <a:cubicBezTo>
                  <a:pt x="711005" y="488778"/>
                  <a:pt x="678693" y="663336"/>
                  <a:pt x="604339" y="636802"/>
                </a:cubicBezTo>
                <a:cubicBezTo>
                  <a:pt x="549751" y="617339"/>
                  <a:pt x="678389" y="434038"/>
                  <a:pt x="627147" y="330794"/>
                </a:cubicBezTo>
                <a:cubicBezTo>
                  <a:pt x="561155" y="197974"/>
                  <a:pt x="473876" y="86291"/>
                  <a:pt x="415260" y="0"/>
                </a:cubicBezTo>
                <a:cubicBezTo>
                  <a:pt x="428944" y="434114"/>
                  <a:pt x="0" y="604035"/>
                  <a:pt x="0" y="923880"/>
                </a:cubicBezTo>
                <a:cubicBezTo>
                  <a:pt x="0" y="1162225"/>
                  <a:pt x="103321" y="1301735"/>
                  <a:pt x="250889" y="1357310"/>
                </a:cubicBezTo>
                <a:cubicBezTo>
                  <a:pt x="347481" y="1429548"/>
                  <a:pt x="482962" y="1429548"/>
                  <a:pt x="579554" y="1357310"/>
                </a:cubicBezTo>
                <a:cubicBezTo>
                  <a:pt x="727122" y="1301735"/>
                  <a:pt x="830443" y="1162301"/>
                  <a:pt x="830443" y="923880"/>
                </a:cubicBezTo>
                <a:cubicBezTo>
                  <a:pt x="830443" y="795927"/>
                  <a:pt x="787108" y="656569"/>
                  <a:pt x="725830" y="521697"/>
                </a:cubicBezTo>
                <a:lnTo>
                  <a:pt x="725906" y="521621"/>
                </a:lnTo>
                <a:close/>
              </a:path>
            </a:pathLst>
          </a:custGeom>
          <a:solidFill>
            <a:schemeClr val="tx1">
              <a:alpha val="20000"/>
            </a:schemeClr>
          </a:solidFill>
          <a:ln w="76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F2F2F"/>
              </a:solidFill>
              <a:effectLst/>
              <a:uLnTx/>
              <a:uFillTx/>
            </a:endParaRPr>
          </a:p>
        </p:txBody>
      </p:sp>
      <p:sp>
        <p:nvSpPr>
          <p:cNvPr id="9" name="Title 1"/>
          <p:cNvSpPr>
            <a:spLocks noGrp="1"/>
          </p:cNvSpPr>
          <p:nvPr>
            <p:ph type="title" hasCustomPrompt="1"/>
          </p:nvPr>
        </p:nvSpPr>
        <p:spPr>
          <a:xfrm>
            <a:off x="584200" y="2979778"/>
            <a:ext cx="7332942" cy="553998"/>
          </a:xfrm>
          <a:noFill/>
        </p:spPr>
        <p:txBody>
          <a:bodyPr wrap="square"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a:t>Event name or section title </a:t>
            </a:r>
          </a:p>
        </p:txBody>
      </p:sp>
      <p:sp>
        <p:nvSpPr>
          <p:cNvPr id="5" name="Text Placeholder 4"/>
          <p:cNvSpPr>
            <a:spLocks noGrp="1"/>
          </p:cNvSpPr>
          <p:nvPr>
            <p:ph type="body" sz="quarter" idx="12" hasCustomPrompt="1"/>
          </p:nvPr>
        </p:nvSpPr>
        <p:spPr>
          <a:xfrm>
            <a:off x="584200" y="3962400"/>
            <a:ext cx="7332942" cy="338554"/>
          </a:xfrm>
          <a:noFill/>
        </p:spPr>
        <p:txBody>
          <a:bodyPr wrap="square" lIns="0" tIns="0" rIns="0" bIns="0">
            <a:spAutoFit/>
          </a:bodyPr>
          <a:lstStyle>
            <a:lvl1pPr marL="0" indent="0">
              <a:spcBef>
                <a:spcPts val="0"/>
              </a:spcBef>
              <a:buNone/>
              <a:defRPr sz="22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7" name="Graphic 16">
            <a:extLst>
              <a:ext uri="{FF2B5EF4-FFF2-40B4-BE49-F238E27FC236}">
                <a16:creationId xmlns:a16="http://schemas.microsoft.com/office/drawing/2014/main" id="{96F64CFD-742F-AE41-2DC5-56AC65974B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41327" y="5026962"/>
            <a:ext cx="2101041" cy="1295460"/>
          </a:xfrm>
          <a:prstGeom prst="rect">
            <a:avLst/>
          </a:prstGeom>
        </p:spPr>
      </p:pic>
      <p:sp>
        <p:nvSpPr>
          <p:cNvPr id="29" name="Graphic 3">
            <a:extLst>
              <a:ext uri="{FF2B5EF4-FFF2-40B4-BE49-F238E27FC236}">
                <a16:creationId xmlns:a16="http://schemas.microsoft.com/office/drawing/2014/main" id="{984BE5DF-31CE-E801-DE2F-65BA118D33DA}"/>
              </a:ext>
            </a:extLst>
          </p:cNvPr>
          <p:cNvSpPr/>
          <p:nvPr userDrawn="1"/>
        </p:nvSpPr>
        <p:spPr>
          <a:xfrm flipH="1">
            <a:off x="8816912" y="3478723"/>
            <a:ext cx="2934645" cy="3463466"/>
          </a:xfrm>
          <a:custGeom>
            <a:avLst/>
            <a:gdLst>
              <a:gd name="connsiteX0" fmla="*/ 893190 w 1265557"/>
              <a:gd name="connsiteY0" fmla="*/ 1493612 h 1493611"/>
              <a:gd name="connsiteX1" fmla="*/ 510074 w 1265557"/>
              <a:gd name="connsiteY1" fmla="*/ 1493612 h 1493611"/>
              <a:gd name="connsiteX2" fmla="*/ 486617 w 1265557"/>
              <a:gd name="connsiteY2" fmla="*/ 1467500 h 1493611"/>
              <a:gd name="connsiteX3" fmla="*/ 499200 w 1265557"/>
              <a:gd name="connsiteY3" fmla="*/ 1357395 h 1493611"/>
              <a:gd name="connsiteX4" fmla="*/ 430191 w 1265557"/>
              <a:gd name="connsiteY4" fmla="*/ 1130329 h 1493611"/>
              <a:gd name="connsiteX5" fmla="*/ 196683 w 1265557"/>
              <a:gd name="connsiteY5" fmla="*/ 867107 h 1493611"/>
              <a:gd name="connsiteX6" fmla="*/ 19878 w 1265557"/>
              <a:gd name="connsiteY6" fmla="*/ 684253 h 1493611"/>
              <a:gd name="connsiteX7" fmla="*/ 27890 w 1265557"/>
              <a:gd name="connsiteY7" fmla="*/ 610512 h 1493611"/>
              <a:gd name="connsiteX8" fmla="*/ 132476 w 1265557"/>
              <a:gd name="connsiteY8" fmla="*/ 610512 h 1493611"/>
              <a:gd name="connsiteX9" fmla="*/ 247222 w 1265557"/>
              <a:gd name="connsiteY9" fmla="*/ 690256 h 1493611"/>
              <a:gd name="connsiteX10" fmla="*/ 338995 w 1265557"/>
              <a:gd name="connsiteY10" fmla="*/ 757833 h 1493611"/>
              <a:gd name="connsiteX11" fmla="*/ 442266 w 1265557"/>
              <a:gd name="connsiteY11" fmla="*/ 719300 h 1493611"/>
              <a:gd name="connsiteX12" fmla="*/ 458081 w 1265557"/>
              <a:gd name="connsiteY12" fmla="*/ 642557 h 1493611"/>
              <a:gd name="connsiteX13" fmla="*/ 436794 w 1265557"/>
              <a:gd name="connsiteY13" fmla="*/ 162174 h 1493611"/>
              <a:gd name="connsiteX14" fmla="*/ 432038 w 1265557"/>
              <a:gd name="connsiteY14" fmla="*/ 82891 h 1493611"/>
              <a:gd name="connsiteX15" fmla="*/ 475535 w 1265557"/>
              <a:gd name="connsiteY15" fmla="*/ 18453 h 1493611"/>
              <a:gd name="connsiteX16" fmla="*/ 532007 w 1265557"/>
              <a:gd name="connsiteY16" fmla="*/ 73910 h 1493611"/>
              <a:gd name="connsiteX17" fmla="*/ 564515 w 1265557"/>
              <a:gd name="connsiteY17" fmla="*/ 278489 h 1493611"/>
              <a:gd name="connsiteX18" fmla="*/ 599538 w 1265557"/>
              <a:gd name="connsiteY18" fmla="*/ 487131 h 1493611"/>
              <a:gd name="connsiteX19" fmla="*/ 606303 w 1265557"/>
              <a:gd name="connsiteY19" fmla="*/ 500661 h 1493611"/>
              <a:gd name="connsiteX20" fmla="*/ 640865 w 1265557"/>
              <a:gd name="connsiteY20" fmla="*/ 503547 h 1493611"/>
              <a:gd name="connsiteX21" fmla="*/ 651786 w 1265557"/>
              <a:gd name="connsiteY21" fmla="*/ 487847 h 1493611"/>
              <a:gd name="connsiteX22" fmla="*/ 741181 w 1265557"/>
              <a:gd name="connsiteY22" fmla="*/ 70008 h 1493611"/>
              <a:gd name="connsiteX23" fmla="*/ 745983 w 1265557"/>
              <a:gd name="connsiteY23" fmla="*/ 48513 h 1493611"/>
              <a:gd name="connsiteX24" fmla="*/ 808527 w 1265557"/>
              <a:gd name="connsiteY24" fmla="*/ 1184 h 1493611"/>
              <a:gd name="connsiteX25" fmla="*/ 845860 w 1265557"/>
              <a:gd name="connsiteY25" fmla="*/ 65991 h 1493611"/>
              <a:gd name="connsiteX26" fmla="*/ 826466 w 1265557"/>
              <a:gd name="connsiteY26" fmla="*/ 223494 h 1493611"/>
              <a:gd name="connsiteX27" fmla="*/ 794375 w 1265557"/>
              <a:gd name="connsiteY27" fmla="*/ 503801 h 1493611"/>
              <a:gd name="connsiteX28" fmla="*/ 794282 w 1265557"/>
              <a:gd name="connsiteY28" fmla="*/ 508811 h 1493611"/>
              <a:gd name="connsiteX29" fmla="*/ 838587 w 1265557"/>
              <a:gd name="connsiteY29" fmla="*/ 518392 h 1493611"/>
              <a:gd name="connsiteX30" fmla="*/ 838772 w 1265557"/>
              <a:gd name="connsiteY30" fmla="*/ 518023 h 1493611"/>
              <a:gd name="connsiteX31" fmla="*/ 1006734 w 1265557"/>
              <a:gd name="connsiteY31" fmla="*/ 173487 h 1493611"/>
              <a:gd name="connsiteX32" fmla="*/ 1024304 w 1265557"/>
              <a:gd name="connsiteY32" fmla="*/ 137909 h 1493611"/>
              <a:gd name="connsiteX33" fmla="*/ 1087148 w 1265557"/>
              <a:gd name="connsiteY33" fmla="*/ 112558 h 1493611"/>
              <a:gd name="connsiteX34" fmla="*/ 1112222 w 1265557"/>
              <a:gd name="connsiteY34" fmla="*/ 174895 h 1493611"/>
              <a:gd name="connsiteX35" fmla="*/ 1081607 w 1265557"/>
              <a:gd name="connsiteY35" fmla="*/ 257387 h 1493611"/>
              <a:gd name="connsiteX36" fmla="*/ 953009 w 1265557"/>
              <a:gd name="connsiteY36" fmla="*/ 594812 h 1493611"/>
              <a:gd name="connsiteX37" fmla="*/ 951532 w 1265557"/>
              <a:gd name="connsiteY37" fmla="*/ 600145 h 1493611"/>
              <a:gd name="connsiteX38" fmla="*/ 987341 w 1265557"/>
              <a:gd name="connsiteY38" fmla="*/ 624526 h 1493611"/>
              <a:gd name="connsiteX39" fmla="*/ 993182 w 1265557"/>
              <a:gd name="connsiteY39" fmla="*/ 619954 h 1493611"/>
              <a:gd name="connsiteX40" fmla="*/ 1156942 w 1265557"/>
              <a:gd name="connsiteY40" fmla="*/ 452985 h 1493611"/>
              <a:gd name="connsiteX41" fmla="*/ 1208728 w 1265557"/>
              <a:gd name="connsiteY41" fmla="*/ 405540 h 1493611"/>
              <a:gd name="connsiteX42" fmla="*/ 1257604 w 1265557"/>
              <a:gd name="connsiteY42" fmla="*/ 404478 h 1493611"/>
              <a:gd name="connsiteX43" fmla="*/ 1260698 w 1265557"/>
              <a:gd name="connsiteY43" fmla="*/ 453539 h 1493611"/>
              <a:gd name="connsiteX44" fmla="*/ 1119702 w 1265557"/>
              <a:gd name="connsiteY44" fmla="*/ 650661 h 1493611"/>
              <a:gd name="connsiteX45" fmla="*/ 985286 w 1265557"/>
              <a:gd name="connsiteY45" fmla="*/ 885531 h 1493611"/>
              <a:gd name="connsiteX46" fmla="*/ 948530 w 1265557"/>
              <a:gd name="connsiteY46" fmla="*/ 979705 h 1493611"/>
              <a:gd name="connsiteX47" fmla="*/ 904133 w 1265557"/>
              <a:gd name="connsiteY47" fmla="*/ 1305194 h 1493611"/>
              <a:gd name="connsiteX48" fmla="*/ 916739 w 1265557"/>
              <a:gd name="connsiteY48" fmla="*/ 1468192 h 1493611"/>
              <a:gd name="connsiteX49" fmla="*/ 893213 w 1265557"/>
              <a:gd name="connsiteY49" fmla="*/ 1493589 h 14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65557" h="1493611">
                <a:moveTo>
                  <a:pt x="893190" y="1493612"/>
                </a:moveTo>
                <a:lnTo>
                  <a:pt x="510074" y="1493612"/>
                </a:lnTo>
                <a:cubicBezTo>
                  <a:pt x="496060" y="1493612"/>
                  <a:pt x="485139" y="1481445"/>
                  <a:pt x="486617" y="1467500"/>
                </a:cubicBezTo>
                <a:cubicBezTo>
                  <a:pt x="490588" y="1429867"/>
                  <a:pt x="494121" y="1393527"/>
                  <a:pt x="499200" y="1357395"/>
                </a:cubicBezTo>
                <a:cubicBezTo>
                  <a:pt x="511367" y="1270655"/>
                  <a:pt x="495921" y="1188856"/>
                  <a:pt x="430191" y="1130329"/>
                </a:cubicBezTo>
                <a:cubicBezTo>
                  <a:pt x="341465" y="1051323"/>
                  <a:pt x="272110" y="957079"/>
                  <a:pt x="196683" y="867107"/>
                </a:cubicBezTo>
                <a:cubicBezTo>
                  <a:pt x="142335" y="802277"/>
                  <a:pt x="79860" y="744212"/>
                  <a:pt x="19878" y="684253"/>
                </a:cubicBezTo>
                <a:cubicBezTo>
                  <a:pt x="-7411" y="656964"/>
                  <a:pt x="-8312" y="622263"/>
                  <a:pt x="27890" y="610512"/>
                </a:cubicBezTo>
                <a:cubicBezTo>
                  <a:pt x="59981" y="600076"/>
                  <a:pt x="102347" y="597929"/>
                  <a:pt x="132476" y="610512"/>
                </a:cubicBezTo>
                <a:cubicBezTo>
                  <a:pt x="174496" y="628081"/>
                  <a:pt x="209520" y="662574"/>
                  <a:pt x="247222" y="690256"/>
                </a:cubicBezTo>
                <a:cubicBezTo>
                  <a:pt x="277882" y="712766"/>
                  <a:pt x="305957" y="739825"/>
                  <a:pt x="338995" y="757833"/>
                </a:cubicBezTo>
                <a:cubicBezTo>
                  <a:pt x="384870" y="782791"/>
                  <a:pt x="422895" y="767669"/>
                  <a:pt x="442266" y="719300"/>
                </a:cubicBezTo>
                <a:cubicBezTo>
                  <a:pt x="451870" y="695335"/>
                  <a:pt x="458981" y="668023"/>
                  <a:pt x="458081" y="642557"/>
                </a:cubicBezTo>
                <a:cubicBezTo>
                  <a:pt x="452424" y="482375"/>
                  <a:pt x="444274" y="322286"/>
                  <a:pt x="436794" y="162174"/>
                </a:cubicBezTo>
                <a:cubicBezTo>
                  <a:pt x="435547" y="135738"/>
                  <a:pt x="433331" y="109326"/>
                  <a:pt x="432038" y="82891"/>
                </a:cubicBezTo>
                <a:cubicBezTo>
                  <a:pt x="430445" y="50591"/>
                  <a:pt x="437833" y="20970"/>
                  <a:pt x="475535" y="18453"/>
                </a:cubicBezTo>
                <a:cubicBezTo>
                  <a:pt x="510998" y="16098"/>
                  <a:pt x="526859" y="41310"/>
                  <a:pt x="532007" y="73910"/>
                </a:cubicBezTo>
                <a:cubicBezTo>
                  <a:pt x="542789" y="142110"/>
                  <a:pt x="553502" y="210334"/>
                  <a:pt x="564515" y="278489"/>
                </a:cubicBezTo>
                <a:cubicBezTo>
                  <a:pt x="575758" y="348121"/>
                  <a:pt x="586494" y="417846"/>
                  <a:pt x="599538" y="487131"/>
                </a:cubicBezTo>
                <a:cubicBezTo>
                  <a:pt x="600439" y="491911"/>
                  <a:pt x="603025" y="496343"/>
                  <a:pt x="606303" y="500661"/>
                </a:cubicBezTo>
                <a:cubicBezTo>
                  <a:pt x="614638" y="511627"/>
                  <a:pt x="630730" y="512851"/>
                  <a:pt x="640865" y="503547"/>
                </a:cubicBezTo>
                <a:cubicBezTo>
                  <a:pt x="646152" y="498675"/>
                  <a:pt x="650493" y="493619"/>
                  <a:pt x="651786" y="487847"/>
                </a:cubicBezTo>
                <a:cubicBezTo>
                  <a:pt x="682792" y="348837"/>
                  <a:pt x="711698" y="209365"/>
                  <a:pt x="741181" y="70008"/>
                </a:cubicBezTo>
                <a:cubicBezTo>
                  <a:pt x="742705" y="62828"/>
                  <a:pt x="744205" y="55624"/>
                  <a:pt x="745983" y="48513"/>
                </a:cubicBezTo>
                <a:cubicBezTo>
                  <a:pt x="754179" y="15983"/>
                  <a:pt x="773111" y="-5373"/>
                  <a:pt x="808527" y="1184"/>
                </a:cubicBezTo>
                <a:cubicBezTo>
                  <a:pt x="843343" y="7648"/>
                  <a:pt x="849277" y="35700"/>
                  <a:pt x="845860" y="65991"/>
                </a:cubicBezTo>
                <a:cubicBezTo>
                  <a:pt x="839903" y="118538"/>
                  <a:pt x="832746" y="170970"/>
                  <a:pt x="826466" y="223494"/>
                </a:cubicBezTo>
                <a:cubicBezTo>
                  <a:pt x="815338" y="316884"/>
                  <a:pt x="803702" y="410227"/>
                  <a:pt x="794375" y="503801"/>
                </a:cubicBezTo>
                <a:cubicBezTo>
                  <a:pt x="794213" y="505463"/>
                  <a:pt x="794190" y="507125"/>
                  <a:pt x="794282" y="508811"/>
                </a:cubicBezTo>
                <a:cubicBezTo>
                  <a:pt x="795668" y="532337"/>
                  <a:pt x="827805" y="539356"/>
                  <a:pt x="838587" y="518392"/>
                </a:cubicBezTo>
                <a:cubicBezTo>
                  <a:pt x="838657" y="518277"/>
                  <a:pt x="838703" y="518138"/>
                  <a:pt x="838772" y="518023"/>
                </a:cubicBezTo>
                <a:cubicBezTo>
                  <a:pt x="895591" y="403601"/>
                  <a:pt x="950932" y="288417"/>
                  <a:pt x="1006734" y="173487"/>
                </a:cubicBezTo>
                <a:cubicBezTo>
                  <a:pt x="1012506" y="161596"/>
                  <a:pt x="1018186" y="149637"/>
                  <a:pt x="1024304" y="137909"/>
                </a:cubicBezTo>
                <a:cubicBezTo>
                  <a:pt x="1037995" y="111635"/>
                  <a:pt x="1060736" y="102446"/>
                  <a:pt x="1087148" y="112558"/>
                </a:cubicBezTo>
                <a:cubicBezTo>
                  <a:pt x="1115315" y="123317"/>
                  <a:pt x="1120810" y="148136"/>
                  <a:pt x="1112222" y="174895"/>
                </a:cubicBezTo>
                <a:cubicBezTo>
                  <a:pt x="1103287" y="202808"/>
                  <a:pt x="1092089" y="229982"/>
                  <a:pt x="1081607" y="257387"/>
                </a:cubicBezTo>
                <a:cubicBezTo>
                  <a:pt x="1038572" y="369800"/>
                  <a:pt x="994983" y="482006"/>
                  <a:pt x="953009" y="594812"/>
                </a:cubicBezTo>
                <a:cubicBezTo>
                  <a:pt x="952363" y="596544"/>
                  <a:pt x="951878" y="598321"/>
                  <a:pt x="951532" y="600145"/>
                </a:cubicBezTo>
                <a:cubicBezTo>
                  <a:pt x="947561" y="620393"/>
                  <a:pt x="969887" y="635538"/>
                  <a:pt x="987341" y="624526"/>
                </a:cubicBezTo>
                <a:cubicBezTo>
                  <a:pt x="989465" y="623187"/>
                  <a:pt x="991450" y="621663"/>
                  <a:pt x="993182" y="619954"/>
                </a:cubicBezTo>
                <a:cubicBezTo>
                  <a:pt x="1048685" y="565237"/>
                  <a:pt x="1102340" y="508626"/>
                  <a:pt x="1156942" y="452985"/>
                </a:cubicBezTo>
                <a:cubicBezTo>
                  <a:pt x="1173427" y="436200"/>
                  <a:pt x="1188849" y="416714"/>
                  <a:pt x="1208728" y="405540"/>
                </a:cubicBezTo>
                <a:cubicBezTo>
                  <a:pt x="1222003" y="398083"/>
                  <a:pt x="1248992" y="396166"/>
                  <a:pt x="1257604" y="404478"/>
                </a:cubicBezTo>
                <a:cubicBezTo>
                  <a:pt x="1266654" y="413182"/>
                  <a:pt x="1268386" y="441926"/>
                  <a:pt x="1260698" y="453539"/>
                </a:cubicBezTo>
                <a:cubicBezTo>
                  <a:pt x="1216093" y="520886"/>
                  <a:pt x="1171626" y="589017"/>
                  <a:pt x="1119702" y="650661"/>
                </a:cubicBezTo>
                <a:cubicBezTo>
                  <a:pt x="1060090" y="721424"/>
                  <a:pt x="1011144" y="796066"/>
                  <a:pt x="985286" y="885531"/>
                </a:cubicBezTo>
                <a:cubicBezTo>
                  <a:pt x="975935" y="917830"/>
                  <a:pt x="965477" y="951053"/>
                  <a:pt x="948530" y="979705"/>
                </a:cubicBezTo>
                <a:cubicBezTo>
                  <a:pt x="887672" y="1082537"/>
                  <a:pt x="894575" y="1193358"/>
                  <a:pt x="904133" y="1305194"/>
                </a:cubicBezTo>
                <a:cubicBezTo>
                  <a:pt x="908704" y="1358573"/>
                  <a:pt x="912514" y="1412020"/>
                  <a:pt x="916739" y="1468192"/>
                </a:cubicBezTo>
                <a:cubicBezTo>
                  <a:pt x="917778" y="1481883"/>
                  <a:pt x="906950" y="1493589"/>
                  <a:pt x="893213" y="1493589"/>
                </a:cubicBezTo>
                <a:close/>
              </a:path>
            </a:pathLst>
          </a:custGeom>
          <a:gradFill>
            <a:gsLst>
              <a:gs pos="26000">
                <a:srgbClr val="FFFFFF"/>
              </a:gs>
              <a:gs pos="100000">
                <a:srgbClr val="0078D4"/>
              </a:gs>
              <a:gs pos="62000">
                <a:srgbClr val="F4C5CA"/>
              </a:gs>
              <a:gs pos="81000">
                <a:srgbClr val="D59ED6"/>
              </a:gs>
            </a:gsLst>
            <a:path path="circle">
              <a:fillToRect r="100000" b="100000"/>
            </a:path>
          </a:gradFill>
          <a:ln w="7600" cap="flat">
            <a:noFill/>
            <a:prstDash val="solid"/>
            <a:miter/>
          </a:ln>
          <a:effectLst>
            <a:outerShdw blurRad="190500" algn="ctr" rotWithShape="0">
              <a:srgbClr val="0078D4">
                <a:alpha val="2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F2F2F"/>
              </a:solidFill>
              <a:effectLst/>
              <a:uLnTx/>
              <a:uFillTx/>
            </a:endParaRPr>
          </a:p>
        </p:txBody>
      </p:sp>
    </p:spTree>
    <p:extLst>
      <p:ext uri="{BB962C8B-B14F-4D97-AF65-F5344CB8AC3E}">
        <p14:creationId xmlns:p14="http://schemas.microsoft.com/office/powerpoint/2010/main" val="28628905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3342557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endParaRPr lang="en-US" dirty="0"/>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endParaRPr lang="en-US" dirty="0"/>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dirty="0"/>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dirty="0"/>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dirty="0"/>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dirty="0"/>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dirty="0"/>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dirty="0"/>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dirty="0"/>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ext Box 3" descr="This is a copyright notice that should be included on the final slide.">
            <a:extLst>
              <a:ext uri="{FF2B5EF4-FFF2-40B4-BE49-F238E27FC236}">
                <a16:creationId xmlns:a16="http://schemas.microsoft.com/office/drawing/2014/main" id="{6F4B7FDE-D943-911C-FF32-3DE6871A2B43}"/>
              </a:ext>
            </a:extLst>
          </p:cNvPr>
          <p:cNvSpPr txBox="1">
            <a:spLocks noChangeArrowheads="1"/>
          </p:cNvSpPr>
          <p:nvPr userDrawn="1"/>
        </p:nvSpPr>
        <p:spPr bwMode="blackWhite">
          <a:xfrm>
            <a:off x="292607" y="660397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5" name="Text Box 3" descr="This is a copyright notice that should be included on the final slide.">
            <a:extLst>
              <a:ext uri="{FF2B5EF4-FFF2-40B4-BE49-F238E27FC236}">
                <a16:creationId xmlns:a16="http://schemas.microsoft.com/office/drawing/2014/main" id="{8FFC298C-D223-E864-057D-B27369C0F413}"/>
              </a:ext>
            </a:extLst>
          </p:cNvPr>
          <p:cNvSpPr txBox="1">
            <a:spLocks noChangeArrowheads="1"/>
          </p:cNvSpPr>
          <p:nvPr userDrawn="1"/>
        </p:nvSpPr>
        <p:spPr bwMode="blackWhite">
          <a:xfrm>
            <a:off x="292607" y="660397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 name="Text Box 3" descr="This is a copyright notice that should be included on the final slide.">
            <a:extLst>
              <a:ext uri="{FF2B5EF4-FFF2-40B4-BE49-F238E27FC236}">
                <a16:creationId xmlns:a16="http://schemas.microsoft.com/office/drawing/2014/main" id="{B1AC2770-5864-64FD-6411-551A16556231}"/>
              </a:ext>
            </a:extLst>
          </p:cNvPr>
          <p:cNvSpPr txBox="1">
            <a:spLocks noChangeArrowheads="1"/>
          </p:cNvSpPr>
          <p:nvPr userDrawn="1"/>
        </p:nvSpPr>
        <p:spPr bwMode="blackWhite">
          <a:xfrm>
            <a:off x="292607" y="660397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dirty="0"/>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ext Box 3" descr="This is a copyright notice that should be included on the final slide.">
            <a:extLst>
              <a:ext uri="{FF2B5EF4-FFF2-40B4-BE49-F238E27FC236}">
                <a16:creationId xmlns:a16="http://schemas.microsoft.com/office/drawing/2014/main" id="{02978917-54C8-9FB0-A294-284C6A6852C1}"/>
              </a:ext>
            </a:extLst>
          </p:cNvPr>
          <p:cNvSpPr txBox="1">
            <a:spLocks noChangeArrowheads="1"/>
          </p:cNvSpPr>
          <p:nvPr userDrawn="1"/>
        </p:nvSpPr>
        <p:spPr bwMode="blackWhite">
          <a:xfrm>
            <a:off x="292607" y="660397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dirty="0"/>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dirty="0"/>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dirty="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dirty="0">
              <a:solidFill>
                <a:schemeClr val="bg1"/>
              </a:solidFill>
              <a:latin typeface="Segoe UI" panose="020B0502040204020203" pitchFamily="34" charset="0"/>
              <a:cs typeface="Segoe UI" panose="020B0502040204020203" pitchFamily="34" charset="0"/>
            </a:endParaRPr>
          </a:p>
          <a:p>
            <a:pPr>
              <a:lnSpc>
                <a:spcPct val="100000"/>
              </a:lnSpc>
            </a:pPr>
            <a:r>
              <a:rPr lang="en-US" sz="1800" b="0" dirty="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Financial</a:t>
            </a:r>
          </a:p>
          <a:p>
            <a:pPr lvl="0"/>
            <a:r>
              <a:rPr lang="en-US" dirty="0"/>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Percentage</a:t>
            </a:r>
          </a:p>
          <a:p>
            <a:pPr lvl="0"/>
            <a:r>
              <a:rPr lang="en-US" dirty="0"/>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Additional</a:t>
            </a:r>
          </a:p>
          <a:p>
            <a:pPr lvl="0"/>
            <a:r>
              <a:rPr lang="en-US" dirty="0"/>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
        <p:nvSpPr>
          <p:cNvPr id="4" name="Text Box 3" descr="This is a copyright notice that should be included on the final slide.">
            <a:extLst>
              <a:ext uri="{FF2B5EF4-FFF2-40B4-BE49-F238E27FC236}">
                <a16:creationId xmlns:a16="http://schemas.microsoft.com/office/drawing/2014/main" id="{04D3DCAD-B6B4-CEAF-E2A6-30F23F1DCF93}"/>
              </a:ext>
            </a:extLst>
          </p:cNvPr>
          <p:cNvSpPr txBox="1">
            <a:spLocks noChangeArrowheads="1"/>
          </p:cNvSpPr>
          <p:nvPr userDrawn="1"/>
        </p:nvSpPr>
        <p:spPr bwMode="blackWhite">
          <a:xfrm>
            <a:off x="292607" y="660397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dirty="0"/>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
        <p:nvSpPr>
          <p:cNvPr id="4" name="Text Box 3" descr="This is a copyright notice that should be included on the final slide.">
            <a:extLst>
              <a:ext uri="{FF2B5EF4-FFF2-40B4-BE49-F238E27FC236}">
                <a16:creationId xmlns:a16="http://schemas.microsoft.com/office/drawing/2014/main" id="{1E926616-3C10-5CE8-27D4-1EDE7FEF6710}"/>
              </a:ext>
            </a:extLst>
          </p:cNvPr>
          <p:cNvSpPr txBox="1">
            <a:spLocks noChangeArrowheads="1"/>
          </p:cNvSpPr>
          <p:nvPr userDrawn="1"/>
        </p:nvSpPr>
        <p:spPr bwMode="blackWhite">
          <a:xfrm>
            <a:off x="292607" y="660397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dirty="0"/>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dirty="0"/>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endParaRPr lang="en-US" dirty="0"/>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image" Target="../media/image1.emf"/><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7"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
        <p:nvSpPr>
          <p:cNvPr id="8" name="Text Box 3" descr="This is a copyright notice that should be included on the final slide.">
            <a:extLst>
              <a:ext uri="{FF2B5EF4-FFF2-40B4-BE49-F238E27FC236}">
                <a16:creationId xmlns:a16="http://schemas.microsoft.com/office/drawing/2014/main" id="{86009DBE-01EF-35E7-3F96-ADA5BFB31FA9}"/>
              </a:ext>
            </a:extLst>
          </p:cNvPr>
          <p:cNvSpPr txBox="1">
            <a:spLocks noChangeArrowheads="1"/>
          </p:cNvSpPr>
          <p:nvPr userDrawn="1"/>
        </p:nvSpPr>
        <p:spPr bwMode="blackWhite">
          <a:xfrm>
            <a:off x="292607" y="6603974"/>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sp>
        <p:nvSpPr>
          <p:cNvPr id="49" name="Slide Number Placeholder 48">
            <a:extLst>
              <a:ext uri="{FF2B5EF4-FFF2-40B4-BE49-F238E27FC236}">
                <a16:creationId xmlns:a16="http://schemas.microsoft.com/office/drawing/2014/main" id="{6BD531B6-4619-888D-AD88-86EA8C5C19D1}"/>
              </a:ext>
            </a:extLst>
          </p:cNvPr>
          <p:cNvSpPr>
            <a:spLocks noGrp="1"/>
          </p:cNvSpPr>
          <p:nvPr>
            <p:ph type="sldNum" sz="quarter" idx="4"/>
          </p:nvPr>
        </p:nvSpPr>
        <p:spPr>
          <a:xfrm>
            <a:off x="9366510" y="6475272"/>
            <a:ext cx="2743200" cy="365125"/>
          </a:xfrm>
          <a:prstGeom prst="rect">
            <a:avLst/>
          </a:prstGeom>
        </p:spPr>
        <p:txBody>
          <a:bodyPr vert="horz" lIns="91440" tIns="45720" rIns="91440" bIns="45720" rtlCol="0" anchor="ctr"/>
          <a:lstStyle>
            <a:lvl1pPr algn="r">
              <a:defRPr sz="700">
                <a:solidFill>
                  <a:schemeClr val="tx1">
                    <a:tint val="82000"/>
                  </a:schemeClr>
                </a:solidFill>
              </a:defRPr>
            </a:lvl1pPr>
          </a:lstStyle>
          <a:p>
            <a:fld id="{0B5E6579-2027-B347-9791-48AD7E5939C4}" type="slidenum">
              <a:rPr lang="en-US" smtClean="0"/>
              <a:pPr/>
              <a:t>‹#›</a:t>
            </a:fld>
            <a:endParaRPr lang="en-US"/>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4299" r:id="rId112"/>
    <p:sldLayoutId id="2147484263" r:id="rId113"/>
    <p:sldLayoutId id="2147485397" r:id="rId114"/>
    <p:sldLayoutId id="2147485398" r:id="rId115"/>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customXml" Target="../ink/ink2.xml"/><Relationship Id="rId5" Type="http://schemas.openxmlformats.org/officeDocument/2006/relationships/image" Target="../media/image34.png"/><Relationship Id="rId4" Type="http://schemas.openxmlformats.org/officeDocument/2006/relationships/customXml" Target="../ink/ink1.xml"/><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43.png"/><Relationship Id="rId3" Type="http://schemas.openxmlformats.org/officeDocument/2006/relationships/customXml" Target="../ink/ink5.xml"/><Relationship Id="rId7" Type="http://schemas.openxmlformats.org/officeDocument/2006/relationships/image" Target="../media/image40.png"/><Relationship Id="rId12" Type="http://schemas.openxmlformats.org/officeDocument/2006/relationships/customXml" Target="../ink/ink9.xml"/><Relationship Id="rId2"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customXml" Target="../ink/ink6.xml"/><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customXml" Target="../ink/ink8.xml"/><Relationship Id="rId4" Type="http://schemas.openxmlformats.org/officeDocument/2006/relationships/image" Target="../media/image38.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EE0A56F-8E25-4788-B6EA-E04767F38B42}"/>
              </a:ext>
            </a:extLst>
          </p:cNvPr>
          <p:cNvSpPr>
            <a:spLocks noGrp="1"/>
          </p:cNvSpPr>
          <p:nvPr>
            <p:ph type="body" sz="quarter" idx="12"/>
          </p:nvPr>
        </p:nvSpPr>
        <p:spPr>
          <a:xfrm>
            <a:off x="503825" y="4543689"/>
            <a:ext cx="7886560" cy="892552"/>
          </a:xfrm>
          <a:noFill/>
        </p:spPr>
        <p:txBody>
          <a:bodyPr/>
          <a:lstStyle/>
          <a:p>
            <a:r>
              <a:rPr lang="en-IN" sz="2000" b="1" dirty="0"/>
              <a:t>Ankit Garg                   Lakshmy A V      Avtansh Gupta</a:t>
            </a:r>
          </a:p>
          <a:p>
            <a:pPr marL="0" marR="0" indent="0" rtl="0" eaLnBrk="1" fontAlgn="auto" latinLnBrk="0" hangingPunct="1"/>
            <a:r>
              <a:rPr lang="en-IN" sz="2000" b="1" dirty="0"/>
              <a:t>Meghna Vasudeva       Ayush Garg</a:t>
            </a:r>
            <a:endParaRPr lang="en-US" sz="2000" b="1" dirty="0"/>
          </a:p>
          <a:p>
            <a:pPr fontAlgn="t"/>
            <a:endParaRPr lang="en-IN" sz="1800" dirty="0">
              <a:solidFill>
                <a:srgbClr val="FFFFFF"/>
              </a:solidFill>
              <a:latin typeface="Segoe UI" panose="020B0502040204020203" pitchFamily="34" charset="0"/>
            </a:endParaRPr>
          </a:p>
        </p:txBody>
      </p:sp>
      <p:sp>
        <p:nvSpPr>
          <p:cNvPr id="6" name="TextBox 5">
            <a:extLst>
              <a:ext uri="{FF2B5EF4-FFF2-40B4-BE49-F238E27FC236}">
                <a16:creationId xmlns:a16="http://schemas.microsoft.com/office/drawing/2014/main" id="{F35B0DE0-D808-E1E7-22F9-7E5630E80541}"/>
              </a:ext>
            </a:extLst>
          </p:cNvPr>
          <p:cNvSpPr txBox="1"/>
          <p:nvPr/>
        </p:nvSpPr>
        <p:spPr>
          <a:xfrm>
            <a:off x="398722" y="1367070"/>
            <a:ext cx="8291112" cy="954107"/>
          </a:xfrm>
          <a:prstGeom prst="rect">
            <a:avLst/>
          </a:prstGeom>
          <a:noFill/>
        </p:spPr>
        <p:txBody>
          <a:bodyPr wrap="square">
            <a:spAutoFit/>
          </a:bodyPr>
          <a:lstStyle/>
          <a:p>
            <a:r>
              <a:rPr lang="en-US" sz="2800" b="1" dirty="0"/>
              <a:t>Extracting reliable data for short-lived processes using eBPF for Linux Security Threat Analysis</a:t>
            </a:r>
          </a:p>
        </p:txBody>
      </p:sp>
    </p:spTree>
    <p:extLst>
      <p:ext uri="{BB962C8B-B14F-4D97-AF65-F5344CB8AC3E}">
        <p14:creationId xmlns:p14="http://schemas.microsoft.com/office/powerpoint/2010/main" val="26693055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E2F6-076B-0F76-DCE9-9011039B2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E6838-59C1-3E7F-28EF-DFFDE7E2FD0C}"/>
              </a:ext>
            </a:extLst>
          </p:cNvPr>
          <p:cNvSpPr>
            <a:spLocks noGrp="1"/>
          </p:cNvSpPr>
          <p:nvPr>
            <p:ph type="title"/>
          </p:nvPr>
        </p:nvSpPr>
        <p:spPr>
          <a:xfrm>
            <a:off x="357111" y="119952"/>
            <a:ext cx="8149095" cy="616549"/>
          </a:xfrm>
        </p:spPr>
        <p:txBody>
          <a:bodyPr/>
          <a:lstStyle/>
          <a:p>
            <a:r>
              <a:rPr lang="en-US" dirty="0"/>
              <a:t>Implementation – Extracting Dentry </a:t>
            </a:r>
          </a:p>
        </p:txBody>
      </p:sp>
      <p:sp>
        <p:nvSpPr>
          <p:cNvPr id="7" name="Text Placeholder 6">
            <a:extLst>
              <a:ext uri="{FF2B5EF4-FFF2-40B4-BE49-F238E27FC236}">
                <a16:creationId xmlns:a16="http://schemas.microsoft.com/office/drawing/2014/main" id="{9128372F-EF02-FD88-CF51-B8A989C08421}"/>
              </a:ext>
            </a:extLst>
          </p:cNvPr>
          <p:cNvSpPr>
            <a:spLocks noGrp="1"/>
          </p:cNvSpPr>
          <p:nvPr>
            <p:ph type="body" sz="quarter" idx="4294967295"/>
          </p:nvPr>
        </p:nvSpPr>
        <p:spPr>
          <a:xfrm>
            <a:off x="357111" y="856860"/>
            <a:ext cx="4502599" cy="369887"/>
          </a:xfrm>
        </p:spPr>
        <p:txBody>
          <a:bodyPr vert="horz" wrap="square" lIns="0" tIns="0" rIns="0" bIns="0" rtlCol="0" anchor="t">
            <a:spAutoFit/>
          </a:bodyPr>
          <a:lstStyle/>
          <a:p>
            <a:pPr marL="0" indent="0">
              <a:buNone/>
            </a:pPr>
            <a:r>
              <a:rPr lang="en-US" sz="2400" dirty="0">
                <a:solidFill>
                  <a:srgbClr val="FF0000"/>
                </a:solidFill>
                <a:latin typeface="Consolas"/>
                <a:cs typeface="Segoe UI"/>
              </a:rPr>
              <a:t>Cwd and process path</a:t>
            </a:r>
            <a:endParaRPr lang="en-US" dirty="0">
              <a:cs typeface="Segoe UI"/>
            </a:endParaRPr>
          </a:p>
        </p:txBody>
      </p:sp>
      <p:pic>
        <p:nvPicPr>
          <p:cNvPr id="4" name="Picture 3">
            <a:extLst>
              <a:ext uri="{FF2B5EF4-FFF2-40B4-BE49-F238E27FC236}">
                <a16:creationId xmlns:a16="http://schemas.microsoft.com/office/drawing/2014/main" id="{7DF15D56-D050-7F9D-BFBA-EA3F410926F0}"/>
              </a:ext>
            </a:extLst>
          </p:cNvPr>
          <p:cNvPicPr>
            <a:picLocks noChangeAspect="1"/>
          </p:cNvPicPr>
          <p:nvPr/>
        </p:nvPicPr>
        <p:blipFill>
          <a:blip r:embed="rId3"/>
          <a:stretch>
            <a:fillRect/>
          </a:stretch>
        </p:blipFill>
        <p:spPr>
          <a:xfrm>
            <a:off x="170889" y="1226747"/>
            <a:ext cx="6713783" cy="4669992"/>
          </a:xfrm>
          <a:prstGeom prst="rect">
            <a:avLst/>
          </a:prstGeom>
        </p:spPr>
      </p:pic>
      <p:grpSp>
        <p:nvGrpSpPr>
          <p:cNvPr id="21" name="Group 20">
            <a:extLst>
              <a:ext uri="{FF2B5EF4-FFF2-40B4-BE49-F238E27FC236}">
                <a16:creationId xmlns:a16="http://schemas.microsoft.com/office/drawing/2014/main" id="{B60E1416-7488-D2A3-D58F-95B6B27101B6}"/>
              </a:ext>
            </a:extLst>
          </p:cNvPr>
          <p:cNvGrpSpPr/>
          <p:nvPr/>
        </p:nvGrpSpPr>
        <p:grpSpPr>
          <a:xfrm>
            <a:off x="5371896" y="3632903"/>
            <a:ext cx="2102400" cy="186480"/>
            <a:chOff x="5224536" y="2718144"/>
            <a:chExt cx="2102400" cy="186480"/>
          </a:xfrm>
        </p:grpSpPr>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9ADC6463-4B88-E864-C1C3-4579AE7B248F}"/>
                    </a:ext>
                  </a:extLst>
                </p14:cNvPr>
                <p14:cNvContentPartPr/>
                <p14:nvPr/>
              </p14:nvContentPartPr>
              <p14:xfrm>
                <a:off x="5224536" y="2718144"/>
                <a:ext cx="2102400" cy="135360"/>
              </p14:xfrm>
            </p:contentPart>
          </mc:Choice>
          <mc:Fallback xmlns="">
            <p:pic>
              <p:nvPicPr>
                <p:cNvPr id="18" name="Ink 17">
                  <a:extLst>
                    <a:ext uri="{FF2B5EF4-FFF2-40B4-BE49-F238E27FC236}">
                      <a16:creationId xmlns:a16="http://schemas.microsoft.com/office/drawing/2014/main" id="{9ADC6463-4B88-E864-C1C3-4579AE7B248F}"/>
                    </a:ext>
                  </a:extLst>
                </p:cNvPr>
                <p:cNvPicPr/>
                <p:nvPr/>
              </p:nvPicPr>
              <p:blipFill>
                <a:blip r:embed="rId5"/>
                <a:stretch>
                  <a:fillRect/>
                </a:stretch>
              </p:blipFill>
              <p:spPr>
                <a:xfrm>
                  <a:off x="5215536" y="2709144"/>
                  <a:ext cx="2120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AD9ACF81-E268-6E73-3DD5-2EBE201B5291}"/>
                    </a:ext>
                  </a:extLst>
                </p14:cNvPr>
                <p14:cNvContentPartPr/>
                <p14:nvPr/>
              </p14:nvContentPartPr>
              <p14:xfrm>
                <a:off x="7122456" y="2799504"/>
                <a:ext cx="199440" cy="105120"/>
              </p14:xfrm>
            </p:contentPart>
          </mc:Choice>
          <mc:Fallback xmlns="">
            <p:pic>
              <p:nvPicPr>
                <p:cNvPr id="19" name="Ink 18">
                  <a:extLst>
                    <a:ext uri="{FF2B5EF4-FFF2-40B4-BE49-F238E27FC236}">
                      <a16:creationId xmlns:a16="http://schemas.microsoft.com/office/drawing/2014/main" id="{AD9ACF81-E268-6E73-3DD5-2EBE201B5291}"/>
                    </a:ext>
                  </a:extLst>
                </p:cNvPr>
                <p:cNvPicPr/>
                <p:nvPr/>
              </p:nvPicPr>
              <p:blipFill>
                <a:blip r:embed="rId7"/>
                <a:stretch>
                  <a:fillRect/>
                </a:stretch>
              </p:blipFill>
              <p:spPr>
                <a:xfrm>
                  <a:off x="7113456" y="2790535"/>
                  <a:ext cx="217080" cy="122700"/>
                </a:xfrm>
                <a:prstGeom prst="rect">
                  <a:avLst/>
                </a:prstGeom>
              </p:spPr>
            </p:pic>
          </mc:Fallback>
        </mc:AlternateContent>
      </p:grpSp>
      <p:sp>
        <p:nvSpPr>
          <p:cNvPr id="29" name="TextBox 28">
            <a:extLst>
              <a:ext uri="{FF2B5EF4-FFF2-40B4-BE49-F238E27FC236}">
                <a16:creationId xmlns:a16="http://schemas.microsoft.com/office/drawing/2014/main" id="{AE8060CA-1B71-CAAE-75C1-354944CB41A5}"/>
              </a:ext>
            </a:extLst>
          </p:cNvPr>
          <p:cNvSpPr txBox="1"/>
          <p:nvPr/>
        </p:nvSpPr>
        <p:spPr>
          <a:xfrm flipH="1">
            <a:off x="7581614" y="2749247"/>
            <a:ext cx="2315841" cy="307777"/>
          </a:xfrm>
          <a:prstGeom prst="rect">
            <a:avLst/>
          </a:prstGeom>
          <a:noFill/>
        </p:spPr>
        <p:txBody>
          <a:bodyPr wrap="square" lIns="0" tIns="0" rIns="0" bIns="0" rtlCol="0">
            <a:spAutoFit/>
          </a:bodyPr>
          <a:lstStyle/>
          <a:p>
            <a:pPr algn="l"/>
            <a:r>
              <a:rPr lang="en-US" sz="2000" dirty="0"/>
              <a:t>Process Path Dentry</a:t>
            </a:r>
          </a:p>
        </p:txBody>
      </p:sp>
      <p:sp>
        <p:nvSpPr>
          <p:cNvPr id="30" name="TextBox 29">
            <a:extLst>
              <a:ext uri="{FF2B5EF4-FFF2-40B4-BE49-F238E27FC236}">
                <a16:creationId xmlns:a16="http://schemas.microsoft.com/office/drawing/2014/main" id="{69337DCF-658E-A2C2-2135-BE79724CA4C7}"/>
              </a:ext>
            </a:extLst>
          </p:cNvPr>
          <p:cNvSpPr txBox="1"/>
          <p:nvPr/>
        </p:nvSpPr>
        <p:spPr>
          <a:xfrm flipH="1">
            <a:off x="7581614" y="3511606"/>
            <a:ext cx="2315841" cy="307777"/>
          </a:xfrm>
          <a:prstGeom prst="rect">
            <a:avLst/>
          </a:prstGeom>
          <a:noFill/>
        </p:spPr>
        <p:txBody>
          <a:bodyPr wrap="square" lIns="0" tIns="0" rIns="0" bIns="0" rtlCol="0">
            <a:spAutoFit/>
          </a:bodyPr>
          <a:lstStyle/>
          <a:p>
            <a:pPr algn="l"/>
            <a:r>
              <a:rPr lang="en-US" sz="2000" dirty="0"/>
              <a:t>Cwd Dentry</a:t>
            </a:r>
          </a:p>
        </p:txBody>
      </p:sp>
      <p:grpSp>
        <p:nvGrpSpPr>
          <p:cNvPr id="31" name="Group 30">
            <a:extLst>
              <a:ext uri="{FF2B5EF4-FFF2-40B4-BE49-F238E27FC236}">
                <a16:creationId xmlns:a16="http://schemas.microsoft.com/office/drawing/2014/main" id="{5F745C08-0A5C-01F1-EF3D-F3ABD274D7BE}"/>
              </a:ext>
            </a:extLst>
          </p:cNvPr>
          <p:cNvGrpSpPr/>
          <p:nvPr/>
        </p:nvGrpSpPr>
        <p:grpSpPr>
          <a:xfrm>
            <a:off x="5376936" y="2870544"/>
            <a:ext cx="2102400" cy="186480"/>
            <a:chOff x="5224536" y="2718144"/>
            <a:chExt cx="2102400" cy="186480"/>
          </a:xfrm>
        </p:grpSpPr>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50FF37D2-9C6C-CB8A-8793-A005E9AEDD29}"/>
                    </a:ext>
                  </a:extLst>
                </p14:cNvPr>
                <p14:cNvContentPartPr/>
                <p14:nvPr/>
              </p14:nvContentPartPr>
              <p14:xfrm>
                <a:off x="5224536" y="2718144"/>
                <a:ext cx="2102400" cy="135360"/>
              </p14:xfrm>
            </p:contentPart>
          </mc:Choice>
          <mc:Fallback xmlns="">
            <p:pic>
              <p:nvPicPr>
                <p:cNvPr id="32" name="Ink 31">
                  <a:extLst>
                    <a:ext uri="{FF2B5EF4-FFF2-40B4-BE49-F238E27FC236}">
                      <a16:creationId xmlns:a16="http://schemas.microsoft.com/office/drawing/2014/main" id="{50FF37D2-9C6C-CB8A-8793-A005E9AEDD29}"/>
                    </a:ext>
                  </a:extLst>
                </p:cNvPr>
                <p:cNvPicPr/>
                <p:nvPr/>
              </p:nvPicPr>
              <p:blipFill>
                <a:blip r:embed="rId5"/>
                <a:stretch>
                  <a:fillRect/>
                </a:stretch>
              </p:blipFill>
              <p:spPr>
                <a:xfrm>
                  <a:off x="5215536" y="2709144"/>
                  <a:ext cx="2120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Ink 32">
                  <a:extLst>
                    <a:ext uri="{FF2B5EF4-FFF2-40B4-BE49-F238E27FC236}">
                      <a16:creationId xmlns:a16="http://schemas.microsoft.com/office/drawing/2014/main" id="{72A271BB-AB36-04A3-FA3E-46F9DFFA1B20}"/>
                    </a:ext>
                  </a:extLst>
                </p14:cNvPr>
                <p14:cNvContentPartPr/>
                <p14:nvPr/>
              </p14:nvContentPartPr>
              <p14:xfrm>
                <a:off x="7122456" y="2799504"/>
                <a:ext cx="199440" cy="105120"/>
              </p14:xfrm>
            </p:contentPart>
          </mc:Choice>
          <mc:Fallback xmlns="">
            <p:pic>
              <p:nvPicPr>
                <p:cNvPr id="33" name="Ink 32">
                  <a:extLst>
                    <a:ext uri="{FF2B5EF4-FFF2-40B4-BE49-F238E27FC236}">
                      <a16:creationId xmlns:a16="http://schemas.microsoft.com/office/drawing/2014/main" id="{72A271BB-AB36-04A3-FA3E-46F9DFFA1B20}"/>
                    </a:ext>
                  </a:extLst>
                </p:cNvPr>
                <p:cNvPicPr/>
                <p:nvPr/>
              </p:nvPicPr>
              <p:blipFill>
                <a:blip r:embed="rId7"/>
                <a:stretch>
                  <a:fillRect/>
                </a:stretch>
              </p:blipFill>
              <p:spPr>
                <a:xfrm>
                  <a:off x="7113456" y="2790535"/>
                  <a:ext cx="217080" cy="122700"/>
                </a:xfrm>
                <a:prstGeom prst="rect">
                  <a:avLst/>
                </a:prstGeom>
              </p:spPr>
            </p:pic>
          </mc:Fallback>
        </mc:AlternateContent>
      </p:grpSp>
    </p:spTree>
    <p:extLst>
      <p:ext uri="{BB962C8B-B14F-4D97-AF65-F5344CB8AC3E}">
        <p14:creationId xmlns:p14="http://schemas.microsoft.com/office/powerpoint/2010/main" val="1783086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E2F6-076B-0F76-DCE9-9011039B2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E6838-59C1-3E7F-28EF-DFFDE7E2FD0C}"/>
              </a:ext>
            </a:extLst>
          </p:cNvPr>
          <p:cNvSpPr>
            <a:spLocks noGrp="1"/>
          </p:cNvSpPr>
          <p:nvPr>
            <p:ph type="title"/>
          </p:nvPr>
        </p:nvSpPr>
        <p:spPr>
          <a:xfrm>
            <a:off x="366255" y="259751"/>
            <a:ext cx="9711195" cy="553998"/>
          </a:xfrm>
        </p:spPr>
        <p:txBody>
          <a:bodyPr/>
          <a:lstStyle/>
          <a:p>
            <a:r>
              <a:rPr lang="en-US" dirty="0"/>
              <a:t>Implementation – Extracting Path from Dentry</a:t>
            </a:r>
          </a:p>
        </p:txBody>
      </p:sp>
      <p:sp>
        <p:nvSpPr>
          <p:cNvPr id="7" name="Text Placeholder 6">
            <a:extLst>
              <a:ext uri="{FF2B5EF4-FFF2-40B4-BE49-F238E27FC236}">
                <a16:creationId xmlns:a16="http://schemas.microsoft.com/office/drawing/2014/main" id="{9128372F-EF02-FD88-CF51-B8A989C08421}"/>
              </a:ext>
            </a:extLst>
          </p:cNvPr>
          <p:cNvSpPr>
            <a:spLocks noGrp="1"/>
          </p:cNvSpPr>
          <p:nvPr>
            <p:ph type="body" sz="quarter" idx="4294967295"/>
          </p:nvPr>
        </p:nvSpPr>
        <p:spPr>
          <a:xfrm>
            <a:off x="7174522" y="3429000"/>
            <a:ext cx="4502599" cy="369332"/>
          </a:xfrm>
        </p:spPr>
        <p:txBody>
          <a:bodyPr/>
          <a:lstStyle/>
          <a:p>
            <a:pPr marL="0" indent="0">
              <a:buNone/>
            </a:pPr>
            <a:r>
              <a:rPr lang="en-US" sz="2400" dirty="0">
                <a:solidFill>
                  <a:srgbClr val="FF0000"/>
                </a:solidFill>
                <a:latin typeface="Consolas" panose="020B0609020204030204" pitchFamily="49" charset="0"/>
                <a:cs typeface="Consolas" panose="020B0609020204030204" pitchFamily="49" charset="0"/>
              </a:rPr>
              <a:t>Process Path from </a:t>
            </a:r>
            <a:r>
              <a:rPr lang="en-US" sz="2400" b="1" dirty="0">
                <a:solidFill>
                  <a:srgbClr val="FF0000"/>
                </a:solidFill>
                <a:latin typeface="Consolas" panose="020B0609020204030204" pitchFamily="49" charset="0"/>
                <a:cs typeface="Consolas" panose="020B0609020204030204" pitchFamily="49" charset="0"/>
              </a:rPr>
              <a:t>dentry</a:t>
            </a:r>
            <a:endParaRPr lang="en-IN" sz="2400" dirty="0">
              <a:solidFill>
                <a:srgbClr val="FF0000"/>
              </a:solidFill>
              <a:latin typeface="Consolas" panose="020B0609020204030204" pitchFamily="49" charset="0"/>
              <a:cs typeface="Consolas" panose="020B0609020204030204" pitchFamily="49" charset="0"/>
            </a:endParaRPr>
          </a:p>
        </p:txBody>
      </p:sp>
      <p:pic>
        <p:nvPicPr>
          <p:cNvPr id="9" name="Picture 8">
            <a:extLst>
              <a:ext uri="{FF2B5EF4-FFF2-40B4-BE49-F238E27FC236}">
                <a16:creationId xmlns:a16="http://schemas.microsoft.com/office/drawing/2014/main" id="{2BBD5F26-C7C7-BD82-E9F9-9E42E14B0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55" y="1011197"/>
            <a:ext cx="6278111" cy="5543099"/>
          </a:xfrm>
          <a:prstGeom prst="rect">
            <a:avLst/>
          </a:prstGeom>
        </p:spPr>
      </p:pic>
      <p:cxnSp>
        <p:nvCxnSpPr>
          <p:cNvPr id="4" name="Straight Arrow Connector 3">
            <a:extLst>
              <a:ext uri="{FF2B5EF4-FFF2-40B4-BE49-F238E27FC236}">
                <a16:creationId xmlns:a16="http://schemas.microsoft.com/office/drawing/2014/main" id="{9EB466B8-EF17-AF0D-6F79-8E54A5205874}"/>
              </a:ext>
            </a:extLst>
          </p:cNvPr>
          <p:cNvCxnSpPr>
            <a:cxnSpLocks/>
            <a:endCxn id="6" idx="3"/>
          </p:cNvCxnSpPr>
          <p:nvPr/>
        </p:nvCxnSpPr>
        <p:spPr>
          <a:xfrm flipV="1">
            <a:off x="3854450" y="1949975"/>
            <a:ext cx="3320072" cy="266175"/>
          </a:xfrm>
          <a:prstGeom prst="straightConnector1">
            <a:avLst/>
          </a:prstGeom>
          <a:ln>
            <a:solidFill>
              <a:srgbClr val="D83B0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8197C3C-1F58-BCA3-C2D5-229E0A31F1CA}"/>
              </a:ext>
            </a:extLst>
          </p:cNvPr>
          <p:cNvSpPr txBox="1"/>
          <p:nvPr/>
        </p:nvSpPr>
        <p:spPr>
          <a:xfrm flipH="1">
            <a:off x="7174522" y="1796086"/>
            <a:ext cx="2800285" cy="307777"/>
          </a:xfrm>
          <a:prstGeom prst="rect">
            <a:avLst/>
          </a:prstGeom>
          <a:noFill/>
        </p:spPr>
        <p:txBody>
          <a:bodyPr wrap="square" lIns="0" tIns="0" rIns="0" bIns="0" rtlCol="0">
            <a:spAutoFit/>
          </a:bodyPr>
          <a:lstStyle/>
          <a:p>
            <a:pPr algn="l"/>
            <a:r>
              <a:rPr lang="en-US" sz="2000" dirty="0">
                <a:solidFill>
                  <a:schemeClr val="accent1"/>
                </a:solidFill>
              </a:rPr>
              <a:t>Fixed Number of Entries </a:t>
            </a:r>
          </a:p>
        </p:txBody>
      </p:sp>
      <p:cxnSp>
        <p:nvCxnSpPr>
          <p:cNvPr id="10" name="Straight Arrow Connector 9">
            <a:extLst>
              <a:ext uri="{FF2B5EF4-FFF2-40B4-BE49-F238E27FC236}">
                <a16:creationId xmlns:a16="http://schemas.microsoft.com/office/drawing/2014/main" id="{D007EB77-141D-2C56-578A-AD7607A00D23}"/>
              </a:ext>
            </a:extLst>
          </p:cNvPr>
          <p:cNvCxnSpPr>
            <a:cxnSpLocks/>
          </p:cNvCxnSpPr>
          <p:nvPr/>
        </p:nvCxnSpPr>
        <p:spPr>
          <a:xfrm>
            <a:off x="3068596" y="2448063"/>
            <a:ext cx="3992162" cy="0"/>
          </a:xfrm>
          <a:prstGeom prst="straightConnector1">
            <a:avLst/>
          </a:prstGeom>
          <a:ln>
            <a:solidFill>
              <a:srgbClr val="D83B0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F9E302A-0313-8C69-16B1-31C36A5A796E}"/>
              </a:ext>
            </a:extLst>
          </p:cNvPr>
          <p:cNvSpPr txBox="1"/>
          <p:nvPr/>
        </p:nvSpPr>
        <p:spPr>
          <a:xfrm flipH="1">
            <a:off x="7174522" y="2340341"/>
            <a:ext cx="2800285" cy="215444"/>
          </a:xfrm>
          <a:prstGeom prst="rect">
            <a:avLst/>
          </a:prstGeom>
          <a:noFill/>
        </p:spPr>
        <p:txBody>
          <a:bodyPr wrap="square" lIns="0" tIns="0" rIns="0" bIns="0" rtlCol="0">
            <a:spAutoFit/>
          </a:bodyPr>
          <a:lstStyle/>
          <a:p>
            <a:pPr algn="l"/>
            <a:r>
              <a:rPr lang="en-US" sz="1400" b="1" dirty="0" err="1">
                <a:solidFill>
                  <a:schemeClr val="accent1"/>
                </a:solidFill>
              </a:rPr>
              <a:t>d_name</a:t>
            </a:r>
            <a:r>
              <a:rPr lang="en-US" sz="1400" b="1" dirty="0">
                <a:solidFill>
                  <a:schemeClr val="accent1"/>
                </a:solidFill>
              </a:rPr>
              <a:t> </a:t>
            </a:r>
            <a:r>
              <a:rPr lang="en-US" sz="1400" dirty="0">
                <a:solidFill>
                  <a:schemeClr val="accent1"/>
                </a:solidFill>
              </a:rPr>
              <a:t>field in dentry struct</a:t>
            </a:r>
          </a:p>
        </p:txBody>
      </p:sp>
    </p:spTree>
    <p:extLst>
      <p:ext uri="{BB962C8B-B14F-4D97-AF65-F5344CB8AC3E}">
        <p14:creationId xmlns:p14="http://schemas.microsoft.com/office/powerpoint/2010/main" val="13209293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CDAB-EEED-6B1F-EA0F-76D8D1B85FAF}"/>
              </a:ext>
            </a:extLst>
          </p:cNvPr>
          <p:cNvSpPr>
            <a:spLocks noGrp="1"/>
          </p:cNvSpPr>
          <p:nvPr>
            <p:ph type="title"/>
          </p:nvPr>
        </p:nvSpPr>
        <p:spPr/>
        <p:txBody>
          <a:bodyPr/>
          <a:lstStyle/>
          <a:p>
            <a:r>
              <a:rPr lang="en-US" dirty="0"/>
              <a:t>Implementation: Extracting </a:t>
            </a:r>
            <a:r>
              <a:rPr lang="en-US" dirty="0" err="1"/>
              <a:t>Cmdline</a:t>
            </a:r>
            <a:r>
              <a:rPr lang="en-US" dirty="0"/>
              <a:t> </a:t>
            </a:r>
            <a:r>
              <a:rPr lang="en-US" dirty="0" err="1"/>
              <a:t>Args</a:t>
            </a:r>
            <a:r>
              <a:rPr lang="en-US" dirty="0"/>
              <a:t> from hook</a:t>
            </a:r>
          </a:p>
        </p:txBody>
      </p:sp>
      <p:pic>
        <p:nvPicPr>
          <p:cNvPr id="5" name="Picture 4">
            <a:extLst>
              <a:ext uri="{FF2B5EF4-FFF2-40B4-BE49-F238E27FC236}">
                <a16:creationId xmlns:a16="http://schemas.microsoft.com/office/drawing/2014/main" id="{D555C76C-66AD-DFCB-B38A-B5CE475E24BF}"/>
              </a:ext>
            </a:extLst>
          </p:cNvPr>
          <p:cNvPicPr>
            <a:picLocks noChangeAspect="1"/>
          </p:cNvPicPr>
          <p:nvPr/>
        </p:nvPicPr>
        <p:blipFill>
          <a:blip r:embed="rId2"/>
          <a:stretch>
            <a:fillRect/>
          </a:stretch>
        </p:blipFill>
        <p:spPr>
          <a:xfrm>
            <a:off x="588263" y="1129085"/>
            <a:ext cx="5319556" cy="62723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FF23DDA-E96A-2029-6CDA-6FBCFB23602C}"/>
                  </a:ext>
                </a:extLst>
              </p14:cNvPr>
              <p14:cNvContentPartPr/>
              <p14:nvPr/>
            </p14:nvContentPartPr>
            <p14:xfrm>
              <a:off x="3680562" y="1127617"/>
              <a:ext cx="2131841" cy="458280"/>
            </p14:xfrm>
          </p:contentPart>
        </mc:Choice>
        <mc:Fallback xmlns="">
          <p:pic>
            <p:nvPicPr>
              <p:cNvPr id="6" name="Ink 5">
                <a:extLst>
                  <a:ext uri="{FF2B5EF4-FFF2-40B4-BE49-F238E27FC236}">
                    <a16:creationId xmlns:a16="http://schemas.microsoft.com/office/drawing/2014/main" id="{BFF23DDA-E96A-2029-6CDA-6FBCFB23602C}"/>
                  </a:ext>
                </a:extLst>
              </p:cNvPr>
              <p:cNvPicPr/>
              <p:nvPr/>
            </p:nvPicPr>
            <p:blipFill>
              <a:blip r:embed="rId4"/>
              <a:stretch>
                <a:fillRect/>
              </a:stretch>
            </p:blipFill>
            <p:spPr>
              <a:xfrm>
                <a:off x="3671562" y="1118617"/>
                <a:ext cx="2149480" cy="475920"/>
              </a:xfrm>
              <a:prstGeom prst="rect">
                <a:avLst/>
              </a:prstGeom>
            </p:spPr>
          </p:pic>
        </mc:Fallback>
      </mc:AlternateContent>
      <p:pic>
        <p:nvPicPr>
          <p:cNvPr id="7" name="Picture 6">
            <a:extLst>
              <a:ext uri="{FF2B5EF4-FFF2-40B4-BE49-F238E27FC236}">
                <a16:creationId xmlns:a16="http://schemas.microsoft.com/office/drawing/2014/main" id="{F31AD818-355E-1337-3CC4-D3DADC3A28D5}"/>
              </a:ext>
            </a:extLst>
          </p:cNvPr>
          <p:cNvPicPr>
            <a:picLocks noChangeAspect="1"/>
          </p:cNvPicPr>
          <p:nvPr/>
        </p:nvPicPr>
        <p:blipFill>
          <a:blip r:embed="rId5"/>
          <a:stretch>
            <a:fillRect/>
          </a:stretch>
        </p:blipFill>
        <p:spPr>
          <a:xfrm>
            <a:off x="6284182" y="1127617"/>
            <a:ext cx="4434175" cy="627236"/>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F578869-B181-BE96-47C4-F0EA48F35CB1}"/>
                  </a:ext>
                </a:extLst>
              </p14:cNvPr>
              <p14:cNvContentPartPr/>
              <p14:nvPr/>
            </p14:nvContentPartPr>
            <p14:xfrm>
              <a:off x="7473052" y="1351205"/>
              <a:ext cx="360" cy="360"/>
            </p14:xfrm>
          </p:contentPart>
        </mc:Choice>
        <mc:Fallback xmlns="">
          <p:pic>
            <p:nvPicPr>
              <p:cNvPr id="8" name="Ink 7">
                <a:extLst>
                  <a:ext uri="{FF2B5EF4-FFF2-40B4-BE49-F238E27FC236}">
                    <a16:creationId xmlns:a16="http://schemas.microsoft.com/office/drawing/2014/main" id="{3F578869-B181-BE96-47C4-F0EA48F35CB1}"/>
                  </a:ext>
                </a:extLst>
              </p:cNvPr>
              <p:cNvPicPr/>
              <p:nvPr/>
            </p:nvPicPr>
            <p:blipFill>
              <a:blip r:embed="rId7"/>
              <a:stretch>
                <a:fillRect/>
              </a:stretch>
            </p:blipFill>
            <p:spPr>
              <a:xfrm>
                <a:off x="7464052" y="13422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E8BF3078-1275-275B-55DE-353E3496C05C}"/>
                  </a:ext>
                </a:extLst>
              </p14:cNvPr>
              <p14:cNvContentPartPr/>
              <p14:nvPr/>
            </p14:nvContentPartPr>
            <p14:xfrm>
              <a:off x="7351372" y="1329965"/>
              <a:ext cx="1628280" cy="212760"/>
            </p14:xfrm>
          </p:contentPart>
        </mc:Choice>
        <mc:Fallback xmlns="">
          <p:pic>
            <p:nvPicPr>
              <p:cNvPr id="9" name="Ink 8">
                <a:extLst>
                  <a:ext uri="{FF2B5EF4-FFF2-40B4-BE49-F238E27FC236}">
                    <a16:creationId xmlns:a16="http://schemas.microsoft.com/office/drawing/2014/main" id="{E8BF3078-1275-275B-55DE-353E3496C05C}"/>
                  </a:ext>
                </a:extLst>
              </p:cNvPr>
              <p:cNvPicPr/>
              <p:nvPr/>
            </p:nvPicPr>
            <p:blipFill>
              <a:blip r:embed="rId9"/>
              <a:stretch>
                <a:fillRect/>
              </a:stretch>
            </p:blipFill>
            <p:spPr>
              <a:xfrm>
                <a:off x="7342372" y="1320965"/>
                <a:ext cx="16459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2A24F40-63BA-23D7-2856-1D6854E414E6}"/>
                  </a:ext>
                </a:extLst>
              </p14:cNvPr>
              <p14:cNvContentPartPr/>
              <p14:nvPr/>
            </p14:nvContentPartPr>
            <p14:xfrm>
              <a:off x="11032732" y="2836925"/>
              <a:ext cx="4320" cy="14760"/>
            </p14:xfrm>
          </p:contentPart>
        </mc:Choice>
        <mc:Fallback xmlns="">
          <p:pic>
            <p:nvPicPr>
              <p:cNvPr id="10" name="Ink 9">
                <a:extLst>
                  <a:ext uri="{FF2B5EF4-FFF2-40B4-BE49-F238E27FC236}">
                    <a16:creationId xmlns:a16="http://schemas.microsoft.com/office/drawing/2014/main" id="{32A24F40-63BA-23D7-2856-1D6854E414E6}"/>
                  </a:ext>
                </a:extLst>
              </p:cNvPr>
              <p:cNvPicPr/>
              <p:nvPr/>
            </p:nvPicPr>
            <p:blipFill>
              <a:blip r:embed="rId11"/>
              <a:stretch>
                <a:fillRect/>
              </a:stretch>
            </p:blipFill>
            <p:spPr>
              <a:xfrm>
                <a:off x="11023732" y="2827925"/>
                <a:ext cx="21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5300AF2-4DFD-653F-9CBB-DF7B8D47AA2D}"/>
                  </a:ext>
                </a:extLst>
              </p14:cNvPr>
              <p14:cNvContentPartPr/>
              <p14:nvPr/>
            </p14:nvContentPartPr>
            <p14:xfrm>
              <a:off x="3901852" y="635525"/>
              <a:ext cx="360" cy="360"/>
            </p14:xfrm>
          </p:contentPart>
        </mc:Choice>
        <mc:Fallback xmlns="">
          <p:pic>
            <p:nvPicPr>
              <p:cNvPr id="11" name="Ink 10">
                <a:extLst>
                  <a:ext uri="{FF2B5EF4-FFF2-40B4-BE49-F238E27FC236}">
                    <a16:creationId xmlns:a16="http://schemas.microsoft.com/office/drawing/2014/main" id="{95300AF2-4DFD-653F-9CBB-DF7B8D47AA2D}"/>
                  </a:ext>
                </a:extLst>
              </p:cNvPr>
              <p:cNvPicPr/>
              <p:nvPr/>
            </p:nvPicPr>
            <p:blipFill>
              <a:blip r:embed="rId7"/>
              <a:stretch>
                <a:fillRect/>
              </a:stretch>
            </p:blipFill>
            <p:spPr>
              <a:xfrm>
                <a:off x="3892852" y="626525"/>
                <a:ext cx="18000" cy="18000"/>
              </a:xfrm>
              <a:prstGeom prst="rect">
                <a:avLst/>
              </a:prstGeom>
            </p:spPr>
          </p:pic>
        </mc:Fallback>
      </mc:AlternateContent>
      <p:pic>
        <p:nvPicPr>
          <p:cNvPr id="12" name="Picture 11">
            <a:extLst>
              <a:ext uri="{FF2B5EF4-FFF2-40B4-BE49-F238E27FC236}">
                <a16:creationId xmlns:a16="http://schemas.microsoft.com/office/drawing/2014/main" id="{7A957A5F-45B4-C0EE-ED2F-35FE9514F4FF}"/>
              </a:ext>
            </a:extLst>
          </p:cNvPr>
          <p:cNvPicPr>
            <a:picLocks noChangeAspect="1"/>
          </p:cNvPicPr>
          <p:nvPr/>
        </p:nvPicPr>
        <p:blipFill>
          <a:blip r:embed="rId13"/>
          <a:stretch>
            <a:fillRect/>
          </a:stretch>
        </p:blipFill>
        <p:spPr>
          <a:xfrm>
            <a:off x="1366681" y="1856513"/>
            <a:ext cx="8602295" cy="4265718"/>
          </a:xfrm>
          <a:prstGeom prst="rect">
            <a:avLst/>
          </a:prstGeom>
        </p:spPr>
      </p:pic>
    </p:spTree>
    <p:extLst>
      <p:ext uri="{BB962C8B-B14F-4D97-AF65-F5344CB8AC3E}">
        <p14:creationId xmlns:p14="http://schemas.microsoft.com/office/powerpoint/2010/main" val="18178675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73F3-2431-0469-47AF-F3BB05343363}"/>
              </a:ext>
            </a:extLst>
          </p:cNvPr>
          <p:cNvSpPr>
            <a:spLocks noGrp="1"/>
          </p:cNvSpPr>
          <p:nvPr>
            <p:ph type="title"/>
          </p:nvPr>
        </p:nvSpPr>
        <p:spPr>
          <a:xfrm>
            <a:off x="850248" y="343747"/>
            <a:ext cx="11018520" cy="553998"/>
          </a:xfrm>
        </p:spPr>
        <p:txBody>
          <a:bodyPr/>
          <a:lstStyle/>
          <a:p>
            <a:r>
              <a:rPr lang="en-IN">
                <a:cs typeface="Segoe UI"/>
              </a:rPr>
              <a:t>Validation Experiments</a:t>
            </a:r>
            <a:endParaRPr lang="en-US"/>
          </a:p>
        </p:txBody>
      </p:sp>
      <p:sp>
        <p:nvSpPr>
          <p:cNvPr id="5" name="Text Placeholder 4">
            <a:extLst>
              <a:ext uri="{FF2B5EF4-FFF2-40B4-BE49-F238E27FC236}">
                <a16:creationId xmlns:a16="http://schemas.microsoft.com/office/drawing/2014/main" id="{407F68D0-FCB6-0D97-2B7F-BC79CDA14EBD}"/>
              </a:ext>
            </a:extLst>
          </p:cNvPr>
          <p:cNvSpPr txBox="1">
            <a:spLocks/>
          </p:cNvSpPr>
          <p:nvPr/>
        </p:nvSpPr>
        <p:spPr>
          <a:xfrm>
            <a:off x="835422" y="5246459"/>
            <a:ext cx="9484407" cy="30777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1224"/>
              </a:spcBef>
              <a:spcAft>
                <a:spcPts val="0"/>
              </a:spcAft>
              <a:buClr>
                <a:schemeClr val="tx1"/>
              </a:buClr>
              <a:buSzPct val="90000"/>
              <a:buFont typeface="Wingdings" panose="05000000000000000000" pitchFamily="2" charset="2"/>
              <a:buNone/>
              <a:tabLst/>
              <a:defRPr sz="2800" b="0" kern="1200" spc="0" baseline="0">
                <a:solidFill>
                  <a:schemeClr val="tx1"/>
                </a:solidFill>
                <a:latin typeface="Segoe UI" panose="020B0502040204020203" pitchFamily="34" charset="0"/>
                <a:ea typeface="+mn-ea"/>
                <a:cs typeface="Segoe UI" panose="020B0502040204020203" pitchFamily="34" charset="0"/>
              </a:defRPr>
            </a:lvl1pPr>
            <a:lvl2pPr marL="2555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b="0" kern="1200" spc="0" baseline="0">
                <a:solidFill>
                  <a:schemeClr val="tx1"/>
                </a:solidFill>
                <a:latin typeface="+mn-lt"/>
                <a:ea typeface="+mn-ea"/>
                <a:cs typeface="+mn-cs"/>
              </a:defRPr>
            </a:lvl2pPr>
            <a:lvl3pPr marL="45085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kern="1200" spc="0" baseline="0">
                <a:solidFill>
                  <a:schemeClr val="tx1"/>
                </a:solidFill>
                <a:latin typeface="+mn-lt"/>
                <a:ea typeface="+mn-ea"/>
                <a:cs typeface="+mn-cs"/>
              </a:defRPr>
            </a:lvl3pPr>
            <a:lvl4pPr marL="652462"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4pPr>
            <a:lvl5pPr marL="854075"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a:latin typeface="+mn-lt"/>
              </a:rPr>
              <a:t>Note: </a:t>
            </a:r>
            <a:r>
              <a:rPr lang="en-US" sz="1800">
                <a:effectLst/>
                <a:latin typeface="+mn-lt"/>
                <a:ea typeface="SimSun" panose="02010600030101010101" pitchFamily="2" charset="-122"/>
              </a:rPr>
              <a:t>All the experiments were done on an Ubuntu 22 machine with 32GB RAM and 8 cores</a:t>
            </a:r>
            <a:r>
              <a:rPr lang="en-US" sz="2000">
                <a:effectLst/>
                <a:latin typeface="+mn-lt"/>
                <a:ea typeface="SimSun" panose="02010600030101010101" pitchFamily="2" charset="-122"/>
              </a:rPr>
              <a:t>. </a:t>
            </a:r>
            <a:endParaRPr lang="en-IN" sz="2000">
              <a:effectLst/>
              <a:latin typeface="+mn-lt"/>
              <a:ea typeface="SimSun" panose="02010600030101010101" pitchFamily="2" charset="-122"/>
            </a:endParaRPr>
          </a:p>
        </p:txBody>
      </p:sp>
      <p:graphicFrame>
        <p:nvGraphicFramePr>
          <p:cNvPr id="6" name="Table 5">
            <a:extLst>
              <a:ext uri="{FF2B5EF4-FFF2-40B4-BE49-F238E27FC236}">
                <a16:creationId xmlns:a16="http://schemas.microsoft.com/office/drawing/2014/main" id="{44B35851-8513-0756-75CF-099D46903C01}"/>
              </a:ext>
            </a:extLst>
          </p:cNvPr>
          <p:cNvGraphicFramePr>
            <a:graphicFrameLocks noGrp="1"/>
          </p:cNvGraphicFramePr>
          <p:nvPr>
            <p:extLst>
              <p:ext uri="{D42A27DB-BD31-4B8C-83A1-F6EECF244321}">
                <p14:modId xmlns:p14="http://schemas.microsoft.com/office/powerpoint/2010/main" val="521867885"/>
              </p:ext>
            </p:extLst>
          </p:nvPr>
        </p:nvGraphicFramePr>
        <p:xfrm>
          <a:off x="833034" y="2557219"/>
          <a:ext cx="5052162" cy="2231248"/>
        </p:xfrm>
        <a:graphic>
          <a:graphicData uri="http://schemas.openxmlformats.org/drawingml/2006/table">
            <a:tbl>
              <a:tblPr bandRow="1">
                <a:tableStyleId>{5C22544A-7EE6-4342-B048-85BDC9FD1C3A}</a:tableStyleId>
              </a:tblPr>
              <a:tblGrid>
                <a:gridCol w="1847432">
                  <a:extLst>
                    <a:ext uri="{9D8B030D-6E8A-4147-A177-3AD203B41FA5}">
                      <a16:colId xmlns:a16="http://schemas.microsoft.com/office/drawing/2014/main" val="1409695459"/>
                    </a:ext>
                  </a:extLst>
                </a:gridCol>
                <a:gridCol w="1602365">
                  <a:extLst>
                    <a:ext uri="{9D8B030D-6E8A-4147-A177-3AD203B41FA5}">
                      <a16:colId xmlns:a16="http://schemas.microsoft.com/office/drawing/2014/main" val="3742396881"/>
                    </a:ext>
                  </a:extLst>
                </a:gridCol>
                <a:gridCol w="1602365">
                  <a:extLst>
                    <a:ext uri="{9D8B030D-6E8A-4147-A177-3AD203B41FA5}">
                      <a16:colId xmlns:a16="http://schemas.microsoft.com/office/drawing/2014/main" val="1842597944"/>
                    </a:ext>
                  </a:extLst>
                </a:gridCol>
              </a:tblGrid>
              <a:tr h="566138">
                <a:tc>
                  <a:txBody>
                    <a:bodyPr/>
                    <a:lstStyle/>
                    <a:p>
                      <a:pPr marL="0" algn="l" rtl="0" eaLnBrk="1" fontAlgn="base" latinLnBrk="0" hangingPunct="1">
                        <a:lnSpc>
                          <a:spcPts val="1800"/>
                        </a:lnSpc>
                      </a:pPr>
                      <a:r>
                        <a:rPr lang="en-US" sz="1400" b="1" i="0" u="none" strike="noStrike" kern="1200">
                          <a:solidFill>
                            <a:srgbClr val="3A3A3A"/>
                          </a:solidFill>
                          <a:effectLst/>
                          <a:latin typeface="Segoe UI"/>
                          <a:cs typeface="Segoe UI"/>
                        </a:rPr>
                        <a:t>Command executed</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1" i="0" u="none" strike="noStrike" kern="1200">
                          <a:solidFill>
                            <a:srgbClr val="3A3A3A"/>
                          </a:solidFill>
                          <a:effectLst/>
                          <a:latin typeface="Segoe UI"/>
                          <a:cs typeface="Segoe UI"/>
                        </a:rPr>
                        <a:t>Expected Process path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1" i="0" u="none" strike="noStrike" kern="1200">
                          <a:solidFill>
                            <a:srgbClr val="3A3A3A"/>
                          </a:solidFill>
                          <a:effectLst/>
                          <a:latin typeface="Segoe UI"/>
                          <a:cs typeface="Segoe UI"/>
                        </a:rPr>
                        <a:t>Expected </a:t>
                      </a:r>
                      <a:r>
                        <a:rPr lang="en-US" sz="1400" b="1" i="0" u="none" strike="noStrike" kern="1200" err="1">
                          <a:solidFill>
                            <a:srgbClr val="3A3A3A"/>
                          </a:solidFill>
                          <a:effectLst/>
                          <a:latin typeface="Segoe UI"/>
                          <a:cs typeface="Segoe UI"/>
                        </a:rPr>
                        <a:t>Cmd</a:t>
                      </a:r>
                      <a:r>
                        <a:rPr lang="en-US" sz="1400" b="1" i="0" u="none" strike="noStrike" kern="1200">
                          <a:solidFill>
                            <a:srgbClr val="3A3A3A"/>
                          </a:solidFill>
                          <a:effectLst/>
                          <a:latin typeface="Segoe UI"/>
                          <a:cs typeface="Segoe UI"/>
                        </a:rPr>
                        <a:t> </a:t>
                      </a:r>
                      <a:r>
                        <a:rPr lang="en-US" sz="1400" b="1" i="0" u="none" strike="noStrike" kern="1200" err="1">
                          <a:solidFill>
                            <a:srgbClr val="3A3A3A"/>
                          </a:solidFill>
                          <a:effectLst/>
                          <a:latin typeface="Segoe UI"/>
                          <a:cs typeface="Segoe UI"/>
                        </a:rPr>
                        <a:t>args</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636381757"/>
                  </a:ext>
                </a:extLst>
              </a:tr>
              <a:tr h="333022">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ls -</a:t>
                      </a:r>
                      <a:r>
                        <a:rPr lang="en-US" sz="1400" b="0" i="0" u="none" strike="noStrike" kern="1200" err="1">
                          <a:solidFill>
                            <a:srgbClr val="3A3A3A"/>
                          </a:solidFill>
                          <a:effectLst/>
                          <a:latin typeface="Segoe UI"/>
                          <a:cs typeface="Segoe UI"/>
                        </a:rPr>
                        <a:t>lrth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usr</a:t>
                      </a:r>
                      <a:r>
                        <a:rPr lang="en-US" sz="1400" b="0" i="0" u="none" strike="noStrike" kern="1200">
                          <a:solidFill>
                            <a:srgbClr val="3A3A3A"/>
                          </a:solidFill>
                          <a:effectLst/>
                          <a:latin typeface="Segoe UI"/>
                          <a:cs typeface="Segoe UI"/>
                        </a:rPr>
                        <a:t>/bin/ls</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lrth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1926997761"/>
                  </a:ext>
                </a:extLst>
              </a:tr>
              <a:tr h="333022">
                <a:tc>
                  <a:txBody>
                    <a:bodyPr/>
                    <a:lstStyle/>
                    <a:p>
                      <a:pPr marL="0" algn="l" rtl="0" eaLnBrk="1" fontAlgn="base" latinLnBrk="0" hangingPunct="1">
                        <a:lnSpc>
                          <a:spcPts val="1800"/>
                        </a:lnSpc>
                      </a:pPr>
                      <a:r>
                        <a:rPr lang="en-US" sz="1400" b="0" i="0" u="none" strike="noStrike" kern="1200" err="1">
                          <a:solidFill>
                            <a:srgbClr val="3A3A3A"/>
                          </a:solidFill>
                          <a:effectLst/>
                          <a:latin typeface="Segoe UI"/>
                          <a:cs typeface="Segoe UI"/>
                        </a:rPr>
                        <a:t>uname</a:t>
                      </a:r>
                      <a:r>
                        <a:rPr lang="en-US" sz="1400" b="0" i="0" u="none" strike="noStrike" kern="1200">
                          <a:solidFill>
                            <a:srgbClr val="3A3A3A"/>
                          </a:solidFill>
                          <a:effectLst/>
                          <a:latin typeface="Segoe UI"/>
                          <a:cs typeface="Segoe UI"/>
                        </a:rPr>
                        <a:t> -</a:t>
                      </a:r>
                      <a:r>
                        <a:rPr lang="en-US" sz="1400" b="0" i="0" u="none" strike="noStrike" kern="1200" err="1">
                          <a:solidFill>
                            <a:srgbClr val="3A3A3A"/>
                          </a:solidFill>
                          <a:effectLst/>
                          <a:latin typeface="Segoe UI"/>
                          <a:cs typeface="Segoe UI"/>
                        </a:rPr>
                        <a:t>ar</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usr</a:t>
                      </a:r>
                      <a:r>
                        <a:rPr lang="en-US" sz="1400" b="0" i="0" u="none" strike="noStrike" kern="1200">
                          <a:solidFill>
                            <a:srgbClr val="3A3A3A"/>
                          </a:solidFill>
                          <a:effectLst/>
                          <a:latin typeface="Segoe UI"/>
                          <a:cs typeface="Segoe UI"/>
                        </a:rPr>
                        <a:t>/bin/</a:t>
                      </a:r>
                      <a:r>
                        <a:rPr lang="en-US" sz="1400" b="0" i="0" u="none" strike="noStrike" kern="1200" err="1">
                          <a:solidFill>
                            <a:srgbClr val="3A3A3A"/>
                          </a:solidFill>
                          <a:effectLst/>
                          <a:latin typeface="Segoe UI"/>
                          <a:cs typeface="Segoe UI"/>
                        </a:rPr>
                        <a:t>uname</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ar</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2522255198"/>
                  </a:ext>
                </a:extLst>
              </a:tr>
              <a:tr h="333022">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cat /</a:t>
                      </a:r>
                      <a:r>
                        <a:rPr lang="en-US" sz="1400" b="0" i="0" u="none" strike="noStrike" kern="1200" err="1">
                          <a:solidFill>
                            <a:srgbClr val="3A3A3A"/>
                          </a:solidFill>
                          <a:effectLst/>
                          <a:latin typeface="Segoe UI"/>
                          <a:cs typeface="Segoe UI"/>
                        </a:rPr>
                        <a:t>etc</a:t>
                      </a:r>
                      <a:r>
                        <a:rPr lang="en-US" sz="1400" b="0" i="0" u="none" strike="noStrike" kern="1200">
                          <a:solidFill>
                            <a:srgbClr val="3A3A3A"/>
                          </a:solidFill>
                          <a:effectLst/>
                          <a:latin typeface="Segoe UI"/>
                          <a:cs typeface="Segoe UI"/>
                        </a:rPr>
                        <a:t>/hostname</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usr</a:t>
                      </a:r>
                      <a:r>
                        <a:rPr lang="en-US" sz="1400" b="0" i="0" u="none" strike="noStrike" kern="1200">
                          <a:solidFill>
                            <a:srgbClr val="3A3A3A"/>
                          </a:solidFill>
                          <a:effectLst/>
                          <a:latin typeface="Segoe UI"/>
                          <a:cs typeface="Segoe UI"/>
                        </a:rPr>
                        <a:t>/bin/cat</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etc</a:t>
                      </a:r>
                      <a:r>
                        <a:rPr lang="en-US" sz="1400" b="0" i="0" u="none" strike="noStrike" kern="1200">
                          <a:solidFill>
                            <a:srgbClr val="3A3A3A"/>
                          </a:solidFill>
                          <a:effectLst/>
                          <a:latin typeface="Segoe UI"/>
                          <a:cs typeface="Segoe UI"/>
                        </a:rPr>
                        <a:t>/hostname</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3319565858"/>
                  </a:ext>
                </a:extLst>
              </a:tr>
              <a:tr h="333022">
                <a:tc>
                  <a:txBody>
                    <a:bodyPr/>
                    <a:lstStyle/>
                    <a:p>
                      <a:pPr marL="0" algn="l" rtl="0" eaLnBrk="1" fontAlgn="base" latinLnBrk="0" hangingPunct="1">
                        <a:lnSpc>
                          <a:spcPts val="1800"/>
                        </a:lnSpc>
                      </a:pPr>
                      <a:r>
                        <a:rPr lang="en-US" sz="1400" b="0" i="0" u="none" strike="noStrike" kern="1200" err="1">
                          <a:solidFill>
                            <a:srgbClr val="3A3A3A"/>
                          </a:solidFill>
                          <a:effectLst/>
                          <a:latin typeface="Segoe UI"/>
                          <a:cs typeface="Segoe UI"/>
                        </a:rPr>
                        <a:t>chmod</a:t>
                      </a:r>
                      <a:r>
                        <a:rPr lang="en-US" sz="1400" b="0" i="0" u="none" strike="noStrike" kern="1200">
                          <a:solidFill>
                            <a:srgbClr val="3A3A3A"/>
                          </a:solidFill>
                          <a:effectLst/>
                          <a:latin typeface="Segoe UI"/>
                          <a:cs typeface="Segoe UI"/>
                        </a:rPr>
                        <a:t> +x test.sh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usr</a:t>
                      </a:r>
                      <a:r>
                        <a:rPr lang="en-US" sz="1400" b="0" i="0" u="none" strike="noStrike" kern="1200">
                          <a:solidFill>
                            <a:srgbClr val="3A3A3A"/>
                          </a:solidFill>
                          <a:effectLst/>
                          <a:latin typeface="Segoe UI"/>
                          <a:cs typeface="Segoe UI"/>
                        </a:rPr>
                        <a:t>/bin/</a:t>
                      </a:r>
                      <a:r>
                        <a:rPr lang="en-US" sz="1400" b="0" i="0" u="none" strike="noStrike" kern="1200" err="1">
                          <a:solidFill>
                            <a:srgbClr val="3A3A3A"/>
                          </a:solidFill>
                          <a:effectLst/>
                          <a:latin typeface="Segoe UI"/>
                          <a:cs typeface="Segoe UI"/>
                        </a:rPr>
                        <a:t>chmod</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+x test.sh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1002925073"/>
                  </a:ext>
                </a:extLst>
              </a:tr>
              <a:tr h="333022">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./test.sh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a:t>
                      </a:r>
                      <a:r>
                        <a:rPr lang="en-US" sz="1400" b="0" i="0" u="none" strike="noStrike" kern="1200" err="1">
                          <a:solidFill>
                            <a:srgbClr val="3A3A3A"/>
                          </a:solidFill>
                          <a:effectLst/>
                          <a:latin typeface="Segoe UI"/>
                          <a:cs typeface="Segoe UI"/>
                        </a:rPr>
                        <a:t>usr</a:t>
                      </a:r>
                      <a:r>
                        <a:rPr lang="en-US" sz="1400" b="0" i="0" u="none" strike="noStrike" kern="1200">
                          <a:solidFill>
                            <a:srgbClr val="3A3A3A"/>
                          </a:solidFill>
                          <a:effectLst/>
                          <a:latin typeface="Segoe UI"/>
                          <a:cs typeface="Segoe UI"/>
                        </a:rPr>
                        <a:t>/bin/bash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marL="0" algn="l" rtl="0" eaLnBrk="1" fontAlgn="base" latinLnBrk="0" hangingPunct="1">
                        <a:lnSpc>
                          <a:spcPts val="1800"/>
                        </a:lnSpc>
                      </a:pPr>
                      <a:r>
                        <a:rPr lang="en-US" sz="1400" b="0" i="0" u="none" strike="noStrike" kern="1200">
                          <a:solidFill>
                            <a:srgbClr val="3A3A3A"/>
                          </a:solidFill>
                          <a:effectLst/>
                          <a:latin typeface="Segoe UI"/>
                          <a:cs typeface="Segoe UI"/>
                        </a:rPr>
                        <a:t>./test.sh</a:t>
                      </a:r>
                      <a:endParaRPr lang="en-US" sz="1400" b="0" i="0" u="none" strike="noStrike">
                        <a:effectLst/>
                        <a:latin typeface="Arial"/>
                      </a:endParaRPr>
                    </a:p>
                  </a:txBody>
                  <a:tcPr>
                    <a:lnL w="12700" cap="flat" cmpd="sng" algn="ctr">
                      <a:solidFill>
                        <a:srgbClr val="4EA72E"/>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2977917170"/>
                  </a:ext>
                </a:extLst>
              </a:tr>
            </a:tbl>
          </a:graphicData>
        </a:graphic>
      </p:graphicFrame>
      <p:graphicFrame>
        <p:nvGraphicFramePr>
          <p:cNvPr id="8" name="Diagram 7">
            <a:extLst>
              <a:ext uri="{FF2B5EF4-FFF2-40B4-BE49-F238E27FC236}">
                <a16:creationId xmlns:a16="http://schemas.microsoft.com/office/drawing/2014/main" id="{7BDD00E8-227C-FD97-84F6-F8A32CAEA233}"/>
              </a:ext>
            </a:extLst>
          </p:cNvPr>
          <p:cNvGraphicFramePr/>
          <p:nvPr>
            <p:extLst>
              <p:ext uri="{D42A27DB-BD31-4B8C-83A1-F6EECF244321}">
                <p14:modId xmlns:p14="http://schemas.microsoft.com/office/powerpoint/2010/main" val="3206097861"/>
              </p:ext>
            </p:extLst>
          </p:nvPr>
        </p:nvGraphicFramePr>
        <p:xfrm>
          <a:off x="6360227" y="2452627"/>
          <a:ext cx="5034045" cy="2335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7" name="Rectangle: Rounded Corners 386">
            <a:extLst>
              <a:ext uri="{FF2B5EF4-FFF2-40B4-BE49-F238E27FC236}">
                <a16:creationId xmlns:a16="http://schemas.microsoft.com/office/drawing/2014/main" id="{701602D3-2A37-E2D2-068D-167AA836E08F}"/>
              </a:ext>
            </a:extLst>
          </p:cNvPr>
          <p:cNvSpPr/>
          <p:nvPr/>
        </p:nvSpPr>
        <p:spPr bwMode="auto">
          <a:xfrm>
            <a:off x="834326" y="1181645"/>
            <a:ext cx="2386738" cy="978975"/>
          </a:xfrm>
          <a:prstGeom prst="roundRect">
            <a:avLst/>
          </a:prstGeom>
          <a:solidFill>
            <a:schemeClr val="bg1">
              <a:lumMod val="95000"/>
            </a:schemeClr>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800">
                <a:solidFill>
                  <a:srgbClr val="000000"/>
                </a:solidFill>
                <a:ea typeface="Segoe UI" pitchFamily="34" charset="0"/>
                <a:cs typeface="Segoe UI"/>
              </a:rPr>
              <a:t>Approach A: </a:t>
            </a:r>
            <a:endParaRPr lang="en-US" sz="1800" err="1">
              <a:solidFill>
                <a:srgbClr val="000000"/>
              </a:solidFill>
              <a:ea typeface="Segoe UI" pitchFamily="34" charset="0"/>
              <a:cs typeface="Segoe UI" pitchFamily="34" charset="0"/>
            </a:endParaRPr>
          </a:p>
          <a:p>
            <a:pPr defTabSz="932472">
              <a:spcBef>
                <a:spcPct val="0"/>
              </a:spcBef>
              <a:spcAft>
                <a:spcPct val="0"/>
              </a:spcAft>
            </a:pPr>
            <a:r>
              <a:rPr lang="en-US" sz="1800" err="1">
                <a:solidFill>
                  <a:srgbClr val="000000"/>
                </a:solidFill>
                <a:ea typeface="Segoe UI" pitchFamily="34" charset="0"/>
                <a:cs typeface="Segoe UI"/>
              </a:rPr>
              <a:t>Procfs</a:t>
            </a:r>
            <a:r>
              <a:rPr lang="en-US" sz="1800">
                <a:solidFill>
                  <a:srgbClr val="000000"/>
                </a:solidFill>
                <a:ea typeface="Segoe UI" pitchFamily="34" charset="0"/>
                <a:cs typeface="Segoe UI"/>
              </a:rPr>
              <a:t> Enrichment</a:t>
            </a:r>
            <a:endParaRPr lang="en-US" sz="1800">
              <a:solidFill>
                <a:srgbClr val="000000"/>
              </a:solidFill>
              <a:ea typeface="Segoe UI" pitchFamily="34" charset="0"/>
              <a:cs typeface="Segoe UI" pitchFamily="34" charset="0"/>
            </a:endParaRPr>
          </a:p>
        </p:txBody>
      </p:sp>
      <p:sp>
        <p:nvSpPr>
          <p:cNvPr id="389" name="Rectangle: Rounded Corners 388">
            <a:extLst>
              <a:ext uri="{FF2B5EF4-FFF2-40B4-BE49-F238E27FC236}">
                <a16:creationId xmlns:a16="http://schemas.microsoft.com/office/drawing/2014/main" id="{BA0FE672-6E0A-FF74-5764-DA89759E9ED1}"/>
              </a:ext>
            </a:extLst>
          </p:cNvPr>
          <p:cNvSpPr/>
          <p:nvPr/>
        </p:nvSpPr>
        <p:spPr bwMode="auto">
          <a:xfrm>
            <a:off x="3578817" y="1181645"/>
            <a:ext cx="2515890" cy="978975"/>
          </a:xfrm>
          <a:prstGeom prst="roundRect">
            <a:avLst/>
          </a:prstGeom>
          <a:solidFill>
            <a:schemeClr val="bg1">
              <a:lumMod val="95000"/>
            </a:schemeClr>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800">
                <a:solidFill>
                  <a:srgbClr val="000000"/>
                </a:solidFill>
                <a:ea typeface="Segoe UI" pitchFamily="34" charset="0"/>
                <a:cs typeface="Segoe UI"/>
              </a:rPr>
              <a:t>Approach B: </a:t>
            </a:r>
            <a:endParaRPr lang="en-US" sz="1800" err="1">
              <a:solidFill>
                <a:srgbClr val="000000"/>
              </a:solidFill>
              <a:ea typeface="Segoe UI" pitchFamily="34" charset="0"/>
              <a:cs typeface="Segoe UI" pitchFamily="34" charset="0"/>
            </a:endParaRPr>
          </a:p>
          <a:p>
            <a:pPr defTabSz="932472">
              <a:spcBef>
                <a:spcPct val="0"/>
              </a:spcBef>
              <a:spcAft>
                <a:spcPct val="0"/>
              </a:spcAft>
            </a:pPr>
            <a:r>
              <a:rPr lang="en-US" sz="1800" err="1">
                <a:solidFill>
                  <a:srgbClr val="000000"/>
                </a:solidFill>
                <a:ea typeface="Segoe UI" pitchFamily="34" charset="0"/>
                <a:cs typeface="Segoe UI"/>
              </a:rPr>
              <a:t>eBPF</a:t>
            </a:r>
            <a:r>
              <a:rPr lang="en-US" sz="1800">
                <a:solidFill>
                  <a:srgbClr val="000000"/>
                </a:solidFill>
                <a:ea typeface="Segoe UI" pitchFamily="34" charset="0"/>
                <a:cs typeface="Segoe UI"/>
              </a:rPr>
              <a:t> Enrichment</a:t>
            </a:r>
            <a:endParaRPr lang="en-US" sz="1800">
              <a:solidFill>
                <a:srgbClr val="000000"/>
              </a:solidFill>
              <a:ea typeface="Segoe UI" pitchFamily="34" charset="0"/>
              <a:cs typeface="Segoe UI" pitchFamily="34" charset="0"/>
            </a:endParaRPr>
          </a:p>
        </p:txBody>
      </p:sp>
    </p:spTree>
    <p:extLst>
      <p:ext uri="{BB962C8B-B14F-4D97-AF65-F5344CB8AC3E}">
        <p14:creationId xmlns:p14="http://schemas.microsoft.com/office/powerpoint/2010/main" val="11952979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432FF-BD77-B3A0-C29B-FCA5D6C01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EF3BA-1E12-CF11-FA4D-350031D77D68}"/>
              </a:ext>
            </a:extLst>
          </p:cNvPr>
          <p:cNvSpPr>
            <a:spLocks noGrp="1"/>
          </p:cNvSpPr>
          <p:nvPr>
            <p:ph type="title"/>
          </p:nvPr>
        </p:nvSpPr>
        <p:spPr>
          <a:xfrm>
            <a:off x="441725" y="357554"/>
            <a:ext cx="11018520" cy="553998"/>
          </a:xfrm>
        </p:spPr>
        <p:txBody>
          <a:bodyPr wrap="square" anchor="t">
            <a:normAutofit/>
          </a:bodyPr>
          <a:lstStyle/>
          <a:p>
            <a:r>
              <a:rPr lang="en-IN"/>
              <a:t>Results Summary</a:t>
            </a:r>
          </a:p>
        </p:txBody>
      </p:sp>
      <p:pic>
        <p:nvPicPr>
          <p:cNvPr id="4" name="Picture 3" descr="A screen shot of a white background&#10;&#10;AI-generated content may be incorrect.">
            <a:extLst>
              <a:ext uri="{FF2B5EF4-FFF2-40B4-BE49-F238E27FC236}">
                <a16:creationId xmlns:a16="http://schemas.microsoft.com/office/drawing/2014/main" id="{5167FB4F-59BF-F1FD-13EE-762774C4BBFE}"/>
              </a:ext>
            </a:extLst>
          </p:cNvPr>
          <p:cNvPicPr>
            <a:picLocks noChangeAspect="1"/>
          </p:cNvPicPr>
          <p:nvPr/>
        </p:nvPicPr>
        <p:blipFill>
          <a:blip r:embed="rId3"/>
          <a:srcRect t="15957" r="1433" b="236"/>
          <a:stretch/>
        </p:blipFill>
        <p:spPr>
          <a:xfrm>
            <a:off x="440228" y="1675336"/>
            <a:ext cx="3529953" cy="3989489"/>
          </a:xfrm>
          <a:prstGeom prst="rect">
            <a:avLst/>
          </a:prstGeom>
          <a:noFill/>
        </p:spPr>
      </p:pic>
      <p:pic>
        <p:nvPicPr>
          <p:cNvPr id="7" name="Picture 6">
            <a:extLst>
              <a:ext uri="{FF2B5EF4-FFF2-40B4-BE49-F238E27FC236}">
                <a16:creationId xmlns:a16="http://schemas.microsoft.com/office/drawing/2014/main" id="{52EDB60B-A473-4B22-0BD6-AE41B13F2C4F}"/>
              </a:ext>
            </a:extLst>
          </p:cNvPr>
          <p:cNvPicPr>
            <a:picLocks noChangeAspect="1"/>
          </p:cNvPicPr>
          <p:nvPr/>
        </p:nvPicPr>
        <p:blipFill>
          <a:blip r:embed="rId4"/>
          <a:stretch>
            <a:fillRect/>
          </a:stretch>
        </p:blipFill>
        <p:spPr>
          <a:xfrm>
            <a:off x="4204029" y="175846"/>
            <a:ext cx="7986663" cy="6512170"/>
          </a:xfrm>
          <a:prstGeom prst="rect">
            <a:avLst/>
          </a:prstGeom>
        </p:spPr>
      </p:pic>
    </p:spTree>
    <p:extLst>
      <p:ext uri="{BB962C8B-B14F-4D97-AF65-F5344CB8AC3E}">
        <p14:creationId xmlns:p14="http://schemas.microsoft.com/office/powerpoint/2010/main" val="4081977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81F4-FE6A-165B-5DC7-42253C9C81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3F50D8-E6E6-AE7A-C67F-8A30BF5F7C05}"/>
              </a:ext>
            </a:extLst>
          </p:cNvPr>
          <p:cNvSpPr>
            <a:spLocks noGrp="1"/>
          </p:cNvSpPr>
          <p:nvPr>
            <p:ph type="title"/>
          </p:nvPr>
        </p:nvSpPr>
        <p:spPr/>
        <p:txBody>
          <a:bodyPr/>
          <a:lstStyle/>
          <a:p>
            <a:r>
              <a:rPr lang="en-US" dirty="0"/>
              <a:t>Limitations</a:t>
            </a:r>
          </a:p>
        </p:txBody>
      </p:sp>
      <p:graphicFrame>
        <p:nvGraphicFramePr>
          <p:cNvPr id="5" name="Diagram 4">
            <a:extLst>
              <a:ext uri="{FF2B5EF4-FFF2-40B4-BE49-F238E27FC236}">
                <a16:creationId xmlns:a16="http://schemas.microsoft.com/office/drawing/2014/main" id="{3746B8A2-BB91-2705-C2EC-B90FD1F63AA4}"/>
              </a:ext>
            </a:extLst>
          </p:cNvPr>
          <p:cNvGraphicFramePr/>
          <p:nvPr>
            <p:extLst>
              <p:ext uri="{D42A27DB-BD31-4B8C-83A1-F6EECF244321}">
                <p14:modId xmlns:p14="http://schemas.microsoft.com/office/powerpoint/2010/main" val="245308307"/>
              </p:ext>
            </p:extLst>
          </p:nvPr>
        </p:nvGraphicFramePr>
        <p:xfrm>
          <a:off x="761465" y="1232135"/>
          <a:ext cx="9431689" cy="4912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7208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35EF201-EACE-007A-8EBF-E24D98C11B17}"/>
              </a:ext>
            </a:extLst>
          </p:cNvPr>
          <p:cNvSpPr txBox="1">
            <a:spLocks/>
          </p:cNvSpPr>
          <p:nvPr/>
        </p:nvSpPr>
        <p:spPr>
          <a:xfrm>
            <a:off x="1898732" y="2875002"/>
            <a:ext cx="5954486" cy="553998"/>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dirty="0">
                <a:gradFill>
                  <a:gsLst>
                    <a:gs pos="0">
                      <a:srgbClr val="FFE399"/>
                    </a:gs>
                    <a:gs pos="29000">
                      <a:srgbClr val="D4EC8E"/>
                    </a:gs>
                    <a:gs pos="96639">
                      <a:srgbClr val="8DC8E8"/>
                    </a:gs>
                    <a:gs pos="61000">
                      <a:srgbClr val="B9DCD2"/>
                    </a:gs>
                  </a:gsLst>
                  <a:lin ang="2700000" scaled="1"/>
                </a:gradFill>
                <a:latin typeface="Segoe UI Semibold"/>
              </a:rPr>
              <a:t>Q &amp; A </a:t>
            </a:r>
          </a:p>
          <a:p>
            <a:endParaRPr lang="en-IN" dirty="0">
              <a:gradFill>
                <a:gsLst>
                  <a:gs pos="0">
                    <a:srgbClr val="FFE399"/>
                  </a:gs>
                  <a:gs pos="29000">
                    <a:srgbClr val="D4EC8E"/>
                  </a:gs>
                  <a:gs pos="96639">
                    <a:srgbClr val="8DC8E8"/>
                  </a:gs>
                  <a:gs pos="61000">
                    <a:srgbClr val="B9DCD2"/>
                  </a:gs>
                </a:gsLst>
                <a:lin ang="2700000" scaled="1"/>
              </a:gradFill>
              <a:latin typeface="Segoe UI Semibold"/>
            </a:endParaRPr>
          </a:p>
          <a:p>
            <a:r>
              <a:rPr lang="en-IN" dirty="0">
                <a:gradFill>
                  <a:gsLst>
                    <a:gs pos="0">
                      <a:srgbClr val="FFE399"/>
                    </a:gs>
                    <a:gs pos="29000">
                      <a:srgbClr val="D4EC8E"/>
                    </a:gs>
                    <a:gs pos="96639">
                      <a:srgbClr val="8DC8E8"/>
                    </a:gs>
                    <a:gs pos="61000">
                      <a:srgbClr val="B9DCD2"/>
                    </a:gs>
                  </a:gsLst>
                  <a:lin ang="2700000" scaled="1"/>
                </a:gradFill>
                <a:latin typeface="Segoe UI Semibold"/>
              </a:rPr>
              <a:t>Thank you!</a:t>
            </a:r>
            <a:endParaRPr lang="en-IN" dirty="0">
              <a:gradFill>
                <a:gsLst>
                  <a:gs pos="0">
                    <a:srgbClr val="FFE399"/>
                  </a:gs>
                  <a:gs pos="29000">
                    <a:srgbClr val="D4EC8E"/>
                  </a:gs>
                  <a:gs pos="96639">
                    <a:srgbClr val="8DC8E8"/>
                  </a:gs>
                  <a:gs pos="61000">
                    <a:srgbClr val="B9DCD2"/>
                  </a:gs>
                </a:gsLst>
                <a:lin ang="2700000" scaled="1"/>
              </a:gradFill>
            </a:endParaRPr>
          </a:p>
        </p:txBody>
      </p:sp>
      <p:pic>
        <p:nvPicPr>
          <p:cNvPr id="3" name="Content Placeholder 7" descr="A qr code on a white background&#10;&#10;AI-generated content may be incorrect.">
            <a:extLst>
              <a:ext uri="{FF2B5EF4-FFF2-40B4-BE49-F238E27FC236}">
                <a16:creationId xmlns:a16="http://schemas.microsoft.com/office/drawing/2014/main" id="{9FC45466-89B5-AF16-CBCA-09F894A4DE52}"/>
              </a:ext>
            </a:extLst>
          </p:cNvPr>
          <p:cNvPicPr>
            <a:picLocks noChangeAspect="1"/>
          </p:cNvPicPr>
          <p:nvPr/>
        </p:nvPicPr>
        <p:blipFill>
          <a:blip r:embed="rId2"/>
          <a:stretch>
            <a:fillRect/>
          </a:stretch>
        </p:blipFill>
        <p:spPr>
          <a:xfrm>
            <a:off x="5881348" y="1950585"/>
            <a:ext cx="4187825" cy="4187825"/>
          </a:xfrm>
          <a:prstGeom prst="rect">
            <a:avLst/>
          </a:prstGeom>
        </p:spPr>
      </p:pic>
      <p:sp>
        <p:nvSpPr>
          <p:cNvPr id="4" name="Text Placeholder 2">
            <a:extLst>
              <a:ext uri="{FF2B5EF4-FFF2-40B4-BE49-F238E27FC236}">
                <a16:creationId xmlns:a16="http://schemas.microsoft.com/office/drawing/2014/main" id="{DCE6359C-49B6-6AC9-2B11-B055DECCAF0A}"/>
              </a:ext>
            </a:extLst>
          </p:cNvPr>
          <p:cNvSpPr txBox="1">
            <a:spLocks/>
          </p:cNvSpPr>
          <p:nvPr/>
        </p:nvSpPr>
        <p:spPr>
          <a:xfrm>
            <a:off x="5566786" y="1306287"/>
            <a:ext cx="5179227" cy="44154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dirty="0"/>
              <a:t>Scan me for the code repo link</a:t>
            </a:r>
          </a:p>
        </p:txBody>
      </p:sp>
    </p:spTree>
    <p:extLst>
      <p:ext uri="{BB962C8B-B14F-4D97-AF65-F5344CB8AC3E}">
        <p14:creationId xmlns:p14="http://schemas.microsoft.com/office/powerpoint/2010/main" val="178967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92EC5A4-A185-CB96-E903-BE14BDD31E6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E14F07E-45F3-4519-C18D-1FAB2C4C0AD7}"/>
              </a:ext>
            </a:extLst>
          </p:cNvPr>
          <p:cNvSpPr>
            <a:spLocks noGrp="1"/>
          </p:cNvSpPr>
          <p:nvPr>
            <p:ph type="title"/>
          </p:nvPr>
        </p:nvSpPr>
        <p:spPr/>
        <p:txBody>
          <a:bodyPr/>
          <a:lstStyle/>
          <a:p>
            <a:r>
              <a:rPr lang="en-US"/>
              <a:t>Experiment</a:t>
            </a:r>
          </a:p>
        </p:txBody>
      </p:sp>
      <p:sp>
        <p:nvSpPr>
          <p:cNvPr id="8" name="Text Placeholder 7">
            <a:extLst>
              <a:ext uri="{FF2B5EF4-FFF2-40B4-BE49-F238E27FC236}">
                <a16:creationId xmlns:a16="http://schemas.microsoft.com/office/drawing/2014/main" id="{99DA1056-3EAE-F339-E8E4-7C68FF3D8297}"/>
              </a:ext>
            </a:extLst>
          </p:cNvPr>
          <p:cNvSpPr>
            <a:spLocks noGrp="1"/>
          </p:cNvSpPr>
          <p:nvPr>
            <p:ph type="body" sz="quarter" idx="10"/>
          </p:nvPr>
        </p:nvSpPr>
        <p:spPr>
          <a:xfrm>
            <a:off x="586390" y="1434370"/>
            <a:ext cx="11018520" cy="3188565"/>
          </a:xfrm>
        </p:spPr>
        <p:txBody>
          <a:bodyPr/>
          <a:lstStyle/>
          <a:p>
            <a:pPr marL="457200" indent="-457200">
              <a:buFont typeface="Arial" panose="020B0604020202020204" pitchFamily="34" charset="0"/>
              <a:buChar char="•"/>
            </a:pPr>
            <a:r>
              <a:rPr lang="en-US" sz="2000"/>
              <a:t>Generate large number of short-lived processes in the system.</a:t>
            </a:r>
          </a:p>
          <a:p>
            <a:pPr marL="457200" indent="-457200">
              <a:buFont typeface="Arial" panose="020B0604020202020204" pitchFamily="34" charset="0"/>
              <a:buChar char="•"/>
            </a:pPr>
            <a:r>
              <a:rPr lang="en-US" sz="2000"/>
              <a:t>Aim was to quantify and compare the data completeness per-process information.</a:t>
            </a:r>
          </a:p>
          <a:p>
            <a:pPr marL="457200" indent="-457200">
              <a:buFont typeface="Arial" panose="020B0604020202020204" pitchFamily="34" charset="0"/>
              <a:buChar char="•"/>
            </a:pPr>
            <a:r>
              <a:rPr lang="en-US" sz="2000"/>
              <a:t>Following commands were executed in random order for large iterations:</a:t>
            </a:r>
          </a:p>
          <a:p>
            <a:pPr marL="685800" lvl="1" indent="-457200">
              <a:buFont typeface="Wingdings" panose="05000000000000000000" pitchFamily="2" charset="2"/>
              <a:buChar char="v"/>
            </a:pPr>
            <a:r>
              <a:rPr lang="en-US" sz="1600"/>
              <a:t>ls –</a:t>
            </a:r>
            <a:r>
              <a:rPr lang="en-US" sz="1600" err="1"/>
              <a:t>lrth</a:t>
            </a:r>
            <a:endParaRPr lang="en-US" sz="1600"/>
          </a:p>
          <a:p>
            <a:pPr marL="685800" lvl="1" indent="-457200">
              <a:buFont typeface="Wingdings" panose="05000000000000000000" pitchFamily="2" charset="2"/>
              <a:buChar char="v"/>
            </a:pPr>
            <a:r>
              <a:rPr lang="en-US" sz="1600" err="1"/>
              <a:t>uname</a:t>
            </a:r>
            <a:r>
              <a:rPr lang="en-US" sz="1600"/>
              <a:t> –</a:t>
            </a:r>
            <a:r>
              <a:rPr lang="en-US" sz="1600" err="1"/>
              <a:t>ar</a:t>
            </a:r>
            <a:endParaRPr lang="en-US" sz="1600"/>
          </a:p>
          <a:p>
            <a:pPr marL="685800" lvl="1" indent="-457200">
              <a:buFont typeface="Wingdings" panose="05000000000000000000" pitchFamily="2" charset="2"/>
              <a:buChar char="v"/>
            </a:pPr>
            <a:r>
              <a:rPr lang="en-US" sz="1600"/>
              <a:t>cat /</a:t>
            </a:r>
            <a:r>
              <a:rPr lang="en-US" sz="1600" err="1"/>
              <a:t>etc</a:t>
            </a:r>
            <a:r>
              <a:rPr lang="en-US" sz="1600"/>
              <a:t>/hostname</a:t>
            </a:r>
          </a:p>
          <a:p>
            <a:pPr marL="685800" lvl="1" indent="-457200">
              <a:buFont typeface="Wingdings" panose="05000000000000000000" pitchFamily="2" charset="2"/>
              <a:buChar char="v"/>
            </a:pPr>
            <a:r>
              <a:rPr lang="en-US" sz="1600"/>
              <a:t>chmod +x test.sh</a:t>
            </a:r>
          </a:p>
          <a:p>
            <a:pPr marL="685800" lvl="1" indent="-457200">
              <a:buFont typeface="Wingdings" panose="05000000000000000000" pitchFamily="2" charset="2"/>
              <a:buChar char="v"/>
            </a:pPr>
            <a:r>
              <a:rPr lang="en-US" sz="1600"/>
              <a:t>./test.sh (test.sh is a script present in the file system and it aims to print date and locate some file)</a:t>
            </a:r>
          </a:p>
          <a:p>
            <a:pPr marL="685800" lvl="1" indent="-457200">
              <a:buFont typeface="Wingdings" panose="05000000000000000000" pitchFamily="2" charset="2"/>
              <a:buChar char="v"/>
            </a:pPr>
            <a:endParaRPr lang="en-US" sz="1600"/>
          </a:p>
          <a:p>
            <a:endParaRPr lang="en-US" sz="2000"/>
          </a:p>
        </p:txBody>
      </p:sp>
    </p:spTree>
    <p:extLst>
      <p:ext uri="{BB962C8B-B14F-4D97-AF65-F5344CB8AC3E}">
        <p14:creationId xmlns:p14="http://schemas.microsoft.com/office/powerpoint/2010/main" val="19508137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E2F5-3922-0828-4305-C935F7FB9CCF}"/>
              </a:ext>
            </a:extLst>
          </p:cNvPr>
          <p:cNvSpPr>
            <a:spLocks noGrp="1"/>
          </p:cNvSpPr>
          <p:nvPr>
            <p:ph type="title"/>
          </p:nvPr>
        </p:nvSpPr>
        <p:spPr/>
        <p:txBody>
          <a:bodyPr wrap="square" anchor="t">
            <a:normAutofit/>
          </a:bodyPr>
          <a:lstStyle/>
          <a:p>
            <a:r>
              <a:rPr lang="en-IN"/>
              <a:t>Analysis</a:t>
            </a:r>
          </a:p>
        </p:txBody>
      </p:sp>
      <p:sp>
        <p:nvSpPr>
          <p:cNvPr id="8" name="Rectangle 2">
            <a:extLst>
              <a:ext uri="{FF2B5EF4-FFF2-40B4-BE49-F238E27FC236}">
                <a16:creationId xmlns:a16="http://schemas.microsoft.com/office/drawing/2014/main" id="{DFD6EAE7-6492-F4EF-45DC-D50EAEAD822A}"/>
              </a:ext>
            </a:extLst>
          </p:cNvPr>
          <p:cNvSpPr>
            <a:spLocks noGrp="1" noChangeArrowheads="1"/>
          </p:cNvSpPr>
          <p:nvPr>
            <p:ph sz="quarter" idx="12"/>
          </p:nvPr>
        </p:nvSpPr>
        <p:spPr bwMode="auto">
          <a:xfrm>
            <a:off x="588263" y="1445203"/>
            <a:ext cx="5974462" cy="35649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0" i="0" u="none" strike="noStrike" cap="none" normalizeH="0" baseline="0">
                <a:ln>
                  <a:noFill/>
                </a:ln>
                <a:effectLst/>
                <a:cs typeface="Segoe UI"/>
              </a:rPr>
              <a:t>The </a:t>
            </a:r>
            <a:r>
              <a:rPr kumimoji="0" lang="en-US" altLang="en-US" sz="2000" b="1" i="0" u="none" strike="noStrike" cap="none" normalizeH="0" baseline="0">
                <a:ln>
                  <a:noFill/>
                </a:ln>
                <a:effectLst/>
                <a:cs typeface="Segoe UI"/>
              </a:rPr>
              <a:t>output and accuracy of the experiments</a:t>
            </a:r>
            <a:r>
              <a:rPr kumimoji="0" lang="en-US" altLang="en-US" sz="2000" b="0" i="0" u="none" strike="noStrike" cap="none" normalizeH="0" baseline="0">
                <a:ln>
                  <a:noFill/>
                </a:ln>
                <a:effectLst/>
                <a:cs typeface="Segoe UI"/>
              </a:rPr>
              <a:t> were determined by comparing following data received from the program. </a:t>
            </a:r>
          </a:p>
          <a:p>
            <a:pPr defTabSz="914400" eaLnBrk="0" fontAlgn="base" hangingPunct="0">
              <a:lnSpc>
                <a:spcPct val="90000"/>
              </a:lnSpc>
              <a:spcBef>
                <a:spcPct val="0"/>
              </a:spcBef>
              <a:spcAft>
                <a:spcPts val="600"/>
              </a:spcAft>
              <a:buSzTx/>
            </a:pPr>
            <a:r>
              <a:rPr lang="en-US" altLang="en-US" sz="2000">
                <a:cs typeface="Segoe UI"/>
              </a:rPr>
              <a:t>P</a:t>
            </a:r>
            <a:r>
              <a:rPr kumimoji="0" lang="en-US" altLang="en-US" sz="2000" b="0" i="0" u="none" strike="noStrike" cap="none" normalizeH="0" baseline="0">
                <a:ln>
                  <a:noFill/>
                </a:ln>
                <a:effectLst/>
                <a:cs typeface="Segoe UI"/>
              </a:rPr>
              <a:t>rocess path </a:t>
            </a:r>
            <a:endParaRPr lang="en-US" altLang="en-US" sz="2000">
              <a:cs typeface="Segoe UI"/>
            </a:endParaRPr>
          </a:p>
          <a:p>
            <a:pPr defTabSz="914400" eaLnBrk="0" fontAlgn="base" hangingPunct="0">
              <a:lnSpc>
                <a:spcPct val="90000"/>
              </a:lnSpc>
              <a:spcBef>
                <a:spcPct val="0"/>
              </a:spcBef>
              <a:spcAft>
                <a:spcPts val="600"/>
              </a:spcAft>
              <a:buSzTx/>
            </a:pPr>
            <a:r>
              <a:rPr kumimoji="0" lang="en-US" altLang="en-US" sz="2000" b="0" i="0" u="none" strike="noStrike" cap="none" normalizeH="0" baseline="0">
                <a:ln>
                  <a:noFill/>
                </a:ln>
                <a:effectLst/>
                <a:cs typeface="Segoe UI"/>
              </a:rPr>
              <a:t>Command line </a:t>
            </a:r>
            <a:r>
              <a:rPr kumimoji="0" lang="en-US" altLang="en-US" sz="2000" b="0" i="0" u="none" strike="noStrike" cap="none" normalizeH="0" baseline="0" err="1">
                <a:ln>
                  <a:noFill/>
                </a:ln>
                <a:effectLst/>
                <a:cs typeface="Segoe UI"/>
              </a:rPr>
              <a:t>args</a:t>
            </a:r>
            <a:r>
              <a:rPr kumimoji="0" lang="en-US" altLang="en-US" sz="2000" b="0" i="0" u="none" strike="noStrike" cap="none" normalizeH="0" baseline="0">
                <a:ln>
                  <a:noFill/>
                </a:ln>
                <a:effectLst/>
                <a:cs typeface="Segoe UI"/>
              </a:rPr>
              <a:t> (</a:t>
            </a:r>
            <a:r>
              <a:rPr kumimoji="0" lang="en-US" altLang="en-US" sz="2000" b="0" i="0" u="none" strike="noStrike" cap="none" normalizeH="0" baseline="0" err="1">
                <a:ln>
                  <a:noFill/>
                </a:ln>
                <a:effectLst/>
                <a:cs typeface="Segoe UI"/>
              </a:rPr>
              <a:t>args</a:t>
            </a:r>
            <a:r>
              <a:rPr kumimoji="0" lang="en-US" altLang="en-US" sz="2000" b="0" i="0" u="none" strike="noStrike" cap="none" normalizeH="0" baseline="0">
                <a:ln>
                  <a:noFill/>
                </a:ln>
                <a:effectLst/>
                <a:cs typeface="Segoe UI"/>
              </a:rPr>
              <a:t>/ </a:t>
            </a:r>
            <a:r>
              <a:rPr kumimoji="0" lang="en-US" altLang="en-US" sz="2000" b="0" i="0" u="none" strike="noStrike" cap="none" normalizeH="0" baseline="0" err="1">
                <a:ln>
                  <a:noFill/>
                </a:ln>
                <a:effectLst/>
                <a:cs typeface="Segoe UI"/>
              </a:rPr>
              <a:t>cmd</a:t>
            </a:r>
            <a:r>
              <a:rPr kumimoji="0" lang="en-US" altLang="en-US" sz="2000" b="0" i="0" u="none" strike="noStrike" cap="none" normalizeH="0" baseline="0">
                <a:ln>
                  <a:noFill/>
                </a:ln>
                <a:effectLst/>
                <a:cs typeface="Segoe UI"/>
              </a:rPr>
              <a:t> </a:t>
            </a:r>
            <a:r>
              <a:rPr kumimoji="0" lang="en-US" altLang="en-US" sz="2000" b="0" i="0" u="none" strike="noStrike" cap="none" normalizeH="0" baseline="0" err="1">
                <a:ln>
                  <a:noFill/>
                </a:ln>
                <a:effectLst/>
                <a:cs typeface="Segoe UI"/>
              </a:rPr>
              <a:t>args</a:t>
            </a:r>
            <a:r>
              <a:rPr kumimoji="0" lang="en-US" altLang="en-US" sz="2000" b="0" i="0" u="none" strike="noStrike" cap="none" normalizeH="0" baseline="0">
                <a:ln>
                  <a:noFill/>
                </a:ln>
                <a:effectLst/>
                <a:cs typeface="Segoe UI"/>
              </a:rPr>
              <a:t>) of the events received. </a:t>
            </a:r>
            <a:endParaRPr lang="en-US" altLang="en-US" sz="2000" b="0" i="0" u="none" strike="noStrike" cap="none" normalizeH="0" baseline="0">
              <a:ln>
                <a:noFill/>
              </a:ln>
              <a:effectLst/>
              <a:cs typeface="Segoe UI"/>
            </a:endParaRPr>
          </a:p>
          <a:p>
            <a:pPr marL="0" indent="0" defTabSz="914400" eaLnBrk="0" fontAlgn="base" hangingPunct="0">
              <a:lnSpc>
                <a:spcPct val="90000"/>
              </a:lnSpc>
              <a:spcBef>
                <a:spcPct val="0"/>
              </a:spcBef>
              <a:spcAft>
                <a:spcPts val="600"/>
              </a:spcAft>
              <a:buSzTx/>
              <a:buNone/>
            </a:pPr>
            <a:endParaRPr lang="en-US" altLang="en-US" sz="2000" b="0" i="0" u="none" strike="noStrike" cap="none" normalizeH="0" baseline="0">
              <a:ln>
                <a:noFill/>
              </a:ln>
              <a:effectLst/>
            </a:endParaRPr>
          </a:p>
          <a:p>
            <a:pPr marL="0" indent="0" defTabSz="914400" eaLnBrk="0" fontAlgn="base" hangingPunct="0">
              <a:lnSpc>
                <a:spcPct val="90000"/>
              </a:lnSpc>
              <a:spcBef>
                <a:spcPct val="0"/>
              </a:spcBef>
              <a:spcAft>
                <a:spcPts val="600"/>
              </a:spcAft>
              <a:buSzTx/>
              <a:buNone/>
            </a:pPr>
            <a:r>
              <a:rPr kumimoji="0" lang="en-US" altLang="en-US" sz="2000" b="0" i="0" u="none" strike="noStrike" cap="none" normalizeH="0" baseline="0">
                <a:ln>
                  <a:noFill/>
                </a:ln>
                <a:effectLst/>
              </a:rPr>
              <a:t>Each command mentioned here was run 10000 times using two different approaches/programs under four different scenarios.</a:t>
            </a:r>
          </a:p>
          <a:p>
            <a:pPr marL="0" indent="0" defTabSz="914400" eaLnBrk="0" fontAlgn="base" hangingPunct="0">
              <a:lnSpc>
                <a:spcPct val="90000"/>
              </a:lnSpc>
              <a:spcBef>
                <a:spcPct val="0"/>
              </a:spcBef>
              <a:spcAft>
                <a:spcPts val="600"/>
              </a:spcAft>
              <a:buSzTx/>
              <a:buNone/>
            </a:pPr>
            <a:endParaRPr kumimoji="0" lang="en-US" altLang="en-US" sz="2000" b="0" i="0" u="none" strike="noStrike" cap="none" normalizeH="0" baseline="0">
              <a:ln>
                <a:noFill/>
              </a:ln>
              <a:effectLst/>
            </a:endParaRPr>
          </a:p>
        </p:txBody>
      </p:sp>
      <p:graphicFrame>
        <p:nvGraphicFramePr>
          <p:cNvPr id="7" name="Table 6">
            <a:extLst>
              <a:ext uri="{FF2B5EF4-FFF2-40B4-BE49-F238E27FC236}">
                <a16:creationId xmlns:a16="http://schemas.microsoft.com/office/drawing/2014/main" id="{F4B49EF7-6BC2-16E4-56A9-7F76EE42643A}"/>
              </a:ext>
            </a:extLst>
          </p:cNvPr>
          <p:cNvGraphicFramePr>
            <a:graphicFrameLocks noGrp="1"/>
          </p:cNvGraphicFramePr>
          <p:nvPr/>
        </p:nvGraphicFramePr>
        <p:xfrm>
          <a:off x="6619875" y="1512291"/>
          <a:ext cx="5067698" cy="3293704"/>
        </p:xfrm>
        <a:graphic>
          <a:graphicData uri="http://schemas.openxmlformats.org/drawingml/2006/table">
            <a:tbl>
              <a:tblPr firstRow="1" bandRow="1">
                <a:tableStyleId>{5C22544A-7EE6-4342-B048-85BDC9FD1C3A}</a:tableStyleId>
              </a:tblPr>
              <a:tblGrid>
                <a:gridCol w="1833148">
                  <a:extLst>
                    <a:ext uri="{9D8B030D-6E8A-4147-A177-3AD203B41FA5}">
                      <a16:colId xmlns:a16="http://schemas.microsoft.com/office/drawing/2014/main" val="623602467"/>
                    </a:ext>
                  </a:extLst>
                </a:gridCol>
                <a:gridCol w="1627725">
                  <a:extLst>
                    <a:ext uri="{9D8B030D-6E8A-4147-A177-3AD203B41FA5}">
                      <a16:colId xmlns:a16="http://schemas.microsoft.com/office/drawing/2014/main" val="2622544935"/>
                    </a:ext>
                  </a:extLst>
                </a:gridCol>
                <a:gridCol w="1606825">
                  <a:extLst>
                    <a:ext uri="{9D8B030D-6E8A-4147-A177-3AD203B41FA5}">
                      <a16:colId xmlns:a16="http://schemas.microsoft.com/office/drawing/2014/main" val="206507415"/>
                    </a:ext>
                  </a:extLst>
                </a:gridCol>
              </a:tblGrid>
              <a:tr h="543384">
                <a:tc>
                  <a:txBody>
                    <a:bodyPr/>
                    <a:lstStyle/>
                    <a:p>
                      <a:pPr algn="just" fontAlgn="t"/>
                      <a:r>
                        <a:rPr lang="en-US" sz="1500" b="1" u="none" strike="noStrike">
                          <a:effectLst/>
                        </a:rPr>
                        <a:t>Command </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1" u="none" strike="noStrike">
                          <a:effectLst/>
                        </a:rPr>
                        <a:t>Process path</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1" u="none" strike="noStrike">
                          <a:effectLst/>
                        </a:rPr>
                        <a:t>Cmd args </a:t>
                      </a:r>
                      <a:endParaRPr lang="en-US" sz="1500" b="0" i="0" u="none" strike="noStrike">
                        <a:effectLst/>
                        <a:latin typeface="Arial" panose="020B0604020202020204" pitchFamily="34" charset="0"/>
                      </a:endParaRPr>
                    </a:p>
                  </a:txBody>
                  <a:tcPr marL="123300" marR="123300" marT="17125" marB="0"/>
                </a:tc>
                <a:extLst>
                  <a:ext uri="{0D108BD9-81ED-4DB2-BD59-A6C34878D82A}">
                    <a16:rowId xmlns:a16="http://schemas.microsoft.com/office/drawing/2014/main" val="3313401150"/>
                  </a:ext>
                </a:extLst>
              </a:tr>
              <a:tr h="284422">
                <a:tc>
                  <a:txBody>
                    <a:bodyPr/>
                    <a:lstStyle/>
                    <a:p>
                      <a:pPr algn="just" fontAlgn="t"/>
                      <a:r>
                        <a:rPr lang="en-US" sz="1500" b="0" u="none" strike="noStrike">
                          <a:effectLst/>
                        </a:rPr>
                        <a:t>ls -lrth </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/usr/bin/ls</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-lrth</a:t>
                      </a:r>
                      <a:endParaRPr lang="en-US" sz="1500" b="0" i="0" u="none" strike="noStrike">
                        <a:effectLst/>
                        <a:latin typeface="Arial" panose="020B0604020202020204" pitchFamily="34" charset="0"/>
                      </a:endParaRPr>
                    </a:p>
                  </a:txBody>
                  <a:tcPr marL="123300" marR="123300" marT="17125" marB="0"/>
                </a:tc>
                <a:extLst>
                  <a:ext uri="{0D108BD9-81ED-4DB2-BD59-A6C34878D82A}">
                    <a16:rowId xmlns:a16="http://schemas.microsoft.com/office/drawing/2014/main" val="2322166432"/>
                  </a:ext>
                </a:extLst>
              </a:tr>
              <a:tr h="552132">
                <a:tc>
                  <a:txBody>
                    <a:bodyPr/>
                    <a:lstStyle/>
                    <a:p>
                      <a:pPr algn="just" fontAlgn="t"/>
                      <a:r>
                        <a:rPr lang="en-US" sz="1500" b="0" u="none" strike="noStrike">
                          <a:effectLst/>
                        </a:rPr>
                        <a:t>uname -ar</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/usr/bin/uname</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-ar</a:t>
                      </a:r>
                      <a:endParaRPr lang="en-US" sz="1500" b="0" i="0" u="none" strike="noStrike">
                        <a:effectLst/>
                        <a:latin typeface="Arial" panose="020B0604020202020204" pitchFamily="34" charset="0"/>
                      </a:endParaRPr>
                    </a:p>
                  </a:txBody>
                  <a:tcPr marL="123300" marR="123300" marT="17125" marB="0"/>
                </a:tc>
                <a:extLst>
                  <a:ext uri="{0D108BD9-81ED-4DB2-BD59-A6C34878D82A}">
                    <a16:rowId xmlns:a16="http://schemas.microsoft.com/office/drawing/2014/main" val="1059673751"/>
                  </a:ext>
                </a:extLst>
              </a:tr>
              <a:tr h="819842">
                <a:tc>
                  <a:txBody>
                    <a:bodyPr/>
                    <a:lstStyle/>
                    <a:p>
                      <a:pPr algn="just" fontAlgn="t"/>
                      <a:r>
                        <a:rPr lang="en-US" sz="1500" b="0" u="none" strike="noStrike">
                          <a:effectLst/>
                        </a:rPr>
                        <a:t>cat /etc/hostname</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/usr/bin/cat</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/etc/hostname</a:t>
                      </a:r>
                      <a:endParaRPr lang="en-US" sz="1500" b="0" i="0" u="none" strike="noStrike">
                        <a:effectLst/>
                        <a:latin typeface="Arial" panose="020B0604020202020204" pitchFamily="34" charset="0"/>
                      </a:endParaRPr>
                    </a:p>
                  </a:txBody>
                  <a:tcPr marL="123300" marR="123300" marT="17125" marB="0"/>
                </a:tc>
                <a:extLst>
                  <a:ext uri="{0D108BD9-81ED-4DB2-BD59-A6C34878D82A}">
                    <a16:rowId xmlns:a16="http://schemas.microsoft.com/office/drawing/2014/main" val="2853562293"/>
                  </a:ext>
                </a:extLst>
              </a:tr>
              <a:tr h="552132">
                <a:tc>
                  <a:txBody>
                    <a:bodyPr/>
                    <a:lstStyle/>
                    <a:p>
                      <a:pPr algn="just" fontAlgn="t"/>
                      <a:r>
                        <a:rPr lang="en-US" sz="1500" b="0" u="none" strike="noStrike">
                          <a:effectLst/>
                        </a:rPr>
                        <a:t>chmod +x test.sh</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/usr/bin/chmod</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+x test.sh</a:t>
                      </a:r>
                      <a:endParaRPr lang="en-US" sz="1500" b="0" i="0" u="none" strike="noStrike">
                        <a:effectLst/>
                        <a:latin typeface="Arial" panose="020B0604020202020204" pitchFamily="34" charset="0"/>
                      </a:endParaRPr>
                    </a:p>
                  </a:txBody>
                  <a:tcPr marL="123300" marR="123300" marT="17125" marB="0"/>
                </a:tc>
                <a:extLst>
                  <a:ext uri="{0D108BD9-81ED-4DB2-BD59-A6C34878D82A}">
                    <a16:rowId xmlns:a16="http://schemas.microsoft.com/office/drawing/2014/main" val="2640949667"/>
                  </a:ext>
                </a:extLst>
              </a:tr>
              <a:tr h="541792">
                <a:tc>
                  <a:txBody>
                    <a:bodyPr/>
                    <a:lstStyle/>
                    <a:p>
                      <a:pPr algn="just" fontAlgn="t"/>
                      <a:r>
                        <a:rPr lang="en-US" sz="1500" b="0" u="none" strike="noStrike">
                          <a:effectLst/>
                        </a:rPr>
                        <a:t>./test.sh</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/usr/bin/bash</a:t>
                      </a:r>
                      <a:endParaRPr lang="en-US" sz="1500" b="0" i="0" u="none" strike="noStrike">
                        <a:effectLst/>
                        <a:latin typeface="Arial" panose="020B0604020202020204" pitchFamily="34" charset="0"/>
                      </a:endParaRPr>
                    </a:p>
                  </a:txBody>
                  <a:tcPr marL="123300" marR="123300" marT="17125" marB="0"/>
                </a:tc>
                <a:tc>
                  <a:txBody>
                    <a:bodyPr/>
                    <a:lstStyle/>
                    <a:p>
                      <a:pPr algn="just" fontAlgn="t"/>
                      <a:r>
                        <a:rPr lang="en-US" sz="1500" b="0" u="none" strike="noStrike">
                          <a:effectLst/>
                        </a:rPr>
                        <a:t>./test.sh</a:t>
                      </a:r>
                      <a:endParaRPr lang="en-US" sz="1500" b="0" i="0" u="none" strike="noStrike">
                        <a:effectLst/>
                        <a:latin typeface="Arial" panose="020B0604020202020204" pitchFamily="34" charset="0"/>
                      </a:endParaRPr>
                    </a:p>
                  </a:txBody>
                  <a:tcPr marL="123300" marR="123300" marT="17125" marB="0"/>
                </a:tc>
                <a:extLst>
                  <a:ext uri="{0D108BD9-81ED-4DB2-BD59-A6C34878D82A}">
                    <a16:rowId xmlns:a16="http://schemas.microsoft.com/office/drawing/2014/main" val="1042410891"/>
                  </a:ext>
                </a:extLst>
              </a:tr>
            </a:tbl>
          </a:graphicData>
        </a:graphic>
      </p:graphicFrame>
      <p:sp>
        <p:nvSpPr>
          <p:cNvPr id="9" name="TextBox 8">
            <a:extLst>
              <a:ext uri="{FF2B5EF4-FFF2-40B4-BE49-F238E27FC236}">
                <a16:creationId xmlns:a16="http://schemas.microsoft.com/office/drawing/2014/main" id="{FB41FAB2-E280-55A9-96B9-07A5B41084F4}"/>
              </a:ext>
            </a:extLst>
          </p:cNvPr>
          <p:cNvSpPr txBox="1"/>
          <p:nvPr/>
        </p:nvSpPr>
        <p:spPr>
          <a:xfrm>
            <a:off x="8024470" y="1014619"/>
            <a:ext cx="2505759" cy="307777"/>
          </a:xfrm>
          <a:prstGeom prst="rect">
            <a:avLst/>
          </a:prstGeom>
          <a:noFill/>
        </p:spPr>
        <p:txBody>
          <a:bodyPr wrap="square" lIns="0" tIns="0" rIns="0" bIns="0" rtlCol="0">
            <a:spAutoFit/>
          </a:bodyPr>
          <a:lstStyle/>
          <a:p>
            <a:pPr algn="ctr"/>
            <a:r>
              <a:rPr lang="en-IN" sz="2000"/>
              <a:t>Expected results</a:t>
            </a:r>
          </a:p>
        </p:txBody>
      </p:sp>
    </p:spTree>
    <p:extLst>
      <p:ext uri="{BB962C8B-B14F-4D97-AF65-F5344CB8AC3E}">
        <p14:creationId xmlns:p14="http://schemas.microsoft.com/office/powerpoint/2010/main" val="17253256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2FFA32-9523-08C2-F016-57B6D8BD5A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EA8EA1-E919-2475-A763-46F6865F4BCE}"/>
              </a:ext>
            </a:extLst>
          </p:cNvPr>
          <p:cNvSpPr>
            <a:spLocks noGrp="1"/>
          </p:cNvSpPr>
          <p:nvPr>
            <p:ph type="title"/>
          </p:nvPr>
        </p:nvSpPr>
        <p:spPr>
          <a:xfrm>
            <a:off x="461851" y="457200"/>
            <a:ext cx="11144932" cy="553998"/>
          </a:xfrm>
        </p:spPr>
        <p:txBody>
          <a:bodyPr/>
          <a:lstStyle/>
          <a:p>
            <a:r>
              <a:rPr lang="en-US"/>
              <a:t>Setup – Approaches/Programs</a:t>
            </a:r>
          </a:p>
        </p:txBody>
      </p:sp>
      <p:sp>
        <p:nvSpPr>
          <p:cNvPr id="8" name="Text Placeholder 4">
            <a:extLst>
              <a:ext uri="{FF2B5EF4-FFF2-40B4-BE49-F238E27FC236}">
                <a16:creationId xmlns:a16="http://schemas.microsoft.com/office/drawing/2014/main" id="{5D1756ED-9957-B9FA-A5C8-99E6E13F3A12}"/>
              </a:ext>
            </a:extLst>
          </p:cNvPr>
          <p:cNvSpPr txBox="1">
            <a:spLocks/>
          </p:cNvSpPr>
          <p:nvPr/>
        </p:nvSpPr>
        <p:spPr>
          <a:xfrm>
            <a:off x="814062" y="5759593"/>
            <a:ext cx="10440509" cy="30777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1224"/>
              </a:spcBef>
              <a:spcAft>
                <a:spcPts val="0"/>
              </a:spcAft>
              <a:buClr>
                <a:schemeClr val="tx1"/>
              </a:buClr>
              <a:buSzPct val="90000"/>
              <a:buFont typeface="Wingdings" panose="05000000000000000000" pitchFamily="2" charset="2"/>
              <a:buNone/>
              <a:tabLst/>
              <a:defRPr sz="2800" b="0" kern="1200" spc="0" baseline="0">
                <a:solidFill>
                  <a:schemeClr val="tx1"/>
                </a:solidFill>
                <a:latin typeface="Segoe UI" panose="020B0502040204020203" pitchFamily="34" charset="0"/>
                <a:ea typeface="+mn-ea"/>
                <a:cs typeface="Segoe UI" panose="020B0502040204020203" pitchFamily="34" charset="0"/>
              </a:defRPr>
            </a:lvl1pPr>
            <a:lvl2pPr marL="2555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b="0" kern="1200" spc="0" baseline="0">
                <a:solidFill>
                  <a:schemeClr val="tx1"/>
                </a:solidFill>
                <a:latin typeface="+mn-lt"/>
                <a:ea typeface="+mn-ea"/>
                <a:cs typeface="+mn-cs"/>
              </a:defRPr>
            </a:lvl2pPr>
            <a:lvl3pPr marL="45085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b="0" kern="1200" spc="0" baseline="0">
                <a:solidFill>
                  <a:schemeClr val="tx1"/>
                </a:solidFill>
                <a:latin typeface="+mn-lt"/>
                <a:ea typeface="+mn-ea"/>
                <a:cs typeface="+mn-cs"/>
              </a:defRPr>
            </a:lvl3pPr>
            <a:lvl4pPr marL="652462"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4pPr>
            <a:lvl5pPr marL="854075"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a:latin typeface="+mn-lt"/>
              </a:rPr>
              <a:t>Note: </a:t>
            </a:r>
            <a:r>
              <a:rPr lang="en-US" sz="2000">
                <a:effectLst/>
                <a:latin typeface="+mn-lt"/>
                <a:ea typeface="SimSun" panose="02010600030101010101" pitchFamily="2" charset="-122"/>
              </a:rPr>
              <a:t>All the experiments were done on an Ubuntu 22 machine with 32GB RAM and 8 cores. </a:t>
            </a:r>
            <a:endParaRPr lang="en-IN" sz="2000">
              <a:effectLst/>
              <a:latin typeface="+mn-lt"/>
              <a:ea typeface="SimSun" panose="02010600030101010101" pitchFamily="2" charset="-122"/>
            </a:endParaRPr>
          </a:p>
        </p:txBody>
      </p:sp>
      <p:graphicFrame>
        <p:nvGraphicFramePr>
          <p:cNvPr id="10" name="Diagram 9">
            <a:extLst>
              <a:ext uri="{FF2B5EF4-FFF2-40B4-BE49-F238E27FC236}">
                <a16:creationId xmlns:a16="http://schemas.microsoft.com/office/drawing/2014/main" id="{97A9F748-00E6-4B1A-A91A-F840D52146D4}"/>
              </a:ext>
            </a:extLst>
          </p:cNvPr>
          <p:cNvGraphicFramePr/>
          <p:nvPr/>
        </p:nvGraphicFramePr>
        <p:xfrm>
          <a:off x="814062" y="1264579"/>
          <a:ext cx="10440509" cy="424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9383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FCE4-B273-D3A8-795E-0DF47476A8D2}"/>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1C620F1-CC80-D378-B11B-D6188AEF6836}"/>
              </a:ext>
            </a:extLst>
          </p:cNvPr>
          <p:cNvSpPr>
            <a:spLocks noGrp="1"/>
          </p:cNvSpPr>
          <p:nvPr>
            <p:ph sz="quarter" idx="12"/>
          </p:nvPr>
        </p:nvSpPr>
        <p:spPr>
          <a:xfrm>
            <a:off x="418515" y="1426716"/>
            <a:ext cx="6563198" cy="4290405"/>
          </a:xfrm>
        </p:spPr>
        <p:txBody>
          <a:bodyPr/>
          <a:lstStyle/>
          <a:p>
            <a:pPr marL="342900" indent="-342900">
              <a:buFont typeface="Arial" panose="020B0604020202020204" pitchFamily="34" charset="0"/>
              <a:buChar char="•"/>
            </a:pPr>
            <a:r>
              <a:rPr lang="en-IN" sz="2400" dirty="0"/>
              <a:t>An EDR solution continuously monitors endpoints.</a:t>
            </a:r>
          </a:p>
          <a:p>
            <a:pPr marL="571500" lvl="1" indent="-342900">
              <a:buFont typeface="Arial" panose="020B0604020202020204" pitchFamily="34" charset="0"/>
              <a:buChar char="•"/>
            </a:pPr>
            <a:r>
              <a:rPr lang="en-IN" sz="2200" dirty="0"/>
              <a:t>Event logs, authentication attempts, tracks process timelines</a:t>
            </a:r>
          </a:p>
          <a:p>
            <a:pPr marL="342900" indent="-342900">
              <a:buFont typeface="Arial" panose="020B0604020202020204" pitchFamily="34" charset="0"/>
              <a:buChar char="•"/>
            </a:pPr>
            <a:r>
              <a:rPr lang="en-IN" sz="2400" dirty="0"/>
              <a:t>Process timelines are crucial for EDR features helps in </a:t>
            </a:r>
            <a:r>
              <a:rPr lang="en-US" sz="2400" dirty="0"/>
              <a:t>full history, scope of a security breach </a:t>
            </a:r>
          </a:p>
          <a:p>
            <a:pPr marL="342900" indent="-342900">
              <a:buFont typeface="Arial" panose="020B0604020202020204" pitchFamily="34" charset="0"/>
              <a:buChar char="•"/>
            </a:pPr>
            <a:r>
              <a:rPr lang="en-US" sz="2400" dirty="0"/>
              <a:t>Created using PID, creation time, name, path, command line arguments etc.</a:t>
            </a:r>
          </a:p>
          <a:p>
            <a:pPr marL="342900" indent="-342900">
              <a:buFont typeface="Arial" panose="020B0604020202020204" pitchFamily="34" charset="0"/>
              <a:buChar char="•"/>
            </a:pPr>
            <a:r>
              <a:rPr lang="en-US" sz="2400" dirty="0"/>
              <a:t>Gaps in timelines hampers detection logic/ investigation, prevents mapping to corresponding threats </a:t>
            </a:r>
            <a:endParaRPr lang="en-IN" sz="2400" dirty="0"/>
          </a:p>
        </p:txBody>
      </p:sp>
      <p:pic>
        <p:nvPicPr>
          <p:cNvPr id="5" name="Graphic 4">
            <a:extLst>
              <a:ext uri="{FF2B5EF4-FFF2-40B4-BE49-F238E27FC236}">
                <a16:creationId xmlns:a16="http://schemas.microsoft.com/office/drawing/2014/main" id="{B3FB0B5B-68AC-D716-E15F-261779B6E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4653" y="1704310"/>
            <a:ext cx="4868832" cy="4252283"/>
          </a:xfrm>
          <a:prstGeom prst="rect">
            <a:avLst/>
          </a:prstGeom>
        </p:spPr>
      </p:pic>
      <p:sp>
        <p:nvSpPr>
          <p:cNvPr id="4" name="TextBox 3">
            <a:extLst>
              <a:ext uri="{FF2B5EF4-FFF2-40B4-BE49-F238E27FC236}">
                <a16:creationId xmlns:a16="http://schemas.microsoft.com/office/drawing/2014/main" id="{5959A1C9-2E84-7F45-F44D-D5FCF6AC2441}"/>
              </a:ext>
            </a:extLst>
          </p:cNvPr>
          <p:cNvSpPr txBox="1"/>
          <p:nvPr/>
        </p:nvSpPr>
        <p:spPr>
          <a:xfrm flipH="1">
            <a:off x="7348755" y="1203865"/>
            <a:ext cx="4258028" cy="307777"/>
          </a:xfrm>
          <a:prstGeom prst="rect">
            <a:avLst/>
          </a:prstGeom>
          <a:noFill/>
        </p:spPr>
        <p:txBody>
          <a:bodyPr wrap="square" lIns="0" tIns="0" rIns="0" bIns="0" rtlCol="0">
            <a:spAutoFit/>
          </a:bodyPr>
          <a:lstStyle/>
          <a:p>
            <a:pPr algn="l"/>
            <a:r>
              <a:rPr lang="en-US" sz="2000" b="1" dirty="0"/>
              <a:t>EDR</a:t>
            </a:r>
            <a:r>
              <a:rPr lang="en-US" sz="2000" dirty="0"/>
              <a:t>: </a:t>
            </a:r>
            <a:r>
              <a:rPr lang="en-US" sz="1800" dirty="0"/>
              <a:t>Endpoint Detection and Response</a:t>
            </a:r>
          </a:p>
        </p:txBody>
      </p:sp>
    </p:spTree>
    <p:extLst>
      <p:ext uri="{BB962C8B-B14F-4D97-AF65-F5344CB8AC3E}">
        <p14:creationId xmlns:p14="http://schemas.microsoft.com/office/powerpoint/2010/main" val="31381311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DFA46BF-AC75-FD26-48C3-02882148A7B7}"/>
              </a:ext>
            </a:extLst>
          </p:cNvPr>
          <p:cNvSpPr>
            <a:spLocks noGrp="1"/>
          </p:cNvSpPr>
          <p:nvPr>
            <p:ph type="title"/>
          </p:nvPr>
        </p:nvSpPr>
        <p:spPr>
          <a:xfrm>
            <a:off x="588263" y="457200"/>
            <a:ext cx="11018520" cy="553998"/>
          </a:xfrm>
        </p:spPr>
        <p:txBody>
          <a:bodyPr/>
          <a:lstStyle/>
          <a:p>
            <a:r>
              <a:rPr lang="en-US" dirty="0"/>
              <a:t>Process Timeline for Threat Analysis </a:t>
            </a:r>
          </a:p>
        </p:txBody>
      </p:sp>
      <p:pic>
        <p:nvPicPr>
          <p:cNvPr id="6" name="Picture 5" descr="A close-up of a computer screen&#10;&#10;AI-generated content may be incorrect.">
            <a:extLst>
              <a:ext uri="{FF2B5EF4-FFF2-40B4-BE49-F238E27FC236}">
                <a16:creationId xmlns:a16="http://schemas.microsoft.com/office/drawing/2014/main" id="{49A18AB8-6644-E07F-0C43-0324DDB9924C}"/>
              </a:ext>
            </a:extLst>
          </p:cNvPr>
          <p:cNvPicPr>
            <a:picLocks noChangeAspect="1"/>
          </p:cNvPicPr>
          <p:nvPr/>
        </p:nvPicPr>
        <p:blipFill>
          <a:blip r:embed="rId2"/>
          <a:stretch>
            <a:fillRect/>
          </a:stretch>
        </p:blipFill>
        <p:spPr>
          <a:xfrm>
            <a:off x="588263" y="1320143"/>
            <a:ext cx="11018838" cy="4950373"/>
          </a:xfrm>
          <a:prstGeom prst="rect">
            <a:avLst/>
          </a:prstGeom>
          <a:noFill/>
        </p:spPr>
      </p:pic>
    </p:spTree>
    <p:extLst>
      <p:ext uri="{BB962C8B-B14F-4D97-AF65-F5344CB8AC3E}">
        <p14:creationId xmlns:p14="http://schemas.microsoft.com/office/powerpoint/2010/main" val="4380338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0C8E6-3CB0-77A9-C9CF-4876ED4BB9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5CEA67-164C-E9A6-D568-4045574A7005}"/>
              </a:ext>
            </a:extLst>
          </p:cNvPr>
          <p:cNvSpPr>
            <a:spLocks noGrp="1"/>
          </p:cNvSpPr>
          <p:nvPr>
            <p:ph type="title"/>
          </p:nvPr>
        </p:nvSpPr>
        <p:spPr>
          <a:xfrm>
            <a:off x="588263" y="457200"/>
            <a:ext cx="11018520" cy="553998"/>
          </a:xfrm>
        </p:spPr>
        <p:txBody>
          <a:bodyPr/>
          <a:lstStyle/>
          <a:p>
            <a:r>
              <a:rPr lang="en-US" dirty="0"/>
              <a:t>Existing ways to extract process data</a:t>
            </a:r>
          </a:p>
        </p:txBody>
      </p:sp>
      <p:sp>
        <p:nvSpPr>
          <p:cNvPr id="8" name="Text Placeholder 7">
            <a:extLst>
              <a:ext uri="{FF2B5EF4-FFF2-40B4-BE49-F238E27FC236}">
                <a16:creationId xmlns:a16="http://schemas.microsoft.com/office/drawing/2014/main" id="{AAB0F1DC-36DC-4260-E6BD-33DEBF189801}"/>
              </a:ext>
            </a:extLst>
          </p:cNvPr>
          <p:cNvSpPr>
            <a:spLocks noGrp="1"/>
          </p:cNvSpPr>
          <p:nvPr>
            <p:ph type="body" sz="quarter" idx="16"/>
          </p:nvPr>
        </p:nvSpPr>
        <p:spPr>
          <a:xfrm>
            <a:off x="585217" y="1438275"/>
            <a:ext cx="3264408" cy="338554"/>
          </a:xfrm>
        </p:spPr>
        <p:txBody>
          <a:bodyPr/>
          <a:lstStyle/>
          <a:p>
            <a:r>
              <a:rPr lang="en-US" dirty="0"/>
              <a:t>Procfs</a:t>
            </a:r>
          </a:p>
        </p:txBody>
      </p:sp>
      <p:sp>
        <p:nvSpPr>
          <p:cNvPr id="6" name="Text Placeholder 5">
            <a:extLst>
              <a:ext uri="{FF2B5EF4-FFF2-40B4-BE49-F238E27FC236}">
                <a16:creationId xmlns:a16="http://schemas.microsoft.com/office/drawing/2014/main" id="{599BB031-006D-44C5-1AD4-29AF4E3B3861}"/>
              </a:ext>
            </a:extLst>
          </p:cNvPr>
          <p:cNvSpPr>
            <a:spLocks noGrp="1"/>
          </p:cNvSpPr>
          <p:nvPr>
            <p:ph type="body" sz="quarter" idx="14"/>
          </p:nvPr>
        </p:nvSpPr>
        <p:spPr>
          <a:xfrm>
            <a:off x="478511" y="2045050"/>
            <a:ext cx="3264408" cy="2585323"/>
          </a:xfrm>
        </p:spPr>
        <p:txBody>
          <a:bodyPr/>
          <a:lstStyle/>
          <a:p>
            <a:r>
              <a:rPr lang="en-US" dirty="0" err="1"/>
              <a:t>Vfs</a:t>
            </a:r>
            <a:r>
              <a:rPr lang="en-US" dirty="0"/>
              <a:t> provides detailed information about each process</a:t>
            </a:r>
          </a:p>
          <a:p>
            <a:r>
              <a:rPr lang="en-US" dirty="0"/>
              <a:t>Data is erased as soon as the corresponding process exits</a:t>
            </a:r>
          </a:p>
          <a:p>
            <a:r>
              <a:rPr lang="en-US" dirty="0">
                <a:solidFill>
                  <a:srgbClr val="FF0000"/>
                </a:solidFill>
              </a:rPr>
              <a:t>Unreliable for short-lived processes</a:t>
            </a:r>
          </a:p>
        </p:txBody>
      </p:sp>
      <p:sp>
        <p:nvSpPr>
          <p:cNvPr id="9" name="Text Placeholder 8">
            <a:extLst>
              <a:ext uri="{FF2B5EF4-FFF2-40B4-BE49-F238E27FC236}">
                <a16:creationId xmlns:a16="http://schemas.microsoft.com/office/drawing/2014/main" id="{17FB4104-7B6A-5025-1CB9-5B2A24ADDBB2}"/>
              </a:ext>
            </a:extLst>
          </p:cNvPr>
          <p:cNvSpPr>
            <a:spLocks noGrp="1"/>
          </p:cNvSpPr>
          <p:nvPr>
            <p:ph type="body" sz="quarter" idx="17"/>
          </p:nvPr>
        </p:nvSpPr>
        <p:spPr/>
        <p:txBody>
          <a:bodyPr/>
          <a:lstStyle/>
          <a:p>
            <a:r>
              <a:rPr lang="en-US"/>
              <a:t>  </a:t>
            </a:r>
            <a:r>
              <a:rPr lang="en-US" err="1"/>
              <a:t>AuditD</a:t>
            </a:r>
            <a:endParaRPr lang="en-US"/>
          </a:p>
          <a:p>
            <a:endParaRPr lang="en-US"/>
          </a:p>
        </p:txBody>
      </p:sp>
      <p:sp>
        <p:nvSpPr>
          <p:cNvPr id="7" name="Text Placeholder 6">
            <a:extLst>
              <a:ext uri="{FF2B5EF4-FFF2-40B4-BE49-F238E27FC236}">
                <a16:creationId xmlns:a16="http://schemas.microsoft.com/office/drawing/2014/main" id="{B1E39A02-58E4-4906-EF08-24CFA07D9853}"/>
              </a:ext>
            </a:extLst>
          </p:cNvPr>
          <p:cNvSpPr>
            <a:spLocks noGrp="1"/>
          </p:cNvSpPr>
          <p:nvPr>
            <p:ph type="body" sz="quarter" idx="15"/>
          </p:nvPr>
        </p:nvSpPr>
        <p:spPr>
          <a:xfrm>
            <a:off x="4463796" y="2031530"/>
            <a:ext cx="3264408" cy="3323987"/>
          </a:xfrm>
        </p:spPr>
        <p:txBody>
          <a:bodyPr/>
          <a:lstStyle/>
          <a:p>
            <a:r>
              <a:rPr lang="en-US" dirty="0"/>
              <a:t>Captures detailed information about security-relevant events, logging them for later analysis</a:t>
            </a:r>
          </a:p>
          <a:p>
            <a:r>
              <a:rPr lang="en-US" dirty="0">
                <a:solidFill>
                  <a:srgbClr val="FF0000"/>
                </a:solidFill>
              </a:rPr>
              <a:t>Noisy logs</a:t>
            </a:r>
          </a:p>
          <a:p>
            <a:r>
              <a:rPr lang="en-US" dirty="0">
                <a:solidFill>
                  <a:srgbClr val="FF0000"/>
                </a:solidFill>
              </a:rPr>
              <a:t>Performance issues impacts both CPU and Memory</a:t>
            </a:r>
          </a:p>
          <a:p>
            <a:endParaRPr lang="en-US" dirty="0">
              <a:solidFill>
                <a:srgbClr val="FF0000"/>
              </a:solidFill>
            </a:endParaRPr>
          </a:p>
          <a:p>
            <a:endParaRPr lang="en-US" dirty="0"/>
          </a:p>
        </p:txBody>
      </p:sp>
      <p:sp>
        <p:nvSpPr>
          <p:cNvPr id="10" name="Text Placeholder 9">
            <a:extLst>
              <a:ext uri="{FF2B5EF4-FFF2-40B4-BE49-F238E27FC236}">
                <a16:creationId xmlns:a16="http://schemas.microsoft.com/office/drawing/2014/main" id="{762DE4EB-26BD-B601-372C-C6AC18232DE5}"/>
              </a:ext>
            </a:extLst>
          </p:cNvPr>
          <p:cNvSpPr>
            <a:spLocks noGrp="1"/>
          </p:cNvSpPr>
          <p:nvPr>
            <p:ph type="body" sz="quarter" idx="18"/>
          </p:nvPr>
        </p:nvSpPr>
        <p:spPr>
          <a:xfrm>
            <a:off x="8052789" y="1333121"/>
            <a:ext cx="3553994" cy="548861"/>
          </a:xfrm>
        </p:spPr>
        <p:txBody>
          <a:bodyPr/>
          <a:lstStyle/>
          <a:p>
            <a:r>
              <a:rPr lang="en-US" dirty="0"/>
              <a:t>  </a:t>
            </a:r>
            <a:r>
              <a:rPr lang="en-US" dirty="0" err="1"/>
              <a:t>Netlink</a:t>
            </a:r>
            <a:r>
              <a:rPr lang="en-US" dirty="0"/>
              <a:t> (Proc Connector)</a:t>
            </a:r>
          </a:p>
          <a:p>
            <a:endParaRPr lang="en-US" dirty="0"/>
          </a:p>
        </p:txBody>
      </p:sp>
      <p:sp>
        <p:nvSpPr>
          <p:cNvPr id="11" name="Text Placeholder 10">
            <a:extLst>
              <a:ext uri="{FF2B5EF4-FFF2-40B4-BE49-F238E27FC236}">
                <a16:creationId xmlns:a16="http://schemas.microsoft.com/office/drawing/2014/main" id="{CE56296A-CE28-4119-3FAF-3D8FB80CD789}"/>
              </a:ext>
            </a:extLst>
          </p:cNvPr>
          <p:cNvSpPr>
            <a:spLocks noGrp="1"/>
          </p:cNvSpPr>
          <p:nvPr>
            <p:ph type="body" sz="quarter" idx="19"/>
          </p:nvPr>
        </p:nvSpPr>
        <p:spPr>
          <a:xfrm>
            <a:off x="8342375" y="1993270"/>
            <a:ext cx="3264408" cy="3508653"/>
          </a:xfrm>
        </p:spPr>
        <p:txBody>
          <a:bodyPr/>
          <a:lstStyle/>
          <a:p>
            <a:r>
              <a:rPr lang="en-US" dirty="0"/>
              <a:t>Standardized interface for sending and receiving messages related to process events</a:t>
            </a:r>
          </a:p>
          <a:p>
            <a:r>
              <a:rPr lang="en-US" dirty="0"/>
              <a:t>Allows user-space applications to efficiently track and respond</a:t>
            </a:r>
          </a:p>
          <a:p>
            <a:r>
              <a:rPr lang="en-US" dirty="0">
                <a:solidFill>
                  <a:srgbClr val="FF0000"/>
                </a:solidFill>
              </a:rPr>
              <a:t>Provides numerical data like PID, PPID, without additional info like executable path</a:t>
            </a:r>
          </a:p>
        </p:txBody>
      </p:sp>
    </p:spTree>
    <p:extLst>
      <p:ext uri="{BB962C8B-B14F-4D97-AF65-F5344CB8AC3E}">
        <p14:creationId xmlns:p14="http://schemas.microsoft.com/office/powerpoint/2010/main" val="1883558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7C7B-A701-B631-FE7D-E383064C031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D6A84B2-B016-99DE-1C2F-684C229E4C35}"/>
              </a:ext>
            </a:extLst>
          </p:cNvPr>
          <p:cNvSpPr>
            <a:spLocks noGrp="1"/>
          </p:cNvSpPr>
          <p:nvPr>
            <p:ph type="title"/>
          </p:nvPr>
        </p:nvSpPr>
        <p:spPr/>
        <p:txBody>
          <a:bodyPr/>
          <a:lstStyle/>
          <a:p>
            <a:r>
              <a:rPr lang="en-US"/>
              <a:t>Proposed Solution</a:t>
            </a:r>
          </a:p>
        </p:txBody>
      </p:sp>
      <p:graphicFrame>
        <p:nvGraphicFramePr>
          <p:cNvPr id="9" name="Diagram 8">
            <a:extLst>
              <a:ext uri="{FF2B5EF4-FFF2-40B4-BE49-F238E27FC236}">
                <a16:creationId xmlns:a16="http://schemas.microsoft.com/office/drawing/2014/main" id="{A403258A-3E69-011F-83F7-FA6EC8BEE7EA}"/>
              </a:ext>
            </a:extLst>
          </p:cNvPr>
          <p:cNvGraphicFramePr/>
          <p:nvPr>
            <p:extLst>
              <p:ext uri="{D42A27DB-BD31-4B8C-83A1-F6EECF244321}">
                <p14:modId xmlns:p14="http://schemas.microsoft.com/office/powerpoint/2010/main" val="1130699519"/>
              </p:ext>
            </p:extLst>
          </p:nvPr>
        </p:nvGraphicFramePr>
        <p:xfrm>
          <a:off x="779645" y="924025"/>
          <a:ext cx="10254578" cy="521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126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DEC4-5567-AB1A-06F6-70F1531C6353}"/>
              </a:ext>
            </a:extLst>
          </p:cNvPr>
          <p:cNvSpPr>
            <a:spLocks noGrp="1"/>
          </p:cNvSpPr>
          <p:nvPr>
            <p:ph type="title"/>
          </p:nvPr>
        </p:nvSpPr>
        <p:spPr>
          <a:xfrm>
            <a:off x="588263" y="457200"/>
            <a:ext cx="11018520" cy="553998"/>
          </a:xfrm>
        </p:spPr>
        <p:txBody>
          <a:bodyPr wrap="square" anchor="ctr">
            <a:normAutofit/>
          </a:bodyPr>
          <a:lstStyle/>
          <a:p>
            <a:r>
              <a:rPr lang="en-US" dirty="0"/>
              <a:t>Detailed Flow from eBPF to User Space</a:t>
            </a:r>
          </a:p>
        </p:txBody>
      </p:sp>
      <p:pic>
        <p:nvPicPr>
          <p:cNvPr id="16" name="Picture 15" descr="A diagram of a diagram&#10;&#10;AI-generated content may be incorrect.">
            <a:extLst>
              <a:ext uri="{FF2B5EF4-FFF2-40B4-BE49-F238E27FC236}">
                <a16:creationId xmlns:a16="http://schemas.microsoft.com/office/drawing/2014/main" id="{5EA8213D-D1EC-5EB9-1D25-ECDD2E71EC66}"/>
              </a:ext>
            </a:extLst>
          </p:cNvPr>
          <p:cNvPicPr>
            <a:picLocks noChangeAspect="1"/>
          </p:cNvPicPr>
          <p:nvPr/>
        </p:nvPicPr>
        <p:blipFill>
          <a:blip r:embed="rId2"/>
          <a:stretch>
            <a:fillRect/>
          </a:stretch>
        </p:blipFill>
        <p:spPr>
          <a:xfrm>
            <a:off x="658367" y="1252728"/>
            <a:ext cx="10948415" cy="5267743"/>
          </a:xfrm>
          <a:prstGeom prst="rect">
            <a:avLst/>
          </a:prstGeom>
        </p:spPr>
      </p:pic>
    </p:spTree>
    <p:extLst>
      <p:ext uri="{BB962C8B-B14F-4D97-AF65-F5344CB8AC3E}">
        <p14:creationId xmlns:p14="http://schemas.microsoft.com/office/powerpoint/2010/main" val="25750958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3336-D5E1-C3D5-830E-D44B314261A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28A79E9-DCC5-1245-C5B9-7149BCDE31E6}"/>
              </a:ext>
            </a:extLst>
          </p:cNvPr>
          <p:cNvSpPr>
            <a:spLocks noGrp="1"/>
          </p:cNvSpPr>
          <p:nvPr>
            <p:ph type="title"/>
          </p:nvPr>
        </p:nvSpPr>
        <p:spPr>
          <a:xfrm>
            <a:off x="588263" y="716111"/>
            <a:ext cx="11018520" cy="553998"/>
          </a:xfrm>
        </p:spPr>
        <p:txBody>
          <a:bodyPr wrap="square" anchor="t">
            <a:normAutofit/>
          </a:bodyPr>
          <a:lstStyle/>
          <a:p>
            <a:r>
              <a:rPr lang="en-US"/>
              <a:t>Implementation summary </a:t>
            </a:r>
          </a:p>
        </p:txBody>
      </p:sp>
      <p:graphicFrame>
        <p:nvGraphicFramePr>
          <p:cNvPr id="10" name="Table 9">
            <a:extLst>
              <a:ext uri="{FF2B5EF4-FFF2-40B4-BE49-F238E27FC236}">
                <a16:creationId xmlns:a16="http://schemas.microsoft.com/office/drawing/2014/main" id="{C0DF508E-8982-9800-C9BB-0D09A6461725}"/>
              </a:ext>
            </a:extLst>
          </p:cNvPr>
          <p:cNvGraphicFramePr>
            <a:graphicFrameLocks noGrp="1"/>
          </p:cNvGraphicFramePr>
          <p:nvPr>
            <p:extLst>
              <p:ext uri="{D42A27DB-BD31-4B8C-83A1-F6EECF244321}">
                <p14:modId xmlns:p14="http://schemas.microsoft.com/office/powerpoint/2010/main" val="3845617248"/>
              </p:ext>
            </p:extLst>
          </p:nvPr>
        </p:nvGraphicFramePr>
        <p:xfrm>
          <a:off x="585217" y="1463040"/>
          <a:ext cx="6751004" cy="2560320"/>
        </p:xfrm>
        <a:graphic>
          <a:graphicData uri="http://schemas.openxmlformats.org/drawingml/2006/table">
            <a:tbl>
              <a:tblPr firstRow="1" bandRow="1">
                <a:tableStyleId>{5C22544A-7EE6-4342-B048-85BDC9FD1C3A}</a:tableStyleId>
              </a:tblPr>
              <a:tblGrid>
                <a:gridCol w="1876940">
                  <a:extLst>
                    <a:ext uri="{9D8B030D-6E8A-4147-A177-3AD203B41FA5}">
                      <a16:colId xmlns:a16="http://schemas.microsoft.com/office/drawing/2014/main" val="1165471129"/>
                    </a:ext>
                  </a:extLst>
                </a:gridCol>
                <a:gridCol w="4874064">
                  <a:extLst>
                    <a:ext uri="{9D8B030D-6E8A-4147-A177-3AD203B41FA5}">
                      <a16:colId xmlns:a16="http://schemas.microsoft.com/office/drawing/2014/main" val="1370310470"/>
                    </a:ext>
                  </a:extLst>
                </a:gridCol>
              </a:tblGrid>
              <a:tr h="351636">
                <a:tc>
                  <a:txBody>
                    <a:bodyPr/>
                    <a:lstStyle/>
                    <a:p>
                      <a:r>
                        <a:rPr lang="en-US"/>
                        <a:t>Process Data</a:t>
                      </a:r>
                    </a:p>
                  </a:txBody>
                  <a:tcPr/>
                </a:tc>
                <a:tc>
                  <a:txBody>
                    <a:bodyPr/>
                    <a:lstStyle/>
                    <a:p>
                      <a:r>
                        <a:rPr lang="en-US"/>
                        <a:t>Source in Kernel</a:t>
                      </a:r>
                    </a:p>
                  </a:txBody>
                  <a:tcPr/>
                </a:tc>
                <a:extLst>
                  <a:ext uri="{0D108BD9-81ED-4DB2-BD59-A6C34878D82A}">
                    <a16:rowId xmlns:a16="http://schemas.microsoft.com/office/drawing/2014/main" val="3632340422"/>
                  </a:ext>
                </a:extLst>
              </a:tr>
              <a:tr h="343150">
                <a:tc>
                  <a:txBody>
                    <a:bodyPr/>
                    <a:lstStyle/>
                    <a:p>
                      <a:r>
                        <a:rPr lang="en-US" err="1"/>
                        <a:t>pid</a:t>
                      </a:r>
                      <a:endParaRPr lang="en-US"/>
                    </a:p>
                  </a:txBody>
                  <a:tcPr/>
                </a:tc>
                <a:tc>
                  <a:txBody>
                    <a:bodyPr/>
                    <a:lstStyle/>
                    <a:p>
                      <a:r>
                        <a:rPr lang="en-US" sz="1800" b="0" dirty="0" err="1">
                          <a:effectLst/>
                        </a:rPr>
                        <a:t>bpf_get_current_pid_tgid</a:t>
                      </a:r>
                      <a:r>
                        <a:rPr lang="en-US" sz="1800" b="0" dirty="0">
                          <a:effectLst/>
                        </a:rPr>
                        <a:t> (Upper 32 bits)</a:t>
                      </a:r>
                      <a:endParaRPr lang="en-US" dirty="0"/>
                    </a:p>
                  </a:txBody>
                  <a:tcPr/>
                </a:tc>
                <a:extLst>
                  <a:ext uri="{0D108BD9-81ED-4DB2-BD59-A6C34878D82A}">
                    <a16:rowId xmlns:a16="http://schemas.microsoft.com/office/drawing/2014/main" val="265262543"/>
                  </a:ext>
                </a:extLst>
              </a:tr>
              <a:tr h="343150">
                <a:tc>
                  <a:txBody>
                    <a:bodyPr/>
                    <a:lstStyle/>
                    <a:p>
                      <a:r>
                        <a:rPr lang="en-US" err="1"/>
                        <a:t>ppid</a:t>
                      </a:r>
                      <a:endParaRPr lang="en-US"/>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dirty="0" err="1">
                          <a:effectLst/>
                        </a:rPr>
                        <a:t>task_struct</a:t>
                      </a:r>
                      <a:r>
                        <a:rPr lang="en-US" sz="1800" b="0" dirty="0">
                          <a:effectLst/>
                        </a:rPr>
                        <a:t> </a:t>
                      </a:r>
                      <a:r>
                        <a:rPr lang="en-US" sz="1800" b="0" dirty="0">
                          <a:effectLst/>
                          <a:sym typeface="Wingdings" panose="05000000000000000000" pitchFamily="2" charset="2"/>
                        </a:rPr>
                        <a:t></a:t>
                      </a:r>
                      <a:r>
                        <a:rPr lang="en-US" sz="1800" b="0" dirty="0">
                          <a:effectLst/>
                        </a:rPr>
                        <a:t> </a:t>
                      </a:r>
                      <a:r>
                        <a:rPr lang="en-US" sz="1800" b="0" dirty="0" err="1">
                          <a:effectLst/>
                        </a:rPr>
                        <a:t>real_parent</a:t>
                      </a:r>
                      <a:endParaRPr lang="en-US" sz="1800" b="0" i="0" dirty="0">
                        <a:effectLst/>
                        <a:latin typeface="+mn-lt"/>
                      </a:endParaRPr>
                    </a:p>
                  </a:txBody>
                  <a:tcPr/>
                </a:tc>
                <a:extLst>
                  <a:ext uri="{0D108BD9-81ED-4DB2-BD59-A6C34878D82A}">
                    <a16:rowId xmlns:a16="http://schemas.microsoft.com/office/drawing/2014/main" val="2648391432"/>
                  </a:ext>
                </a:extLst>
              </a:tr>
              <a:tr h="343150">
                <a:tc>
                  <a:txBody>
                    <a:bodyPr/>
                    <a:lstStyle/>
                    <a:p>
                      <a:r>
                        <a:rPr lang="en-US"/>
                        <a:t>cwd</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i="0" dirty="0" err="1">
                          <a:solidFill>
                            <a:srgbClr val="D83B01"/>
                          </a:solidFill>
                          <a:effectLst/>
                          <a:latin typeface="+mn-lt"/>
                        </a:rPr>
                        <a:t>task_struct</a:t>
                      </a:r>
                      <a:r>
                        <a:rPr lang="en-US" sz="1800" b="0" i="0" dirty="0">
                          <a:solidFill>
                            <a:srgbClr val="D83B01"/>
                          </a:solidFill>
                          <a:effectLst/>
                          <a:latin typeface="+mn-lt"/>
                        </a:rPr>
                        <a:t> </a:t>
                      </a:r>
                      <a:r>
                        <a:rPr lang="en-US" sz="1800" b="0" i="0" dirty="0">
                          <a:solidFill>
                            <a:srgbClr val="D83B01"/>
                          </a:solidFill>
                          <a:effectLst/>
                          <a:latin typeface="+mn-lt"/>
                          <a:sym typeface="Wingdings" panose="05000000000000000000" pitchFamily="2" charset="2"/>
                        </a:rPr>
                        <a:t> fs  </a:t>
                      </a:r>
                      <a:r>
                        <a:rPr lang="en-US" sz="1800" b="0" i="0" dirty="0" err="1">
                          <a:solidFill>
                            <a:srgbClr val="D83B01"/>
                          </a:solidFill>
                          <a:effectLst/>
                          <a:latin typeface="+mn-lt"/>
                          <a:sym typeface="Wingdings" panose="05000000000000000000" pitchFamily="2" charset="2"/>
                        </a:rPr>
                        <a:t>pwd</a:t>
                      </a:r>
                      <a:r>
                        <a:rPr lang="en-US" sz="1800" b="0" i="0" dirty="0">
                          <a:solidFill>
                            <a:srgbClr val="D83B01"/>
                          </a:solidFill>
                          <a:effectLst/>
                          <a:latin typeface="+mn-lt"/>
                          <a:sym typeface="Wingdings" panose="05000000000000000000" pitchFamily="2" charset="2"/>
                        </a:rPr>
                        <a:t>  dentry</a:t>
                      </a:r>
                      <a:endParaRPr lang="en-US" sz="1800" b="0" i="0" dirty="0">
                        <a:solidFill>
                          <a:srgbClr val="D83B01"/>
                        </a:solidFill>
                        <a:effectLst/>
                        <a:latin typeface="+mn-lt"/>
                      </a:endParaRPr>
                    </a:p>
                  </a:txBody>
                  <a:tcPr/>
                </a:tc>
                <a:extLst>
                  <a:ext uri="{0D108BD9-81ED-4DB2-BD59-A6C34878D82A}">
                    <a16:rowId xmlns:a16="http://schemas.microsoft.com/office/drawing/2014/main" val="289899489"/>
                  </a:ext>
                </a:extLst>
              </a:tr>
              <a:tr h="343150">
                <a:tc>
                  <a:txBody>
                    <a:bodyPr/>
                    <a:lstStyle/>
                    <a:p>
                      <a:r>
                        <a:rPr lang="en-US"/>
                        <a:t>path</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dirty="0" err="1">
                          <a:solidFill>
                            <a:srgbClr val="D83B01"/>
                          </a:solidFill>
                          <a:effectLst/>
                        </a:rPr>
                        <a:t>task_struct</a:t>
                      </a:r>
                      <a:r>
                        <a:rPr lang="en-US" sz="1800" b="0" dirty="0">
                          <a:solidFill>
                            <a:srgbClr val="D83B01"/>
                          </a:solidFill>
                          <a:effectLst/>
                        </a:rPr>
                        <a:t> </a:t>
                      </a:r>
                      <a:r>
                        <a:rPr lang="en-US" sz="1800" b="0" dirty="0">
                          <a:solidFill>
                            <a:srgbClr val="D83B01"/>
                          </a:solidFill>
                          <a:effectLst/>
                          <a:sym typeface="Wingdings" panose="05000000000000000000" pitchFamily="2" charset="2"/>
                        </a:rPr>
                        <a:t> </a:t>
                      </a:r>
                      <a:r>
                        <a:rPr lang="en-US" sz="1800" b="0" dirty="0" err="1">
                          <a:solidFill>
                            <a:srgbClr val="D83B01"/>
                          </a:solidFill>
                          <a:effectLst/>
                          <a:sym typeface="Wingdings" panose="05000000000000000000" pitchFamily="2" charset="2"/>
                        </a:rPr>
                        <a:t>mm.exe_file</a:t>
                      </a:r>
                      <a:r>
                        <a:rPr lang="en-US" sz="1800" b="0" dirty="0">
                          <a:solidFill>
                            <a:srgbClr val="D83B01"/>
                          </a:solidFill>
                          <a:effectLst/>
                          <a:sym typeface="Wingdings" panose="05000000000000000000" pitchFamily="2" charset="2"/>
                        </a:rPr>
                        <a:t>  </a:t>
                      </a:r>
                      <a:r>
                        <a:rPr lang="en-US" sz="1800" b="0" dirty="0" err="1">
                          <a:solidFill>
                            <a:srgbClr val="D83B01"/>
                          </a:solidFill>
                          <a:effectLst/>
                          <a:sym typeface="Wingdings" panose="05000000000000000000" pitchFamily="2" charset="2"/>
                        </a:rPr>
                        <a:t>f_path</a:t>
                      </a:r>
                      <a:r>
                        <a:rPr lang="en-US" sz="1800" b="0" dirty="0">
                          <a:solidFill>
                            <a:srgbClr val="D83B01"/>
                          </a:solidFill>
                          <a:effectLst/>
                          <a:sym typeface="Wingdings" panose="05000000000000000000" pitchFamily="2" charset="2"/>
                        </a:rPr>
                        <a:t>  dentry</a:t>
                      </a:r>
                      <a:endParaRPr lang="en-US" sz="1800" b="0" i="0" dirty="0">
                        <a:solidFill>
                          <a:srgbClr val="D83B01"/>
                        </a:solidFill>
                        <a:effectLst/>
                        <a:latin typeface="+mn-lt"/>
                      </a:endParaRPr>
                    </a:p>
                  </a:txBody>
                  <a:tcPr/>
                </a:tc>
                <a:extLst>
                  <a:ext uri="{0D108BD9-81ED-4DB2-BD59-A6C34878D82A}">
                    <a16:rowId xmlns:a16="http://schemas.microsoft.com/office/drawing/2014/main" val="332261578"/>
                  </a:ext>
                </a:extLst>
              </a:tr>
              <a:tr h="343150">
                <a:tc>
                  <a:txBody>
                    <a:bodyPr/>
                    <a:lstStyle/>
                    <a:p>
                      <a:r>
                        <a:rPr lang="en-US" err="1"/>
                        <a:t>cmdline_args</a:t>
                      </a:r>
                      <a:endParaRPr lang="en-US"/>
                    </a:p>
                  </a:txBody>
                  <a:tcPr/>
                </a:tc>
                <a:tc>
                  <a:txBody>
                    <a:bodyPr/>
                    <a:lstStyle/>
                    <a:p>
                      <a:r>
                        <a:rPr lang="en-US" sz="1800" b="0" i="0" dirty="0" err="1">
                          <a:solidFill>
                            <a:srgbClr val="D83B01"/>
                          </a:solidFill>
                          <a:effectLst/>
                          <a:latin typeface="+mn-lt"/>
                        </a:rPr>
                        <a:t>ctx</a:t>
                      </a:r>
                      <a:r>
                        <a:rPr lang="en-US" sz="1800" b="0" i="0" dirty="0">
                          <a:solidFill>
                            <a:srgbClr val="D83B01"/>
                          </a:solidFill>
                          <a:effectLst/>
                          <a:latin typeface="+mn-lt"/>
                        </a:rPr>
                        <a:t>-&gt;</a:t>
                      </a:r>
                      <a:r>
                        <a:rPr lang="en-US" sz="1800" b="0" i="0" dirty="0" err="1">
                          <a:solidFill>
                            <a:srgbClr val="D83B01"/>
                          </a:solidFill>
                          <a:effectLst/>
                          <a:latin typeface="+mn-lt"/>
                        </a:rPr>
                        <a:t>args</a:t>
                      </a:r>
                      <a:r>
                        <a:rPr lang="en-US" sz="1800" b="0" i="0" dirty="0">
                          <a:solidFill>
                            <a:srgbClr val="D83B01"/>
                          </a:solidFill>
                          <a:effectLst/>
                          <a:latin typeface="+mn-lt"/>
                        </a:rPr>
                        <a:t>[1] (</a:t>
                      </a:r>
                      <a:r>
                        <a:rPr lang="en-US" sz="1800" b="0" i="0" dirty="0" err="1">
                          <a:solidFill>
                            <a:srgbClr val="D83B01"/>
                          </a:solidFill>
                          <a:effectLst/>
                          <a:latin typeface="+mn-lt"/>
                        </a:rPr>
                        <a:t>syscall</a:t>
                      </a:r>
                      <a:r>
                        <a:rPr lang="en-US" sz="1800" b="0" i="0" dirty="0">
                          <a:solidFill>
                            <a:srgbClr val="D83B01"/>
                          </a:solidFill>
                          <a:effectLst/>
                          <a:latin typeface="+mn-lt"/>
                        </a:rPr>
                        <a:t> arguments)</a:t>
                      </a:r>
                      <a:endParaRPr lang="en-US" dirty="0">
                        <a:solidFill>
                          <a:srgbClr val="D83B01"/>
                        </a:solidFill>
                      </a:endParaRPr>
                    </a:p>
                  </a:txBody>
                  <a:tcPr/>
                </a:tc>
                <a:extLst>
                  <a:ext uri="{0D108BD9-81ED-4DB2-BD59-A6C34878D82A}">
                    <a16:rowId xmlns:a16="http://schemas.microsoft.com/office/drawing/2014/main" val="3019855058"/>
                  </a:ext>
                </a:extLst>
              </a:tr>
              <a:tr h="351636">
                <a:tc>
                  <a:txBody>
                    <a:bodyPr/>
                    <a:lstStyle/>
                    <a:p>
                      <a:r>
                        <a:rPr lang="en-US" err="1"/>
                        <a:t>operation_time</a:t>
                      </a:r>
                      <a:endParaRPr lang="en-US"/>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i="0" dirty="0" err="1">
                          <a:effectLst/>
                          <a:latin typeface="+mn-lt"/>
                        </a:rPr>
                        <a:t>bpf_ktime_get_ns</a:t>
                      </a:r>
                      <a:endParaRPr lang="en-US" sz="1800" b="0" i="0" dirty="0">
                        <a:effectLst/>
                        <a:latin typeface="+mn-lt"/>
                      </a:endParaRPr>
                    </a:p>
                  </a:txBody>
                  <a:tcPr/>
                </a:tc>
                <a:extLst>
                  <a:ext uri="{0D108BD9-81ED-4DB2-BD59-A6C34878D82A}">
                    <a16:rowId xmlns:a16="http://schemas.microsoft.com/office/drawing/2014/main" val="2779545663"/>
                  </a:ext>
                </a:extLst>
              </a:tr>
            </a:tbl>
          </a:graphicData>
        </a:graphic>
      </p:graphicFrame>
      <p:graphicFrame>
        <p:nvGraphicFramePr>
          <p:cNvPr id="13" name="Table 12">
            <a:extLst>
              <a:ext uri="{FF2B5EF4-FFF2-40B4-BE49-F238E27FC236}">
                <a16:creationId xmlns:a16="http://schemas.microsoft.com/office/drawing/2014/main" id="{CF869E1E-86D7-F6C3-6328-07379B948863}"/>
              </a:ext>
            </a:extLst>
          </p:cNvPr>
          <p:cNvGraphicFramePr>
            <a:graphicFrameLocks noGrp="1"/>
          </p:cNvGraphicFramePr>
          <p:nvPr>
            <p:extLst>
              <p:ext uri="{D42A27DB-BD31-4B8C-83A1-F6EECF244321}">
                <p14:modId xmlns:p14="http://schemas.microsoft.com/office/powerpoint/2010/main" val="3368106522"/>
              </p:ext>
            </p:extLst>
          </p:nvPr>
        </p:nvGraphicFramePr>
        <p:xfrm>
          <a:off x="7477602" y="1463040"/>
          <a:ext cx="3962400" cy="1371600"/>
        </p:xfrm>
        <a:graphic>
          <a:graphicData uri="http://schemas.openxmlformats.org/drawingml/2006/table">
            <a:tbl>
              <a:tblPr firstRow="1" bandRow="1">
                <a:tableStyleId>{5C22544A-7EE6-4342-B048-85BDC9FD1C3A}</a:tableStyleId>
              </a:tblPr>
              <a:tblGrid>
                <a:gridCol w="813287">
                  <a:extLst>
                    <a:ext uri="{9D8B030D-6E8A-4147-A177-3AD203B41FA5}">
                      <a16:colId xmlns:a16="http://schemas.microsoft.com/office/drawing/2014/main" val="2151052099"/>
                    </a:ext>
                  </a:extLst>
                </a:gridCol>
                <a:gridCol w="3149113">
                  <a:extLst>
                    <a:ext uri="{9D8B030D-6E8A-4147-A177-3AD203B41FA5}">
                      <a16:colId xmlns:a16="http://schemas.microsoft.com/office/drawing/2014/main" val="2962036357"/>
                    </a:ext>
                  </a:extLst>
                </a:gridCol>
              </a:tblGrid>
              <a:tr h="300333">
                <a:tc>
                  <a:txBody>
                    <a:bodyPr/>
                    <a:lstStyle/>
                    <a:p>
                      <a:r>
                        <a:rPr lang="en-US"/>
                        <a:t>Event</a:t>
                      </a:r>
                    </a:p>
                  </a:txBody>
                  <a:tcPr/>
                </a:tc>
                <a:tc>
                  <a:txBody>
                    <a:bodyPr/>
                    <a:lstStyle/>
                    <a:p>
                      <a:r>
                        <a:rPr lang="en-US"/>
                        <a:t>Process Data(</a:t>
                      </a:r>
                      <a:r>
                        <a:rPr lang="en-US" err="1"/>
                        <a:t>start_time</a:t>
                      </a:r>
                      <a:r>
                        <a:rPr lang="en-US"/>
                        <a:t>)</a:t>
                      </a:r>
                    </a:p>
                  </a:txBody>
                  <a:tcPr/>
                </a:tc>
                <a:extLst>
                  <a:ext uri="{0D108BD9-81ED-4DB2-BD59-A6C34878D82A}">
                    <a16:rowId xmlns:a16="http://schemas.microsoft.com/office/drawing/2014/main" val="2484513885"/>
                  </a:ext>
                </a:extLst>
              </a:tr>
              <a:tr h="300333">
                <a:tc>
                  <a:txBody>
                    <a:bodyPr/>
                    <a:lstStyle/>
                    <a:p>
                      <a:r>
                        <a:rPr lang="en-US"/>
                        <a:t>Fork</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err="1">
                          <a:effectLst/>
                        </a:rPr>
                        <a:t>bpf_ktime_get_ns</a:t>
                      </a:r>
                      <a:endParaRPr lang="en-US" sz="1800" b="0" i="0">
                        <a:effectLst/>
                        <a:latin typeface="+mn-lt"/>
                      </a:endParaRPr>
                    </a:p>
                  </a:txBody>
                  <a:tcPr/>
                </a:tc>
                <a:extLst>
                  <a:ext uri="{0D108BD9-81ED-4DB2-BD59-A6C34878D82A}">
                    <a16:rowId xmlns:a16="http://schemas.microsoft.com/office/drawing/2014/main" val="1225034212"/>
                  </a:ext>
                </a:extLst>
              </a:tr>
              <a:tr h="525583">
                <a:tc>
                  <a:txBody>
                    <a:bodyPr/>
                    <a:lstStyle/>
                    <a:p>
                      <a:r>
                        <a:rPr lang="en-US"/>
                        <a:t>Exec</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i="0" dirty="0" err="1">
                          <a:effectLst/>
                          <a:latin typeface="+mn-lt"/>
                        </a:rPr>
                        <a:t>task_struct</a:t>
                      </a:r>
                      <a:r>
                        <a:rPr lang="en-US" sz="1800" b="0" i="0" dirty="0">
                          <a:effectLst/>
                          <a:latin typeface="+mn-lt"/>
                        </a:rPr>
                        <a:t> </a:t>
                      </a:r>
                      <a:r>
                        <a:rPr lang="en-US" sz="1800" b="0" i="0" dirty="0">
                          <a:effectLst/>
                          <a:latin typeface="+mn-lt"/>
                          <a:sym typeface="Wingdings" panose="05000000000000000000" pitchFamily="2" charset="2"/>
                        </a:rPr>
                        <a:t> </a:t>
                      </a:r>
                      <a:r>
                        <a:rPr lang="en-US" sz="1800" b="0" i="0" dirty="0" err="1">
                          <a:effectLst/>
                          <a:latin typeface="+mn-lt"/>
                          <a:sym typeface="Wingdings" panose="05000000000000000000" pitchFamily="2" charset="2"/>
                        </a:rPr>
                        <a:t>start_boottime</a:t>
                      </a:r>
                      <a:endParaRPr lang="en-US" sz="1800" b="0" i="0" dirty="0">
                        <a:effectLst/>
                        <a:latin typeface="+mn-lt"/>
                      </a:endParaRPr>
                    </a:p>
                    <a:p>
                      <a:endParaRPr lang="en-US" dirty="0"/>
                    </a:p>
                  </a:txBody>
                  <a:tcPr/>
                </a:tc>
                <a:extLst>
                  <a:ext uri="{0D108BD9-81ED-4DB2-BD59-A6C34878D82A}">
                    <a16:rowId xmlns:a16="http://schemas.microsoft.com/office/drawing/2014/main" val="2020564655"/>
                  </a:ext>
                </a:extLst>
              </a:tr>
            </a:tbl>
          </a:graphicData>
        </a:graphic>
      </p:graphicFrame>
      <p:graphicFrame>
        <p:nvGraphicFramePr>
          <p:cNvPr id="15" name="Table 14">
            <a:extLst>
              <a:ext uri="{FF2B5EF4-FFF2-40B4-BE49-F238E27FC236}">
                <a16:creationId xmlns:a16="http://schemas.microsoft.com/office/drawing/2014/main" id="{75252C7E-B9BB-6ACD-AE46-0C52F84EEEA4}"/>
              </a:ext>
            </a:extLst>
          </p:cNvPr>
          <p:cNvGraphicFramePr>
            <a:graphicFrameLocks noGrp="1"/>
          </p:cNvGraphicFramePr>
          <p:nvPr>
            <p:extLst>
              <p:ext uri="{D42A27DB-BD31-4B8C-83A1-F6EECF244321}">
                <p14:modId xmlns:p14="http://schemas.microsoft.com/office/powerpoint/2010/main" val="2448254349"/>
              </p:ext>
            </p:extLst>
          </p:nvPr>
        </p:nvGraphicFramePr>
        <p:xfrm>
          <a:off x="585218" y="4216292"/>
          <a:ext cx="9746451" cy="1483360"/>
        </p:xfrm>
        <a:graphic>
          <a:graphicData uri="http://schemas.openxmlformats.org/drawingml/2006/table">
            <a:tbl>
              <a:tblPr firstRow="1" bandRow="1">
                <a:tableStyleId>{5C22544A-7EE6-4342-B048-85BDC9FD1C3A}</a:tableStyleId>
              </a:tblPr>
              <a:tblGrid>
                <a:gridCol w="3860658">
                  <a:extLst>
                    <a:ext uri="{9D8B030D-6E8A-4147-A177-3AD203B41FA5}">
                      <a16:colId xmlns:a16="http://schemas.microsoft.com/office/drawing/2014/main" val="1844233002"/>
                    </a:ext>
                  </a:extLst>
                </a:gridCol>
                <a:gridCol w="903890">
                  <a:extLst>
                    <a:ext uri="{9D8B030D-6E8A-4147-A177-3AD203B41FA5}">
                      <a16:colId xmlns:a16="http://schemas.microsoft.com/office/drawing/2014/main" val="1298187803"/>
                    </a:ext>
                  </a:extLst>
                </a:gridCol>
                <a:gridCol w="4981903">
                  <a:extLst>
                    <a:ext uri="{9D8B030D-6E8A-4147-A177-3AD203B41FA5}">
                      <a16:colId xmlns:a16="http://schemas.microsoft.com/office/drawing/2014/main" val="3447074067"/>
                    </a:ext>
                  </a:extLst>
                </a:gridCol>
              </a:tblGrid>
              <a:tr h="370840">
                <a:tc>
                  <a:txBody>
                    <a:bodyPr/>
                    <a:lstStyle/>
                    <a:p>
                      <a:r>
                        <a:rPr lang="en-US"/>
                        <a:t>Kernel Hooks</a:t>
                      </a:r>
                    </a:p>
                  </a:txBody>
                  <a:tcPr/>
                </a:tc>
                <a:tc>
                  <a:txBody>
                    <a:bodyPr/>
                    <a:lstStyle/>
                    <a:p>
                      <a:r>
                        <a:rPr lang="en-US"/>
                        <a:t>Event</a:t>
                      </a:r>
                    </a:p>
                  </a:txBody>
                  <a:tcPr/>
                </a:tc>
                <a:tc>
                  <a:txBody>
                    <a:bodyPr/>
                    <a:lstStyle/>
                    <a:p>
                      <a:r>
                        <a:rPr lang="en-US"/>
                        <a:t>Process Data </a:t>
                      </a:r>
                    </a:p>
                  </a:txBody>
                  <a:tcPr/>
                </a:tc>
                <a:extLst>
                  <a:ext uri="{0D108BD9-81ED-4DB2-BD59-A6C34878D82A}">
                    <a16:rowId xmlns:a16="http://schemas.microsoft.com/office/drawing/2014/main" val="3582908416"/>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err="1">
                          <a:effectLst/>
                        </a:rPr>
                        <a:t>tracepoint</a:t>
                      </a:r>
                      <a:r>
                        <a:rPr lang="en-US" sz="1800" b="0">
                          <a:effectLst/>
                        </a:rPr>
                        <a:t>/</a:t>
                      </a:r>
                      <a:r>
                        <a:rPr lang="en-US" sz="1800" b="0" err="1">
                          <a:effectLst/>
                        </a:rPr>
                        <a:t>task_newtask</a:t>
                      </a:r>
                      <a:r>
                        <a:rPr lang="en-US" sz="1800" b="0">
                          <a:effectLst/>
                        </a:rPr>
                        <a:t> </a:t>
                      </a:r>
                      <a:endParaRPr lang="en-US" sz="1800" b="0" i="0">
                        <a:effectLst/>
                        <a:latin typeface="+mn-lt"/>
                      </a:endParaRPr>
                    </a:p>
                  </a:txBody>
                  <a:tcPr/>
                </a:tc>
                <a:tc>
                  <a:txBody>
                    <a:bodyPr/>
                    <a:lstStyle/>
                    <a:p>
                      <a:r>
                        <a:rPr lang="en-US"/>
                        <a:t>Fork</a:t>
                      </a:r>
                    </a:p>
                  </a:txBody>
                  <a:tcPr/>
                </a:tc>
                <a:tc>
                  <a:txBody>
                    <a:bodyPr/>
                    <a:lstStyle/>
                    <a:p>
                      <a:r>
                        <a:rPr lang="en-US" err="1"/>
                        <a:t>pid</a:t>
                      </a:r>
                      <a:r>
                        <a:rPr lang="en-US"/>
                        <a:t>, </a:t>
                      </a:r>
                      <a:r>
                        <a:rPr lang="en-US" err="1"/>
                        <a:t>ppid</a:t>
                      </a:r>
                      <a:r>
                        <a:rPr lang="en-US"/>
                        <a:t>, cwd, path, </a:t>
                      </a:r>
                      <a:r>
                        <a:rPr lang="en-US" err="1"/>
                        <a:t>start_time</a:t>
                      </a:r>
                      <a:endParaRPr lang="en-US"/>
                    </a:p>
                  </a:txBody>
                  <a:tcPr/>
                </a:tc>
                <a:extLst>
                  <a:ext uri="{0D108BD9-81ED-4DB2-BD59-A6C34878D82A}">
                    <a16:rowId xmlns:a16="http://schemas.microsoft.com/office/drawing/2014/main" val="1083152891"/>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i="0" dirty="0" err="1">
                          <a:effectLst/>
                          <a:latin typeface="+mn-lt"/>
                        </a:rPr>
                        <a:t>tracepoint</a:t>
                      </a:r>
                      <a:r>
                        <a:rPr lang="en-US" sz="1800" b="0" i="0" dirty="0">
                          <a:effectLst/>
                          <a:latin typeface="+mn-lt"/>
                        </a:rPr>
                        <a:t>/</a:t>
                      </a:r>
                      <a:r>
                        <a:rPr lang="en-US" sz="1800" b="0" i="0" dirty="0" err="1">
                          <a:effectLst/>
                          <a:latin typeface="+mn-lt"/>
                        </a:rPr>
                        <a:t>syscalls</a:t>
                      </a:r>
                      <a:r>
                        <a:rPr lang="en-US" sz="1800" b="0" i="0" dirty="0">
                          <a:effectLst/>
                          <a:latin typeface="+mn-lt"/>
                        </a:rPr>
                        <a:t>/</a:t>
                      </a:r>
                      <a:r>
                        <a:rPr lang="en-US" sz="1800" b="0" i="0" dirty="0" err="1">
                          <a:effectLst/>
                          <a:latin typeface="+mn-lt"/>
                        </a:rPr>
                        <a:t>sys_enter_execve</a:t>
                      </a:r>
                      <a:endParaRPr lang="en-US" sz="1800" b="0" i="0" dirty="0">
                        <a:effectLst/>
                        <a:latin typeface="+mn-lt"/>
                      </a:endParaRPr>
                    </a:p>
                  </a:txBody>
                  <a:tcPr/>
                </a:tc>
                <a:tc>
                  <a:txBody>
                    <a:bodyPr/>
                    <a:lstStyle/>
                    <a:p>
                      <a:r>
                        <a:rPr lang="en-US"/>
                        <a:t>Exec</a:t>
                      </a:r>
                    </a:p>
                  </a:txBody>
                  <a:tcPr/>
                </a:tc>
                <a:tc>
                  <a:txBody>
                    <a:bodyPr/>
                    <a:lstStyle/>
                    <a:p>
                      <a:r>
                        <a:rPr lang="en-US" err="1"/>
                        <a:t>pid</a:t>
                      </a:r>
                      <a:r>
                        <a:rPr lang="en-US"/>
                        <a:t>, </a:t>
                      </a:r>
                      <a:r>
                        <a:rPr lang="en-US" err="1"/>
                        <a:t>operation_time</a:t>
                      </a:r>
                      <a:r>
                        <a:rPr lang="en-US"/>
                        <a:t>, </a:t>
                      </a:r>
                      <a:r>
                        <a:rPr lang="en-US" err="1"/>
                        <a:t>cmdline_args</a:t>
                      </a:r>
                      <a:endParaRPr lang="en-US"/>
                    </a:p>
                  </a:txBody>
                  <a:tcPr/>
                </a:tc>
                <a:extLst>
                  <a:ext uri="{0D108BD9-81ED-4DB2-BD59-A6C34878D82A}">
                    <a16:rowId xmlns:a16="http://schemas.microsoft.com/office/drawing/2014/main" val="1353097899"/>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i="0" err="1">
                          <a:effectLst/>
                          <a:latin typeface="+mn-lt"/>
                        </a:rPr>
                        <a:t>tracepoint</a:t>
                      </a:r>
                      <a:r>
                        <a:rPr lang="en-US" sz="1800" b="0" i="0">
                          <a:effectLst/>
                          <a:latin typeface="+mn-lt"/>
                        </a:rPr>
                        <a:t>/</a:t>
                      </a:r>
                      <a:r>
                        <a:rPr lang="en-US" sz="1800" b="0" i="0" err="1">
                          <a:effectLst/>
                          <a:latin typeface="+mn-lt"/>
                        </a:rPr>
                        <a:t>syscalls</a:t>
                      </a:r>
                      <a:r>
                        <a:rPr lang="en-US" sz="1800" b="0" i="0">
                          <a:effectLst/>
                          <a:latin typeface="+mn-lt"/>
                        </a:rPr>
                        <a:t>/</a:t>
                      </a:r>
                      <a:r>
                        <a:rPr lang="en-US" sz="1800" b="0" i="0" err="1">
                          <a:effectLst/>
                          <a:latin typeface="+mn-lt"/>
                        </a:rPr>
                        <a:t>sys_exit_execve</a:t>
                      </a:r>
                      <a:r>
                        <a:rPr lang="en-US" sz="1800" b="0" i="0">
                          <a:effectLst/>
                          <a:latin typeface="+mn-lt"/>
                        </a:rPr>
                        <a:t> </a:t>
                      </a:r>
                    </a:p>
                  </a:txBody>
                  <a:tcPr/>
                </a:tc>
                <a:tc>
                  <a:txBody>
                    <a:bodyPr/>
                    <a:lstStyle/>
                    <a:p>
                      <a:r>
                        <a:rPr lang="en-US"/>
                        <a:t>Exec</a:t>
                      </a:r>
                    </a:p>
                  </a:txBody>
                  <a:tcPr/>
                </a:tc>
                <a:tc>
                  <a:txBody>
                    <a:bodyPr/>
                    <a:lstStyle/>
                    <a:p>
                      <a:r>
                        <a:rPr lang="en-US" dirty="0" err="1"/>
                        <a:t>ppid</a:t>
                      </a:r>
                      <a:r>
                        <a:rPr lang="en-US" dirty="0"/>
                        <a:t>, cwd, path, </a:t>
                      </a:r>
                      <a:r>
                        <a:rPr lang="en-US" dirty="0" err="1"/>
                        <a:t>start_time</a:t>
                      </a:r>
                      <a:endParaRPr lang="en-US" dirty="0"/>
                    </a:p>
                  </a:txBody>
                  <a:tcPr/>
                </a:tc>
                <a:extLst>
                  <a:ext uri="{0D108BD9-81ED-4DB2-BD59-A6C34878D82A}">
                    <a16:rowId xmlns:a16="http://schemas.microsoft.com/office/drawing/2014/main" val="2062991594"/>
                  </a:ext>
                </a:extLst>
              </a:tr>
            </a:tbl>
          </a:graphicData>
        </a:graphic>
      </p:graphicFrame>
    </p:spTree>
    <p:extLst>
      <p:ext uri="{BB962C8B-B14F-4D97-AF65-F5344CB8AC3E}">
        <p14:creationId xmlns:p14="http://schemas.microsoft.com/office/powerpoint/2010/main" val="34734825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DCDE-27AC-FAD7-632B-9602538AC1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303CB9-37D9-F265-76BF-A6B4B8C4DE09}"/>
              </a:ext>
            </a:extLst>
          </p:cNvPr>
          <p:cNvSpPr>
            <a:spLocks noGrp="1"/>
          </p:cNvSpPr>
          <p:nvPr>
            <p:ph type="title"/>
          </p:nvPr>
        </p:nvSpPr>
        <p:spPr/>
        <p:txBody>
          <a:bodyPr/>
          <a:lstStyle/>
          <a:p>
            <a:r>
              <a:rPr lang="en-US" err="1"/>
              <a:t>eBPF</a:t>
            </a:r>
            <a:r>
              <a:rPr lang="en-US"/>
              <a:t> Building Blocks – Task Structure</a:t>
            </a:r>
          </a:p>
        </p:txBody>
      </p:sp>
      <p:sp>
        <p:nvSpPr>
          <p:cNvPr id="5" name="Text Placeholder 4">
            <a:extLst>
              <a:ext uri="{FF2B5EF4-FFF2-40B4-BE49-F238E27FC236}">
                <a16:creationId xmlns:a16="http://schemas.microsoft.com/office/drawing/2014/main" id="{3F37E84A-A60B-C688-2E07-0D96B6F88B14}"/>
              </a:ext>
            </a:extLst>
          </p:cNvPr>
          <p:cNvSpPr>
            <a:spLocks noGrp="1"/>
          </p:cNvSpPr>
          <p:nvPr>
            <p:ph type="body" sz="quarter" idx="10"/>
          </p:nvPr>
        </p:nvSpPr>
        <p:spPr>
          <a:xfrm>
            <a:off x="584200" y="1435100"/>
            <a:ext cx="5212080" cy="4708981"/>
          </a:xfrm>
        </p:spPr>
        <p:txBody>
          <a:bodyPr vert="horz" wrap="square" lIns="0" tIns="0" rIns="0" bIns="0" rtlCol="0" anchor="t">
            <a:spAutoFit/>
          </a:bodyPr>
          <a:lstStyle/>
          <a:p>
            <a:pPr marL="457200" indent="-457200">
              <a:buFont typeface="Arial" panose="020B0604020202020204" pitchFamily="34" charset="0"/>
              <a:buChar char="•"/>
            </a:pPr>
            <a:r>
              <a:rPr lang="en-US" sz="2000" dirty="0">
                <a:latin typeface="Segoe UI"/>
                <a:cs typeface="Segoe UI"/>
              </a:rPr>
              <a:t>Contains all information the kernel needs to manage and schedule processes:</a:t>
            </a:r>
          </a:p>
          <a:p>
            <a:pPr marL="622300" lvl="2" indent="-171450">
              <a:buFont typeface="Arial" panose="020B0604020202020204" pitchFamily="34" charset="0"/>
              <a:buChar char="•"/>
            </a:pPr>
            <a:r>
              <a:rPr lang="en-US" sz="2000" dirty="0">
                <a:latin typeface="Segoe UI"/>
                <a:cs typeface="Segoe UI"/>
              </a:rPr>
              <a:t>process state</a:t>
            </a:r>
          </a:p>
          <a:p>
            <a:pPr marL="622300" lvl="2" indent="-171450">
              <a:buFont typeface="Arial" panose="020B0604020202020204" pitchFamily="34" charset="0"/>
              <a:buChar char="•"/>
            </a:pPr>
            <a:r>
              <a:rPr lang="en-US" sz="2000" dirty="0">
                <a:latin typeface="Segoe UI"/>
                <a:cs typeface="Segoe UI"/>
              </a:rPr>
              <a:t>memory management</a:t>
            </a:r>
          </a:p>
          <a:p>
            <a:pPr marL="622300" lvl="2" indent="-171450">
              <a:buFont typeface="Arial" panose="020B0604020202020204" pitchFamily="34" charset="0"/>
              <a:buChar char="•"/>
            </a:pPr>
            <a:r>
              <a:rPr lang="en-US" sz="2000" dirty="0">
                <a:latin typeface="Segoe UI"/>
                <a:cs typeface="Segoe UI"/>
              </a:rPr>
              <a:t>file descriptors, and more.</a:t>
            </a:r>
          </a:p>
          <a:p>
            <a:pPr marL="456882" marR="0" lvl="0" indent="-457200" algn="l" defTabSz="932742" rtl="0" eaLnBrk="1" fontAlgn="auto" latinLnBrk="0" hangingPunct="1">
              <a:lnSpc>
                <a:spcPct val="100000"/>
              </a:lnSpc>
              <a:spcBef>
                <a:spcPts val="1224"/>
              </a:spcBef>
              <a:spcAft>
                <a:spcPts val="0"/>
              </a:spcAft>
              <a:buClr>
                <a:srgbClr val="000000"/>
              </a:buClr>
              <a:buSzPct val="90000"/>
              <a:buFont typeface="Arial" panose="020B0604020202020204" pitchFamily="34" charset="0"/>
              <a:buChar char="•"/>
              <a:tabLst/>
              <a:defRPr/>
            </a:pPr>
            <a:r>
              <a:rPr kumimoji="0" lang="en-IN" sz="2000" b="0" i="0" u="none" strike="noStrike" kern="1200" cap="none" spc="0" normalizeH="0" baseline="0" noProof="0" dirty="0" err="1">
                <a:ln>
                  <a:noFill/>
                </a:ln>
                <a:solidFill>
                  <a:srgbClr val="107C10"/>
                </a:solidFill>
                <a:effectLst/>
                <a:uLnTx/>
                <a:uFillTx/>
                <a:latin typeface="Segoe UI"/>
                <a:ea typeface="+mn-ea"/>
                <a:cs typeface="Segoe UI" panose="020B0502040204020203" pitchFamily="34" charset="0"/>
              </a:rPr>
              <a:t>bpf_get_current_task</a:t>
            </a:r>
            <a:endParaRPr lang="en-US" sz="3200" dirty="0">
              <a:latin typeface="Segoe UI"/>
              <a:cs typeface="Segoe UI"/>
            </a:endParaRPr>
          </a:p>
          <a:p>
            <a:pPr marL="457200" indent="-457200">
              <a:buFont typeface="Arial" panose="020B0604020202020204" pitchFamily="34" charset="0"/>
              <a:buChar char="•"/>
            </a:pPr>
            <a:r>
              <a:rPr lang="en-US" sz="2000" dirty="0">
                <a:latin typeface="Segoe UI"/>
                <a:cs typeface="Segoe UI"/>
              </a:rPr>
              <a:t>Used to extract </a:t>
            </a:r>
          </a:p>
          <a:p>
            <a:pPr marL="712470" lvl="1" indent="-457200">
              <a:buFont typeface="Arial" panose="020B0604020202020204" pitchFamily="34" charset="0"/>
              <a:buChar char="•"/>
            </a:pPr>
            <a:r>
              <a:rPr lang="en-US" dirty="0" err="1">
                <a:latin typeface="Segoe UI"/>
                <a:cs typeface="Arima Koshi Medium" pitchFamily="2" charset="77"/>
              </a:rPr>
              <a:t>ppid</a:t>
            </a:r>
            <a:endParaRPr lang="en-US" dirty="0">
              <a:latin typeface="Segoe UI"/>
              <a:cs typeface="Arima Koshi Medium" pitchFamily="2" charset="77"/>
            </a:endParaRPr>
          </a:p>
          <a:p>
            <a:pPr marL="712470" lvl="1" indent="-457200">
              <a:buFont typeface="Arial" panose="020B0604020202020204" pitchFamily="34" charset="0"/>
              <a:buChar char="•"/>
            </a:pPr>
            <a:r>
              <a:rPr lang="en-US" dirty="0">
                <a:latin typeface="Segoe UI"/>
                <a:cs typeface="Arima Koshi Medium" pitchFamily="2" charset="77"/>
              </a:rPr>
              <a:t>process paths dentry</a:t>
            </a:r>
          </a:p>
          <a:p>
            <a:pPr marL="712470" lvl="1" indent="-457200">
              <a:buFont typeface="Arial" panose="020B0604020202020204" pitchFamily="34" charset="0"/>
              <a:buChar char="•"/>
            </a:pPr>
            <a:r>
              <a:rPr lang="en-US" dirty="0">
                <a:latin typeface="Segoe UI"/>
                <a:cs typeface="Arima Koshi Medium" pitchFamily="2" charset="77"/>
              </a:rPr>
              <a:t>cwd dentry</a:t>
            </a:r>
          </a:p>
          <a:p>
            <a:pPr marL="712470" lvl="1" indent="-457200">
              <a:buFont typeface="Arial" panose="020B0604020202020204" pitchFamily="34" charset="0"/>
              <a:buChar char="•"/>
            </a:pPr>
            <a:r>
              <a:rPr lang="en-US" dirty="0">
                <a:latin typeface="Segoe UI"/>
                <a:cs typeface="Arima Koshi Medium" pitchFamily="2" charset="77"/>
              </a:rPr>
              <a:t>mount point paths dentry</a:t>
            </a:r>
          </a:p>
          <a:p>
            <a:pPr marL="456882" indent="-457200">
              <a:buFont typeface="Arial" panose="020B0604020202020204" pitchFamily="34" charset="0"/>
              <a:buChar char="•"/>
            </a:pPr>
            <a:endParaRPr lang="en-US" dirty="0">
              <a:latin typeface="Segoe UI"/>
              <a:cs typeface="Arima Koshi Medium" pitchFamily="2" charset="77"/>
            </a:endParaRPr>
          </a:p>
        </p:txBody>
      </p:sp>
      <p:pic>
        <p:nvPicPr>
          <p:cNvPr id="1026" name="Picture 2">
            <a:extLst>
              <a:ext uri="{FF2B5EF4-FFF2-40B4-BE49-F238E27FC236}">
                <a16:creationId xmlns:a16="http://schemas.microsoft.com/office/drawing/2014/main" id="{398DF6DE-1FFB-C5CF-8683-635FC6220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504" y="1011198"/>
            <a:ext cx="5974180" cy="568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880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93EE-E4FE-A743-48E0-69CF2CE78F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77F32C-2989-BC4B-1975-2122153610F5}"/>
              </a:ext>
            </a:extLst>
          </p:cNvPr>
          <p:cNvSpPr>
            <a:spLocks noGrp="1"/>
          </p:cNvSpPr>
          <p:nvPr>
            <p:ph type="title"/>
          </p:nvPr>
        </p:nvSpPr>
        <p:spPr/>
        <p:txBody>
          <a:bodyPr/>
          <a:lstStyle/>
          <a:p>
            <a:r>
              <a:rPr lang="en-US"/>
              <a:t>eBPF Building Blocks – Dentry Structure</a:t>
            </a:r>
          </a:p>
        </p:txBody>
      </p:sp>
      <p:sp>
        <p:nvSpPr>
          <p:cNvPr id="5" name="Text Placeholder 4">
            <a:extLst>
              <a:ext uri="{FF2B5EF4-FFF2-40B4-BE49-F238E27FC236}">
                <a16:creationId xmlns:a16="http://schemas.microsoft.com/office/drawing/2014/main" id="{2178EA5C-C7CD-DC13-EFD9-42ECC4FF16F2}"/>
              </a:ext>
            </a:extLst>
          </p:cNvPr>
          <p:cNvSpPr>
            <a:spLocks noGrp="1"/>
          </p:cNvSpPr>
          <p:nvPr>
            <p:ph type="body" sz="quarter" idx="10"/>
          </p:nvPr>
        </p:nvSpPr>
        <p:spPr>
          <a:xfrm>
            <a:off x="584200" y="1435100"/>
            <a:ext cx="5212080" cy="4308872"/>
          </a:xfrm>
        </p:spPr>
        <p:txBody>
          <a:bodyPr vert="horz" wrap="square" lIns="0" tIns="0" rIns="0" bIns="0" rtlCol="0" anchor="t">
            <a:spAutoFit/>
          </a:bodyPr>
          <a:lstStyle/>
          <a:p>
            <a:pPr marL="457200" indent="-457200">
              <a:buFont typeface="Arial" panose="020B0604020202020204" pitchFamily="34" charset="0"/>
              <a:buChar char="•"/>
            </a:pPr>
            <a:r>
              <a:rPr lang="en-US" sz="2000" b="1" dirty="0">
                <a:latin typeface="Segoe UI"/>
                <a:cs typeface="Segoe UI"/>
              </a:rPr>
              <a:t>dentry (directory entry)</a:t>
            </a:r>
            <a:r>
              <a:rPr lang="en-US" sz="2000" dirty="0">
                <a:latin typeface="Segoe UI"/>
                <a:cs typeface="Segoe UI"/>
              </a:rPr>
              <a:t> structure: fundamental part of the Virtual Filesystem (VFS) layer in Linux kernel</a:t>
            </a:r>
          </a:p>
          <a:p>
            <a:pPr marL="457200" indent="-457200">
              <a:buFont typeface="Arial" panose="020B0604020202020204" pitchFamily="34" charset="0"/>
              <a:buChar char="•"/>
            </a:pPr>
            <a:r>
              <a:rPr lang="en-US" sz="2000" dirty="0">
                <a:latin typeface="Segoe UI"/>
                <a:cs typeface="Segoe UI"/>
              </a:rPr>
              <a:t>Organizes files and directories into tree like structure in file system</a:t>
            </a:r>
          </a:p>
          <a:p>
            <a:pPr marL="457200" indent="-457200">
              <a:buFont typeface="Arial" panose="020B0604020202020204" pitchFamily="34" charset="0"/>
              <a:buChar char="•"/>
            </a:pPr>
            <a:r>
              <a:rPr lang="en-US" sz="2000" dirty="0">
                <a:latin typeface="Segoe UI"/>
                <a:cs typeface="Segoe UI"/>
              </a:rPr>
              <a:t>Internal nodes of tree -&gt; directories Leaves -&gt; Ordinary files.</a:t>
            </a:r>
          </a:p>
          <a:p>
            <a:pPr marL="457200" indent="-457200">
              <a:buFont typeface="Arial" panose="020B0604020202020204" pitchFamily="34" charset="0"/>
              <a:buChar char="•"/>
            </a:pPr>
            <a:r>
              <a:rPr lang="en-US" sz="2000" dirty="0">
                <a:latin typeface="Segoe UI"/>
                <a:cs typeface="Segoe UI"/>
              </a:rPr>
              <a:t>Tree Traversal from leaf to root gives the path </a:t>
            </a:r>
          </a:p>
          <a:p>
            <a:pPr marL="457200" indent="-457200">
              <a:buFont typeface="Arial" panose="020B0604020202020204" pitchFamily="34" charset="0"/>
              <a:buChar char="•"/>
            </a:pPr>
            <a:r>
              <a:rPr lang="en-US" sz="2000" dirty="0">
                <a:latin typeface="Segoe UI"/>
                <a:cs typeface="Segoe UI"/>
              </a:rPr>
              <a:t>Deep paths can make the event data very heavy: Need to keep static size of total nodes</a:t>
            </a:r>
          </a:p>
        </p:txBody>
      </p:sp>
      <p:pic>
        <p:nvPicPr>
          <p:cNvPr id="11" name="Graphic 10">
            <a:extLst>
              <a:ext uri="{FF2B5EF4-FFF2-40B4-BE49-F238E27FC236}">
                <a16:creationId xmlns:a16="http://schemas.microsoft.com/office/drawing/2014/main" id="{485040C7-6D4B-34F0-2030-F265BA2763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8119" y="1555855"/>
            <a:ext cx="3428836" cy="4367180"/>
          </a:xfrm>
          <a:prstGeom prst="rect">
            <a:avLst/>
          </a:prstGeom>
        </p:spPr>
      </p:pic>
    </p:spTree>
    <p:extLst>
      <p:ext uri="{BB962C8B-B14F-4D97-AF65-F5344CB8AC3E}">
        <p14:creationId xmlns:p14="http://schemas.microsoft.com/office/powerpoint/2010/main" val="352916263"/>
      </p:ext>
    </p:extLst>
  </p:cSld>
  <p:clrMapOvr>
    <a:masterClrMapping/>
  </p:clrMapOvr>
  <p:transition>
    <p:fade/>
  </p:transition>
</p:sld>
</file>

<file path=ppt/theme/theme1.xml><?xml version="1.0" encoding="utf-8"?>
<a:theme xmlns:a="http://schemas.openxmlformats.org/drawingml/2006/main" name="White Template">
  <a:themeElements>
    <a:clrScheme name="Custom 7">
      <a:dk1>
        <a:srgbClr val="000000"/>
      </a:dk1>
      <a:lt1>
        <a:srgbClr val="FFFFFF"/>
      </a:lt1>
      <a:dk2>
        <a:srgbClr val="054B16"/>
      </a:dk2>
      <a:lt2>
        <a:srgbClr val="E6E6E6"/>
      </a:lt2>
      <a:accent1>
        <a:srgbClr val="107C10"/>
      </a:accent1>
      <a:accent2>
        <a:srgbClr val="243A5E"/>
      </a:accent2>
      <a:accent3>
        <a:srgbClr val="9BF00B"/>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green_accessible" id="{0084F5B9-62DB-4347-94CB-BBEEE1E33D5A}" vid="{F7EDE3B1-FD91-4363-BDA9-DE506D2928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BBE99590A7A4A93C1CFB29C56B0F4" ma:contentTypeVersion="9" ma:contentTypeDescription="Create a new document." ma:contentTypeScope="" ma:versionID="869231b1c4b4d6b67544d17cb45ec8b7">
  <xsd:schema xmlns:xsd="http://www.w3.org/2001/XMLSchema" xmlns:xs="http://www.w3.org/2001/XMLSchema" xmlns:p="http://schemas.microsoft.com/office/2006/metadata/properties" xmlns:ns1="http://schemas.microsoft.com/sharepoint/v3" xmlns:ns2="f0375dd4-3e73-4a11-8ab4-05910697eb74" xmlns:ns3="08e84658-33ce-4c8d-a03d-dc642cfac230" targetNamespace="http://schemas.microsoft.com/office/2006/metadata/properties" ma:root="true" ma:fieldsID="6ef635c98569d317d6e8b60904bb8af6" ns1:_="" ns2:_="" ns3:_="">
    <xsd:import namespace="http://schemas.microsoft.com/sharepoint/v3"/>
    <xsd:import namespace="f0375dd4-3e73-4a11-8ab4-05910697eb74"/>
    <xsd:import namespace="08e84658-33ce-4c8d-a03d-dc642cfac2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375dd4-3e73-4a11-8ab4-05910697eb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e84658-33ce-4c8d-a03d-dc642cfac2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8e84658-33ce-4c8d-a03d-dc642cfac230"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D8DA1EB-B186-47E2-9152-792671795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375dd4-3e73-4a11-8ab4-05910697eb74"/>
    <ds:schemaRef ds:uri="08e84658-33ce-4c8d-a03d-dc642cfac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2C5518-CD65-41F9-81F5-3B54EA95E193}">
  <ds:schemaRefs>
    <ds:schemaRef ds:uri="http://schemas.microsoft.com/sharepoint/v3/contenttype/forms"/>
  </ds:schemaRefs>
</ds:datastoreItem>
</file>

<file path=customXml/itemProps3.xml><?xml version="1.0" encoding="utf-8"?>
<ds:datastoreItem xmlns:ds="http://schemas.openxmlformats.org/officeDocument/2006/customXml" ds:itemID="{C37464A2-010A-429F-B102-182C12F712B5}">
  <ds:schemaRefs>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f0375dd4-3e73-4a11-8ab4-05910697eb74"/>
    <ds:schemaRef ds:uri="http://schemas.openxmlformats.org/package/2006/metadata/core-properties"/>
    <ds:schemaRef ds:uri="http://purl.org/dc/terms/"/>
    <ds:schemaRef ds:uri="08e84658-33ce-4c8d-a03d-dc642cfac230"/>
    <ds:schemaRef ds:uri="http://schemas.microsoft.com/sharepoint/v3"/>
    <ds:schemaRef ds:uri="http://purl.org/dc/dcmityp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White Template</Template>
  <TotalTime>41921</TotalTime>
  <Words>2944</Words>
  <Application>Microsoft Macintosh PowerPoint</Application>
  <PresentationFormat>Widescreen</PresentationFormat>
  <Paragraphs>273</Paragraphs>
  <Slides>19</Slides>
  <Notes>15</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Consolas</vt:lpstr>
      <vt:lpstr>Courier New</vt:lpstr>
      <vt:lpstr>Elza Text</vt:lpstr>
      <vt:lpstr>Segoe UI</vt:lpstr>
      <vt:lpstr>Segoe UI Semibold</vt:lpstr>
      <vt:lpstr>Times New Roman</vt:lpstr>
      <vt:lpstr>Wingdings</vt:lpstr>
      <vt:lpstr>White Template</vt:lpstr>
      <vt:lpstr>PowerPoint Presentation</vt:lpstr>
      <vt:lpstr>Motivation</vt:lpstr>
      <vt:lpstr>Process Timeline for Threat Analysis </vt:lpstr>
      <vt:lpstr>Existing ways to extract process data</vt:lpstr>
      <vt:lpstr>Proposed Solution</vt:lpstr>
      <vt:lpstr>Detailed Flow from eBPF to User Space</vt:lpstr>
      <vt:lpstr>Implementation summary </vt:lpstr>
      <vt:lpstr>eBPF Building Blocks – Task Structure</vt:lpstr>
      <vt:lpstr>eBPF Building Blocks – Dentry Structure</vt:lpstr>
      <vt:lpstr>Implementation – Extracting Dentry </vt:lpstr>
      <vt:lpstr>Implementation – Extracting Path from Dentry</vt:lpstr>
      <vt:lpstr>Implementation: Extracting Cmdline Args from hook</vt:lpstr>
      <vt:lpstr>Validation Experiments</vt:lpstr>
      <vt:lpstr>Results Summary</vt:lpstr>
      <vt:lpstr>Limitations</vt:lpstr>
      <vt:lpstr>PowerPoint Presentation</vt:lpstr>
      <vt:lpstr>Experiment</vt:lpstr>
      <vt:lpstr>Analysis</vt:lpstr>
      <vt:lpstr>Setup – Approaches/Programs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Avtansh Gupta</dc:creator>
  <cp:keywords/>
  <dc:description/>
  <cp:lastModifiedBy>Ankit Garg</cp:lastModifiedBy>
  <cp:revision>8</cp:revision>
  <dcterms:created xsi:type="dcterms:W3CDTF">2024-11-28T06:30:04Z</dcterms:created>
  <dcterms:modified xsi:type="dcterms:W3CDTF">2025-01-30T08:47:48Z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0x0101003CCBBE99590A7A4A93C1CFB29C56B0F4</vt:lpwstr>
  </property>
</Properties>
</file>