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embeddedFontLst>
    <p:embeddedFont>
      <p:font typeface="Ubuntu Light"/>
      <p:regular r:id="rId27"/>
      <p:bold r:id="rId28"/>
      <p:italic r:id="rId29"/>
      <p:boldItalic r:id="rId30"/>
    </p:embeddedFont>
    <p:embeddedFont>
      <p:font typeface="Ubuntu"/>
      <p:regular r:id="rId31"/>
      <p:bold r:id="rId32"/>
      <p:italic r:id="rId33"/>
      <p:boldItalic r:id="rId34"/>
    </p:embeddedFont>
    <p:embeddedFont>
      <p:font typeface="Roboto"/>
      <p:regular r:id="rId35"/>
      <p:bold r:id="rId36"/>
      <p:italic r:id="rId37"/>
      <p:boldItalic r:id="rId38"/>
    </p:embeddedFont>
    <p:embeddedFont>
      <p:font typeface="Ubuntu Medium"/>
      <p:regular r:id="rId39"/>
      <p:bold r:id="rId40"/>
      <p:italic r:id="rId41"/>
      <p:boldItalic r:id="rId42"/>
    </p:embeddedFont>
    <p:embeddedFont>
      <p:font typeface="Ubuntu Sans Light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2181F9A-C962-45D4-AF74-9764F18FA95D}">
  <a:tblStyle styleId="{C2181F9A-C962-45D4-AF74-9764F18FA95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UbuntuMedium-bold.fntdata"/><Relationship Id="rId20" Type="http://schemas.openxmlformats.org/officeDocument/2006/relationships/slide" Target="slides/slide14.xml"/><Relationship Id="rId42" Type="http://schemas.openxmlformats.org/officeDocument/2006/relationships/font" Target="fonts/UbuntuMedium-boldItalic.fntdata"/><Relationship Id="rId41" Type="http://schemas.openxmlformats.org/officeDocument/2006/relationships/font" Target="fonts/UbuntuMedium-italic.fntdata"/><Relationship Id="rId22" Type="http://schemas.openxmlformats.org/officeDocument/2006/relationships/slide" Target="slides/slide16.xml"/><Relationship Id="rId44" Type="http://schemas.openxmlformats.org/officeDocument/2006/relationships/font" Target="fonts/UbuntuSansLight-bold.fntdata"/><Relationship Id="rId21" Type="http://schemas.openxmlformats.org/officeDocument/2006/relationships/slide" Target="slides/slide15.xml"/><Relationship Id="rId43" Type="http://schemas.openxmlformats.org/officeDocument/2006/relationships/font" Target="fonts/UbuntuSansLight-regular.fntdata"/><Relationship Id="rId24" Type="http://schemas.openxmlformats.org/officeDocument/2006/relationships/slide" Target="slides/slide18.xml"/><Relationship Id="rId46" Type="http://schemas.openxmlformats.org/officeDocument/2006/relationships/font" Target="fonts/UbuntuSansLight-boldItalic.fntdata"/><Relationship Id="rId23" Type="http://schemas.openxmlformats.org/officeDocument/2006/relationships/slide" Target="slides/slide17.xml"/><Relationship Id="rId45" Type="http://schemas.openxmlformats.org/officeDocument/2006/relationships/font" Target="fonts/UbuntuSansLight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UbuntuLight-bold.fntdata"/><Relationship Id="rId27" Type="http://schemas.openxmlformats.org/officeDocument/2006/relationships/font" Target="fonts/UbuntuLight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UbuntuLight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Ubuntu-regular.fntdata"/><Relationship Id="rId30" Type="http://schemas.openxmlformats.org/officeDocument/2006/relationships/font" Target="fonts/UbuntuLight-boldItalic.fntdata"/><Relationship Id="rId11" Type="http://schemas.openxmlformats.org/officeDocument/2006/relationships/slide" Target="slides/slide5.xml"/><Relationship Id="rId33" Type="http://schemas.openxmlformats.org/officeDocument/2006/relationships/font" Target="fonts/Ubuntu-italic.fntdata"/><Relationship Id="rId10" Type="http://schemas.openxmlformats.org/officeDocument/2006/relationships/slide" Target="slides/slide4.xml"/><Relationship Id="rId32" Type="http://schemas.openxmlformats.org/officeDocument/2006/relationships/font" Target="fonts/Ubuntu-bold.fntdata"/><Relationship Id="rId13" Type="http://schemas.openxmlformats.org/officeDocument/2006/relationships/slide" Target="slides/slide7.xml"/><Relationship Id="rId35" Type="http://schemas.openxmlformats.org/officeDocument/2006/relationships/font" Target="fonts/Roboto-regular.fntdata"/><Relationship Id="rId12" Type="http://schemas.openxmlformats.org/officeDocument/2006/relationships/slide" Target="slides/slide6.xml"/><Relationship Id="rId34" Type="http://schemas.openxmlformats.org/officeDocument/2006/relationships/font" Target="fonts/Ubuntu-boldItalic.fntdata"/><Relationship Id="rId15" Type="http://schemas.openxmlformats.org/officeDocument/2006/relationships/slide" Target="slides/slide9.xml"/><Relationship Id="rId37" Type="http://schemas.openxmlformats.org/officeDocument/2006/relationships/font" Target="fonts/Roboto-italic.fntdata"/><Relationship Id="rId14" Type="http://schemas.openxmlformats.org/officeDocument/2006/relationships/slide" Target="slides/slide8.xml"/><Relationship Id="rId36" Type="http://schemas.openxmlformats.org/officeDocument/2006/relationships/font" Target="fonts/Roboto-bold.fntdata"/><Relationship Id="rId17" Type="http://schemas.openxmlformats.org/officeDocument/2006/relationships/slide" Target="slides/slide11.xml"/><Relationship Id="rId39" Type="http://schemas.openxmlformats.org/officeDocument/2006/relationships/font" Target="fonts/UbuntuMedium-regular.fntdata"/><Relationship Id="rId16" Type="http://schemas.openxmlformats.org/officeDocument/2006/relationships/slide" Target="slides/slide10.xml"/><Relationship Id="rId38" Type="http://schemas.openxmlformats.org/officeDocument/2006/relationships/font" Target="fonts/Roboto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2b2424e09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2b2424e09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Hi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Mark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Software Engineer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LXD Team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What is Microcloud?</a:t>
            </a:r>
            <a:endParaRPr sz="20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2ba89a6e63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2ba89a6e63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Or computed (inherited).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User can be granted permissions on objects of type instance in project Y.</a:t>
            </a:r>
            <a:endParaRPr sz="20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2ba89a6e63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2ba89a6e63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Or computed (inherited).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User can be granted permissions on objects of type instance in project Y.</a:t>
            </a:r>
            <a:endParaRPr sz="20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2b2424e096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2b2424e096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OpenFGA intended to be deployed separately.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OpenFGA must know about user X and instance c1.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Have to sync “tuples”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Synchronisation hard to get right.</a:t>
            </a:r>
            <a:endParaRPr sz="20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2b2424e096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2b2424e096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HA postgres or MySQL required</a:t>
            </a:r>
            <a:endParaRPr sz="20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2b2424e096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2b2424e096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In an RPi cluster, where will OpenFGA be deployed?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Need solution that works for us.</a:t>
            </a:r>
            <a:endParaRPr sz="20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2b2424e096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2b2424e096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Run the OpenFGA server within LXD each LXD cluster member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OpenFGA datastore interface implementation understands our schema and reads tuples directly from DQLite.</a:t>
            </a:r>
            <a:endParaRPr sz="20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2ba4c98331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2ba4c98331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Run the OpenFGA server within LXD each LXD cluster member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OpenFGA datastore interface implementation understands our schema and reads tuples directly from DQLite.</a:t>
            </a:r>
            <a:endParaRPr sz="20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2ba89a6e63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2ba89a6e63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Run the OpenFGA server within LXD each LXD cluster member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OpenFGA datastore interface implementation understands our schema and reads tuples directly from DQLite.</a:t>
            </a:r>
            <a:endParaRPr sz="20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2b2424e096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2b2424e096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2ba89a6e63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2ba89a6e63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2ba4c98331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2ba4c98331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It’s also very simple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Powerful ReST API.</a:t>
            </a:r>
            <a:endParaRPr sz="20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2b2424e096_0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32b2424e096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2ba4c9833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2ba4c9833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Initialises and configures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LXD, Microceph, and MicroOVN.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After microcloud init, we have a HA LXD cluster with remote storage and software defined networks.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The “micro” means repackaged into snaps with additional DQLite layer for ease of deployment.</a:t>
            </a:r>
            <a:endParaRPr sz="20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2b2424e096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2b2424e096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LXD should run on physical machines for production use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Raspberry Pi Cluster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Server rack</a:t>
            </a:r>
            <a:endParaRPr sz="20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2b2424e096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2b2424e096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Project based. Tied to client certificates and mTLS. Access to all resources in project.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Simple but not granular, what to do?</a:t>
            </a:r>
            <a:endParaRPr sz="20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2b2424e096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2b2424e096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Leverage ecosystem and language for access control patterns.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Model entities and their relationships in a system.</a:t>
            </a:r>
            <a:endParaRPr sz="20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2b2424e096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2b2424e096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OpenFGA request looks like a question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Relations can be direct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E.g. the user can be directly granted permission on a single instance</a:t>
            </a:r>
            <a:endParaRPr sz="20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2ba89a6e63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2ba89a6e63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OpenFGA request looks like a question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Relations can be direct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E.g. the user can be directly granted permission on a single instance</a:t>
            </a:r>
            <a:endParaRPr sz="20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2b2424e096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2b2424e096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Or computed (inherited).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User can be granted permissions on objects of type instance in project Y.</a:t>
            </a:r>
            <a:endParaRPr sz="20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/ Title / Top Right ">
  <p:cSld name="CUSTO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2" type="sldNum"/>
          </p:nvPr>
        </p:nvSpPr>
        <p:spPr>
          <a:xfrm>
            <a:off x="8422230" y="4716344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lvl="1">
              <a:buNone/>
              <a:defRPr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lvl="2">
              <a:buNone/>
              <a:defRPr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lvl="3">
              <a:buNone/>
              <a:defRPr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lvl="4">
              <a:buNone/>
              <a:defRPr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lvl="5">
              <a:buNone/>
              <a:defRPr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lvl="6">
              <a:buNone/>
              <a:defRPr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lvl="7">
              <a:buNone/>
              <a:defRPr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lvl="8">
              <a:buNone/>
              <a:defRPr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" name="Google Shape;52;p13"/>
          <p:cNvSpPr txBox="1"/>
          <p:nvPr>
            <p:ph idx="1" type="subTitle"/>
          </p:nvPr>
        </p:nvSpPr>
        <p:spPr>
          <a:xfrm>
            <a:off x="916425" y="2468880"/>
            <a:ext cx="5225400" cy="247500"/>
          </a:xfrm>
          <a:prstGeom prst="rect">
            <a:avLst/>
          </a:prstGeom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Ubuntu Light"/>
              <a:buNone/>
              <a:defRPr sz="16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type="title"/>
          </p:nvPr>
        </p:nvSpPr>
        <p:spPr>
          <a:xfrm>
            <a:off x="916425" y="1828800"/>
            <a:ext cx="5474100" cy="506100"/>
          </a:xfrm>
          <a:prstGeom prst="rect">
            <a:avLst/>
          </a:prstGeom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Ubuntu Light"/>
              <a:buNone/>
              <a:defRPr sz="32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Ubuntu Light"/>
              <a:buNone/>
              <a:defRPr>
                <a:latin typeface="Ubuntu Light"/>
                <a:ea typeface="Ubuntu Light"/>
                <a:cs typeface="Ubuntu Light"/>
                <a:sym typeface="Ubuntu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Ubuntu Light"/>
              <a:buNone/>
              <a:defRPr>
                <a:latin typeface="Ubuntu Light"/>
                <a:ea typeface="Ubuntu Light"/>
                <a:cs typeface="Ubuntu Light"/>
                <a:sym typeface="Ubuntu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Ubuntu Light"/>
              <a:buNone/>
              <a:defRPr>
                <a:latin typeface="Ubuntu Light"/>
                <a:ea typeface="Ubuntu Light"/>
                <a:cs typeface="Ubuntu Light"/>
                <a:sym typeface="Ubuntu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Ubuntu Light"/>
              <a:buNone/>
              <a:defRPr>
                <a:latin typeface="Ubuntu Light"/>
                <a:ea typeface="Ubuntu Light"/>
                <a:cs typeface="Ubuntu Light"/>
                <a:sym typeface="Ubuntu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Ubuntu Light"/>
              <a:buNone/>
              <a:defRPr>
                <a:latin typeface="Ubuntu Light"/>
                <a:ea typeface="Ubuntu Light"/>
                <a:cs typeface="Ubuntu Light"/>
                <a:sym typeface="Ubuntu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Ubuntu Light"/>
              <a:buNone/>
              <a:defRPr>
                <a:latin typeface="Ubuntu Light"/>
                <a:ea typeface="Ubuntu Light"/>
                <a:cs typeface="Ubuntu Light"/>
                <a:sym typeface="Ubuntu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Ubuntu Light"/>
              <a:buNone/>
              <a:defRPr>
                <a:latin typeface="Ubuntu Light"/>
                <a:ea typeface="Ubuntu Light"/>
                <a:cs typeface="Ubuntu Light"/>
                <a:sym typeface="Ubuntu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Ubuntu Light"/>
              <a:buNone/>
              <a:defRPr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/>
        </p:txBody>
      </p:sp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0" r="77176" t="0"/>
          <a:stretch/>
        </p:blipFill>
        <p:spPr>
          <a:xfrm>
            <a:off x="261241" y="0"/>
            <a:ext cx="481980" cy="762198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idx="2" type="body"/>
          </p:nvPr>
        </p:nvSpPr>
        <p:spPr>
          <a:xfrm>
            <a:off x="269575" y="4818888"/>
            <a:ext cx="1254300" cy="172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Ubuntu Medium"/>
              <a:buChar char="●"/>
              <a:defRPr sz="8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Ubuntu Medium"/>
              <a:buChar char="○"/>
              <a:defRPr sz="8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Ubuntu Medium"/>
              <a:buChar char="■"/>
              <a:defRPr sz="8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Ubuntu Medium"/>
              <a:buChar char="●"/>
              <a:defRPr sz="8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Ubuntu Medium"/>
              <a:buChar char="○"/>
              <a:defRPr sz="8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Ubuntu Medium"/>
              <a:buChar char="■"/>
              <a:defRPr sz="8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Ubuntu Medium"/>
              <a:buChar char="●"/>
              <a:defRPr sz="8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Ubuntu Medium"/>
              <a:buChar char="○"/>
              <a:defRPr sz="8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Ubuntu Medium"/>
              <a:buChar char="■"/>
              <a:defRPr sz="8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/ Subtitle / Body Long">
  <p:cSld name="CUSTOM_14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22230" y="471634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lvl="1">
              <a:buNone/>
              <a:defRPr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lvl="2">
              <a:buNone/>
              <a:defRPr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lvl="3">
              <a:buNone/>
              <a:defRPr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lvl="4">
              <a:buNone/>
              <a:defRPr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lvl="5">
              <a:buNone/>
              <a:defRPr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lvl="6">
              <a:buNone/>
              <a:defRPr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lvl="7">
              <a:buNone/>
              <a:defRPr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lvl="8">
              <a:buNone/>
              <a:defRPr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" name="Google Shape;58;p14"/>
          <p:cNvSpPr txBox="1"/>
          <p:nvPr>
            <p:ph type="title"/>
          </p:nvPr>
        </p:nvSpPr>
        <p:spPr>
          <a:xfrm>
            <a:off x="942775" y="265575"/>
            <a:ext cx="5421300" cy="50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Font typeface="Ubuntu Light"/>
              <a:buNone/>
              <a:defRPr sz="3200">
                <a:latin typeface="Ubuntu Light"/>
                <a:ea typeface="Ubuntu Light"/>
                <a:cs typeface="Ubuntu Light"/>
                <a:sym typeface="Ubuntu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" type="subTitle"/>
          </p:nvPr>
        </p:nvSpPr>
        <p:spPr>
          <a:xfrm>
            <a:off x="942775" y="857250"/>
            <a:ext cx="5421300" cy="37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Ubuntu Light"/>
              <a:buNone/>
              <a:defRPr sz="1600">
                <a:solidFill>
                  <a:srgbClr val="666666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2" type="body"/>
          </p:nvPr>
        </p:nvSpPr>
        <p:spPr>
          <a:xfrm>
            <a:off x="6364075" y="342900"/>
            <a:ext cx="2527800" cy="4136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Ubuntu Light"/>
              <a:buChar char="●"/>
              <a:defRPr>
                <a:latin typeface="Ubuntu Light"/>
                <a:ea typeface="Ubuntu Light"/>
                <a:cs typeface="Ubuntu Light"/>
                <a:sym typeface="Ubuntu Light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Ubuntu Light"/>
              <a:buChar char="○"/>
              <a:defRPr>
                <a:latin typeface="Ubuntu Light"/>
                <a:ea typeface="Ubuntu Light"/>
                <a:cs typeface="Ubuntu Light"/>
                <a:sym typeface="Ubuntu Light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Ubuntu Light"/>
              <a:buChar char="■"/>
              <a:defRPr>
                <a:latin typeface="Ubuntu Light"/>
                <a:ea typeface="Ubuntu Light"/>
                <a:cs typeface="Ubuntu Light"/>
                <a:sym typeface="Ubuntu Light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Ubuntu Light"/>
              <a:buChar char="●"/>
              <a:defRPr>
                <a:latin typeface="Ubuntu Light"/>
                <a:ea typeface="Ubuntu Light"/>
                <a:cs typeface="Ubuntu Light"/>
                <a:sym typeface="Ubuntu Light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Ubuntu Light"/>
              <a:buChar char="○"/>
              <a:defRPr>
                <a:latin typeface="Ubuntu Light"/>
                <a:ea typeface="Ubuntu Light"/>
                <a:cs typeface="Ubuntu Light"/>
                <a:sym typeface="Ubuntu Light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Ubuntu Light"/>
              <a:buChar char="■"/>
              <a:defRPr>
                <a:latin typeface="Ubuntu Light"/>
                <a:ea typeface="Ubuntu Light"/>
                <a:cs typeface="Ubuntu Light"/>
                <a:sym typeface="Ubuntu Light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Ubuntu Light"/>
              <a:buChar char="●"/>
              <a:defRPr>
                <a:latin typeface="Ubuntu Light"/>
                <a:ea typeface="Ubuntu Light"/>
                <a:cs typeface="Ubuntu Light"/>
                <a:sym typeface="Ubuntu Light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Ubuntu Light"/>
              <a:buChar char="○"/>
              <a:defRPr>
                <a:latin typeface="Ubuntu Light"/>
                <a:ea typeface="Ubuntu Light"/>
                <a:cs typeface="Ubuntu Light"/>
                <a:sym typeface="Ubuntu Light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Ubuntu Light"/>
              <a:buChar char="■"/>
              <a:defRPr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CUSTOM_5_2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type="title"/>
          </p:nvPr>
        </p:nvSpPr>
        <p:spPr>
          <a:xfrm>
            <a:off x="942775" y="265563"/>
            <a:ext cx="5618700" cy="50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Font typeface="Ubuntu Light"/>
              <a:buNone/>
              <a:defRPr sz="3200">
                <a:latin typeface="Ubuntu Light"/>
                <a:ea typeface="Ubuntu Light"/>
                <a:cs typeface="Ubuntu Light"/>
                <a:sym typeface="Ubuntu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2" type="sldNum"/>
          </p:nvPr>
        </p:nvSpPr>
        <p:spPr>
          <a:xfrm>
            <a:off x="8422230" y="4716344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lvl="1">
              <a:buNone/>
              <a:defRPr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lvl="2">
              <a:buNone/>
              <a:defRPr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lvl="3">
              <a:buNone/>
              <a:defRPr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lvl="4">
              <a:buNone/>
              <a:defRPr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lvl="5">
              <a:buNone/>
              <a:defRPr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lvl="6">
              <a:buNone/>
              <a:defRPr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lvl="7">
              <a:buNone/>
              <a:defRPr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lvl="8">
              <a:buNone/>
              <a:defRPr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/ No Confidential">
  <p:cSld name="CUSTOM_5_1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/>
          <p:nvPr>
            <p:ph type="title"/>
          </p:nvPr>
        </p:nvSpPr>
        <p:spPr>
          <a:xfrm>
            <a:off x="942775" y="265563"/>
            <a:ext cx="5618700" cy="50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Font typeface="Ubuntu Light"/>
              <a:buNone/>
              <a:defRPr sz="3200">
                <a:latin typeface="Ubuntu Light"/>
                <a:ea typeface="Ubuntu Light"/>
                <a:cs typeface="Ubuntu Light"/>
                <a:sym typeface="Ubuntu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Ubuntu Light"/>
              <a:buNone/>
              <a:defRPr>
                <a:latin typeface="Ubuntu Light"/>
                <a:ea typeface="Ubuntu Light"/>
                <a:cs typeface="Ubuntu Light"/>
                <a:sym typeface="Ubuntu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Ubuntu Light"/>
              <a:buNone/>
              <a:defRPr>
                <a:latin typeface="Ubuntu Light"/>
                <a:ea typeface="Ubuntu Light"/>
                <a:cs typeface="Ubuntu Light"/>
                <a:sym typeface="Ubuntu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Ubuntu Light"/>
              <a:buNone/>
              <a:defRPr>
                <a:latin typeface="Ubuntu Light"/>
                <a:ea typeface="Ubuntu Light"/>
                <a:cs typeface="Ubuntu Light"/>
                <a:sym typeface="Ubuntu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Ubuntu Light"/>
              <a:buNone/>
              <a:defRPr>
                <a:latin typeface="Ubuntu Light"/>
                <a:ea typeface="Ubuntu Light"/>
                <a:cs typeface="Ubuntu Light"/>
                <a:sym typeface="Ubuntu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Ubuntu Light"/>
              <a:buNone/>
              <a:defRPr>
                <a:latin typeface="Ubuntu Light"/>
                <a:ea typeface="Ubuntu Light"/>
                <a:cs typeface="Ubuntu Light"/>
                <a:sym typeface="Ubuntu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Ubuntu Light"/>
              <a:buNone/>
              <a:defRPr>
                <a:latin typeface="Ubuntu Light"/>
                <a:ea typeface="Ubuntu Light"/>
                <a:cs typeface="Ubuntu Light"/>
                <a:sym typeface="Ubuntu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Ubuntu Light"/>
              <a:buNone/>
              <a:defRPr>
                <a:latin typeface="Ubuntu Light"/>
                <a:ea typeface="Ubuntu Light"/>
                <a:cs typeface="Ubuntu Light"/>
                <a:sym typeface="Ubuntu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Ubuntu Light"/>
              <a:buNone/>
              <a:defRPr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/>
        </p:txBody>
      </p:sp>
      <p:pic>
        <p:nvPicPr>
          <p:cNvPr id="66" name="Google Shape;66;p16"/>
          <p:cNvPicPr preferRelativeResize="0"/>
          <p:nvPr/>
        </p:nvPicPr>
        <p:blipFill rotWithShape="1">
          <a:blip r:embed="rId2">
            <a:alphaModFix/>
          </a:blip>
          <a:srcRect b="0" l="0" r="77176" t="0"/>
          <a:stretch/>
        </p:blipFill>
        <p:spPr>
          <a:xfrm>
            <a:off x="261241" y="0"/>
            <a:ext cx="481980" cy="762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/ Section / Center ">
  <p:cSld name="CUSTOM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/>
          <p:nvPr>
            <p:ph idx="12" type="sldNum"/>
          </p:nvPr>
        </p:nvSpPr>
        <p:spPr>
          <a:xfrm>
            <a:off x="8422230" y="4716344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rgbClr val="666666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lvl="1">
              <a:buNone/>
              <a:defRPr>
                <a:solidFill>
                  <a:srgbClr val="666666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lvl="2">
              <a:buNone/>
              <a:defRPr>
                <a:solidFill>
                  <a:srgbClr val="666666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lvl="3">
              <a:buNone/>
              <a:defRPr>
                <a:solidFill>
                  <a:srgbClr val="666666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lvl="4">
              <a:buNone/>
              <a:defRPr>
                <a:solidFill>
                  <a:srgbClr val="666666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lvl="5">
              <a:buNone/>
              <a:defRPr>
                <a:solidFill>
                  <a:srgbClr val="666666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lvl="6">
              <a:buNone/>
              <a:defRPr>
                <a:solidFill>
                  <a:srgbClr val="666666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lvl="7">
              <a:buNone/>
              <a:defRPr>
                <a:solidFill>
                  <a:srgbClr val="666666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lvl="8">
              <a:buNone/>
              <a:defRPr>
                <a:solidFill>
                  <a:srgbClr val="666666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17"/>
          <p:cNvSpPr txBox="1"/>
          <p:nvPr>
            <p:ph type="title"/>
          </p:nvPr>
        </p:nvSpPr>
        <p:spPr>
          <a:xfrm>
            <a:off x="942775" y="1828800"/>
            <a:ext cx="3896400" cy="996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Font typeface="Ubuntu Light"/>
              <a:buNone/>
              <a:defRPr sz="3200">
                <a:latin typeface="Ubuntu Light"/>
                <a:ea typeface="Ubuntu Light"/>
                <a:cs typeface="Ubuntu Light"/>
                <a:sym typeface="Ubuntu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Ubuntu Light"/>
              <a:buNone/>
              <a:defRPr>
                <a:latin typeface="Ubuntu Light"/>
                <a:ea typeface="Ubuntu Light"/>
                <a:cs typeface="Ubuntu Light"/>
                <a:sym typeface="Ubuntu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Ubuntu Light"/>
              <a:buNone/>
              <a:defRPr>
                <a:latin typeface="Ubuntu Light"/>
                <a:ea typeface="Ubuntu Light"/>
                <a:cs typeface="Ubuntu Light"/>
                <a:sym typeface="Ubuntu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Ubuntu Light"/>
              <a:buNone/>
              <a:defRPr>
                <a:latin typeface="Ubuntu Light"/>
                <a:ea typeface="Ubuntu Light"/>
                <a:cs typeface="Ubuntu Light"/>
                <a:sym typeface="Ubuntu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Ubuntu Light"/>
              <a:buNone/>
              <a:defRPr>
                <a:latin typeface="Ubuntu Light"/>
                <a:ea typeface="Ubuntu Light"/>
                <a:cs typeface="Ubuntu Light"/>
                <a:sym typeface="Ubuntu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Ubuntu Light"/>
              <a:buNone/>
              <a:defRPr>
                <a:latin typeface="Ubuntu Light"/>
                <a:ea typeface="Ubuntu Light"/>
                <a:cs typeface="Ubuntu Light"/>
                <a:sym typeface="Ubuntu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Ubuntu Light"/>
              <a:buNone/>
              <a:defRPr>
                <a:latin typeface="Ubuntu Light"/>
                <a:ea typeface="Ubuntu Light"/>
                <a:cs typeface="Ubuntu Light"/>
                <a:sym typeface="Ubuntu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Ubuntu Light"/>
              <a:buNone/>
              <a:defRPr>
                <a:latin typeface="Ubuntu Light"/>
                <a:ea typeface="Ubuntu Light"/>
                <a:cs typeface="Ubuntu Light"/>
                <a:sym typeface="Ubuntu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Ubuntu Light"/>
              <a:buNone/>
              <a:defRPr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/>
        </p:txBody>
      </p:sp>
      <p:sp>
        <p:nvSpPr>
          <p:cNvPr id="70" name="Google Shape;70;p17"/>
          <p:cNvSpPr txBox="1"/>
          <p:nvPr>
            <p:ph idx="1" type="subTitle"/>
          </p:nvPr>
        </p:nvSpPr>
        <p:spPr>
          <a:xfrm>
            <a:off x="942775" y="2959550"/>
            <a:ext cx="3870300" cy="247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Ubuntu Light"/>
              <a:buNone/>
              <a:defRPr sz="1600">
                <a:solidFill>
                  <a:srgbClr val="666666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pic>
        <p:nvPicPr>
          <p:cNvPr id="71" name="Google Shape;71;p17"/>
          <p:cNvPicPr preferRelativeResize="0"/>
          <p:nvPr/>
        </p:nvPicPr>
        <p:blipFill rotWithShape="1">
          <a:blip r:embed="rId3">
            <a:alphaModFix/>
          </a:blip>
          <a:srcRect b="0" l="0" r="77176" t="0"/>
          <a:stretch/>
        </p:blipFill>
        <p:spPr>
          <a:xfrm>
            <a:off x="261241" y="0"/>
            <a:ext cx="481980" cy="76219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7"/>
          <p:cNvSpPr txBox="1"/>
          <p:nvPr>
            <p:ph idx="2" type="body"/>
          </p:nvPr>
        </p:nvSpPr>
        <p:spPr>
          <a:xfrm>
            <a:off x="269575" y="4818888"/>
            <a:ext cx="1254300" cy="172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Ubuntu Medium"/>
              <a:buChar char="●"/>
              <a:defRPr sz="800">
                <a:solidFill>
                  <a:srgbClr val="7F7F7F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Ubuntu Medium"/>
              <a:buChar char="○"/>
              <a:defRPr sz="800">
                <a:solidFill>
                  <a:srgbClr val="7F7F7F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Ubuntu Medium"/>
              <a:buChar char="■"/>
              <a:defRPr sz="800">
                <a:solidFill>
                  <a:srgbClr val="7F7F7F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Ubuntu Medium"/>
              <a:buChar char="●"/>
              <a:defRPr sz="800">
                <a:solidFill>
                  <a:srgbClr val="7F7F7F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Ubuntu Medium"/>
              <a:buChar char="○"/>
              <a:defRPr sz="800">
                <a:solidFill>
                  <a:srgbClr val="7F7F7F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Ubuntu Medium"/>
              <a:buChar char="■"/>
              <a:defRPr sz="800">
                <a:solidFill>
                  <a:srgbClr val="7F7F7F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Ubuntu Medium"/>
              <a:buChar char="●"/>
              <a:defRPr sz="800">
                <a:solidFill>
                  <a:srgbClr val="7F7F7F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Ubuntu Medium"/>
              <a:buChar char="○"/>
              <a:defRPr sz="800">
                <a:solidFill>
                  <a:srgbClr val="7F7F7F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Ubuntu Medium"/>
              <a:buChar char="■"/>
              <a:defRPr sz="800">
                <a:solidFill>
                  <a:srgbClr val="7F7F7F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3.png"/><Relationship Id="rId10" Type="http://schemas.openxmlformats.org/officeDocument/2006/relationships/image" Target="../media/image14.png"/><Relationship Id="rId13" Type="http://schemas.openxmlformats.org/officeDocument/2006/relationships/image" Target="../media/image24.png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8.png"/><Relationship Id="rId15" Type="http://schemas.openxmlformats.org/officeDocument/2006/relationships/image" Target="../media/image15.png"/><Relationship Id="rId14" Type="http://schemas.openxmlformats.org/officeDocument/2006/relationships/image" Target="../media/image6.png"/><Relationship Id="rId5" Type="http://schemas.openxmlformats.org/officeDocument/2006/relationships/image" Target="../media/image9.png"/><Relationship Id="rId6" Type="http://schemas.openxmlformats.org/officeDocument/2006/relationships/image" Target="../media/image4.png"/><Relationship Id="rId7" Type="http://schemas.openxmlformats.org/officeDocument/2006/relationships/image" Target="../media/image13.png"/><Relationship Id="rId8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/>
          <p:nvPr>
            <p:ph idx="12" type="sldNum"/>
          </p:nvPr>
        </p:nvSpPr>
        <p:spPr>
          <a:xfrm>
            <a:off x="8422230" y="4716344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" name="Google Shape;78;p18"/>
          <p:cNvSpPr txBox="1"/>
          <p:nvPr>
            <p:ph type="title"/>
          </p:nvPr>
        </p:nvSpPr>
        <p:spPr>
          <a:xfrm>
            <a:off x="916425" y="2286000"/>
            <a:ext cx="6803100" cy="506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Access management in LXD</a:t>
            </a:r>
            <a:endParaRPr/>
          </a:p>
        </p:txBody>
      </p:sp>
      <p:sp>
        <p:nvSpPr>
          <p:cNvPr id="79" name="Google Shape;79;p18"/>
          <p:cNvSpPr txBox="1"/>
          <p:nvPr>
            <p:ph idx="2" type="body"/>
          </p:nvPr>
        </p:nvSpPr>
        <p:spPr>
          <a:xfrm>
            <a:off x="269575" y="4818888"/>
            <a:ext cx="1254300" cy="172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February 2025</a:t>
            </a:r>
            <a:endParaRPr/>
          </a:p>
        </p:txBody>
      </p:sp>
      <p:sp>
        <p:nvSpPr>
          <p:cNvPr id="80" name="Google Shape;80;p18"/>
          <p:cNvSpPr txBox="1"/>
          <p:nvPr/>
        </p:nvSpPr>
        <p:spPr>
          <a:xfrm>
            <a:off x="6301975" y="3631950"/>
            <a:ext cx="2443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rPr>
              <a:t>Mark Laing</a:t>
            </a:r>
            <a:endParaRPr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rPr>
              <a:t>Software Engineer (LXD)</a:t>
            </a:r>
            <a:endParaRPr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rPr>
              <a:t>Canonical</a:t>
            </a:r>
            <a:endParaRPr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81" name="Google Shape;81;p18"/>
          <p:cNvSpPr txBox="1"/>
          <p:nvPr/>
        </p:nvSpPr>
        <p:spPr>
          <a:xfrm>
            <a:off x="869075" y="3793100"/>
            <a:ext cx="4213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rPr>
              <a:t>FOSDEM 2025</a:t>
            </a:r>
            <a:endParaRPr b="1" sz="900">
              <a:solidFill>
                <a:srgbClr val="1F2328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7"/>
          <p:cNvSpPr txBox="1"/>
          <p:nvPr>
            <p:ph type="title"/>
          </p:nvPr>
        </p:nvSpPr>
        <p:spPr>
          <a:xfrm>
            <a:off x="942775" y="265575"/>
            <a:ext cx="7258500" cy="50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Fine-grained authorization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buntu Sans Light"/>
              <a:ea typeface="Ubuntu Sans Light"/>
              <a:cs typeface="Ubuntu Sans Light"/>
              <a:sym typeface="Ubuntu Sans Light"/>
            </a:endParaRPr>
          </a:p>
        </p:txBody>
      </p:sp>
      <p:pic>
        <p:nvPicPr>
          <p:cNvPr id="260" name="Google Shape;26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775" y="1176300"/>
            <a:ext cx="7086600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7"/>
          <p:cNvSpPr txBox="1"/>
          <p:nvPr/>
        </p:nvSpPr>
        <p:spPr>
          <a:xfrm>
            <a:off x="1006150" y="1828800"/>
            <a:ext cx="6878100" cy="298380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type identity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ourier New"/>
                <a:ea typeface="Courier New"/>
                <a:cs typeface="Courier New"/>
                <a:sym typeface="Courier New"/>
              </a:rPr>
              <a:t>type server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ourier New"/>
                <a:ea typeface="Courier New"/>
                <a:cs typeface="Courier New"/>
                <a:sym typeface="Courier New"/>
              </a:rPr>
              <a:t>  relations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ourier New"/>
                <a:ea typeface="Courier New"/>
                <a:cs typeface="Courier New"/>
                <a:sym typeface="Courier New"/>
              </a:rPr>
              <a:t>    admin: [identity]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ourier New"/>
                <a:ea typeface="Courier New"/>
                <a:cs typeface="Courier New"/>
                <a:sym typeface="Courier New"/>
              </a:rPr>
              <a:t>type project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ourier New"/>
                <a:ea typeface="Courier New"/>
                <a:cs typeface="Courier New"/>
                <a:sym typeface="Courier New"/>
              </a:rPr>
              <a:t>  relations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ourier New"/>
                <a:ea typeface="Courier New"/>
                <a:cs typeface="Courier New"/>
                <a:sym typeface="Courier New"/>
              </a:rPr>
              <a:t>    server: [server]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ourier New"/>
                <a:ea typeface="Courier New"/>
                <a:cs typeface="Courier New"/>
                <a:sym typeface="Courier New"/>
              </a:rPr>
              <a:t>    operator: [identity] or admin from server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ourier New"/>
                <a:ea typeface="Courier New"/>
                <a:cs typeface="Courier New"/>
                <a:sym typeface="Courier New"/>
              </a:rPr>
              <a:t>    can_operate_instances: [identity] or operator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ourier New"/>
                <a:ea typeface="Courier New"/>
                <a:cs typeface="Courier New"/>
                <a:sym typeface="Courier New"/>
              </a:rPr>
              <a:t>type instance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ourier New"/>
                <a:ea typeface="Courier New"/>
                <a:cs typeface="Courier New"/>
                <a:sym typeface="Courier New"/>
              </a:rPr>
              <a:t>  relations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ourier New"/>
                <a:ea typeface="Courier New"/>
                <a:cs typeface="Courier New"/>
                <a:sym typeface="Courier New"/>
              </a:rPr>
              <a:t>    project: [project]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ourier New"/>
                <a:ea typeface="Courier New"/>
                <a:cs typeface="Courier New"/>
                <a:sym typeface="Courier New"/>
              </a:rPr>
              <a:t>    can_exec: [identity] or can_operate_instances from project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62" name="Google Shape;262;p27"/>
          <p:cNvSpPr/>
          <p:nvPr/>
        </p:nvSpPr>
        <p:spPr>
          <a:xfrm>
            <a:off x="4683800" y="2073025"/>
            <a:ext cx="2099100" cy="407700"/>
          </a:xfrm>
          <a:prstGeom prst="wedgeRectCallout">
            <a:avLst>
              <a:gd fmla="val -121072" name="adj1"/>
              <a:gd fmla="val 84026" name="adj2"/>
            </a:avLst>
          </a:prstGeom>
          <a:solidFill>
            <a:srgbClr val="EEEEEE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 Light"/>
                <a:ea typeface="Ubuntu Light"/>
                <a:cs typeface="Ubuntu Light"/>
                <a:sym typeface="Ubuntu Light"/>
              </a:rPr>
              <a:t>Computed relation.</a:t>
            </a:r>
            <a:endParaRPr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263" name="Google Shape;263;p27"/>
          <p:cNvSpPr/>
          <p:nvPr/>
        </p:nvSpPr>
        <p:spPr>
          <a:xfrm>
            <a:off x="4812925" y="2797875"/>
            <a:ext cx="2099100" cy="407700"/>
          </a:xfrm>
          <a:prstGeom prst="wedgeRectCallout">
            <a:avLst>
              <a:gd fmla="val -121072" name="adj1"/>
              <a:gd fmla="val 84026" name="adj2"/>
            </a:avLst>
          </a:prstGeom>
          <a:solidFill>
            <a:srgbClr val="EEEEEE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 Light"/>
                <a:ea typeface="Ubuntu Light"/>
                <a:cs typeface="Ubuntu Light"/>
                <a:sym typeface="Ubuntu Light"/>
              </a:rPr>
              <a:t>Computed relation.</a:t>
            </a:r>
            <a:endParaRPr>
              <a:latin typeface="Ubuntu Light"/>
              <a:ea typeface="Ubuntu Light"/>
              <a:cs typeface="Ubuntu Light"/>
              <a:sym typeface="Ubuntu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8"/>
          <p:cNvSpPr txBox="1"/>
          <p:nvPr>
            <p:ph type="title"/>
          </p:nvPr>
        </p:nvSpPr>
        <p:spPr>
          <a:xfrm>
            <a:off x="942775" y="265575"/>
            <a:ext cx="7258500" cy="50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Tuples, tuples, tuples…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buntu Sans Light"/>
              <a:ea typeface="Ubuntu Sans Light"/>
              <a:cs typeface="Ubuntu Sans Light"/>
              <a:sym typeface="Ubuntu Sans Light"/>
            </a:endParaRPr>
          </a:p>
        </p:txBody>
      </p:sp>
      <p:sp>
        <p:nvSpPr>
          <p:cNvPr id="269" name="Google Shape;269;p28"/>
          <p:cNvSpPr txBox="1"/>
          <p:nvPr/>
        </p:nvSpPr>
        <p:spPr>
          <a:xfrm>
            <a:off x="1022575" y="1454325"/>
            <a:ext cx="6988500" cy="266220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# User is related to project via `operator` if they are related to</a:t>
            </a:r>
            <a:endParaRPr sz="13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# server via `admin`.</a:t>
            </a:r>
            <a:endParaRPr sz="13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USER server:/1.0</a:t>
            </a:r>
            <a:endParaRPr sz="13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RELATION server</a:t>
            </a:r>
            <a:endParaRPr sz="13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OBJECT project:/1.0/projects/default</a:t>
            </a:r>
            <a:endParaRPr sz="13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# User has `can_exec` on instance if they have `operator` or</a:t>
            </a:r>
            <a:endParaRPr sz="13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#`can_operate_instances` on project.</a:t>
            </a:r>
            <a:endParaRPr sz="13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USER project:/1.0/projects/default</a:t>
            </a:r>
            <a:endParaRPr sz="13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RELATION project</a:t>
            </a:r>
            <a:endParaRPr sz="13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OBJECT instance:/1.0/instances/c1?project=default</a:t>
            </a:r>
            <a:endParaRPr sz="13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9"/>
          <p:cNvSpPr txBox="1"/>
          <p:nvPr>
            <p:ph type="title"/>
          </p:nvPr>
        </p:nvSpPr>
        <p:spPr>
          <a:xfrm>
            <a:off x="942775" y="265575"/>
            <a:ext cx="7258500" cy="50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External OpenFGA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buntu Sans Light"/>
              <a:ea typeface="Ubuntu Sans Light"/>
              <a:cs typeface="Ubuntu Sans Light"/>
              <a:sym typeface="Ubuntu Sans Light"/>
            </a:endParaRPr>
          </a:p>
        </p:txBody>
      </p:sp>
      <p:sp>
        <p:nvSpPr>
          <p:cNvPr id="275" name="Google Shape;275;p29"/>
          <p:cNvSpPr/>
          <p:nvPr/>
        </p:nvSpPr>
        <p:spPr>
          <a:xfrm>
            <a:off x="1112275" y="2277275"/>
            <a:ext cx="2331936" cy="1523988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OpenFGA</a:t>
            </a:r>
            <a:endParaRPr/>
          </a:p>
        </p:txBody>
      </p:sp>
      <p:sp>
        <p:nvSpPr>
          <p:cNvPr id="276" name="Google Shape;276;p29"/>
          <p:cNvSpPr/>
          <p:nvPr/>
        </p:nvSpPr>
        <p:spPr>
          <a:xfrm>
            <a:off x="5633275" y="2372525"/>
            <a:ext cx="2398500" cy="1333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LXD</a:t>
            </a:r>
            <a:endParaRPr/>
          </a:p>
        </p:txBody>
      </p:sp>
      <p:cxnSp>
        <p:nvCxnSpPr>
          <p:cNvPr id="277" name="Google Shape;277;p29"/>
          <p:cNvCxnSpPr>
            <a:stCxn id="275" idx="0"/>
            <a:endCxn id="276" idx="1"/>
          </p:cNvCxnSpPr>
          <p:nvPr/>
        </p:nvCxnSpPr>
        <p:spPr>
          <a:xfrm>
            <a:off x="3442268" y="3039269"/>
            <a:ext cx="2190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triangle"/>
            <a:tailEnd len="med" w="med" type="triangle"/>
          </a:ln>
        </p:spPr>
      </p:cxnSp>
      <p:grpSp>
        <p:nvGrpSpPr>
          <p:cNvPr id="278" name="Google Shape;278;p29"/>
          <p:cNvGrpSpPr/>
          <p:nvPr/>
        </p:nvGrpSpPr>
        <p:grpSpPr>
          <a:xfrm>
            <a:off x="3872576" y="2563019"/>
            <a:ext cx="1332314" cy="1053214"/>
            <a:chOff x="2820225" y="891450"/>
            <a:chExt cx="3175200" cy="3175200"/>
          </a:xfrm>
        </p:grpSpPr>
        <p:sp>
          <p:nvSpPr>
            <p:cNvPr id="279" name="Google Shape;279;p29"/>
            <p:cNvSpPr/>
            <p:nvPr/>
          </p:nvSpPr>
          <p:spPr>
            <a:xfrm rot="10800000">
              <a:off x="2820225" y="891450"/>
              <a:ext cx="3175200" cy="3175200"/>
            </a:xfrm>
            <a:prstGeom prst="blockArc">
              <a:avLst>
                <a:gd fmla="val 5399801" name="adj1"/>
                <a:gd fmla="val 3012680" name="adj2"/>
                <a:gd fmla="val 6939" name="adj3"/>
              </a:avLst>
            </a:pr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 rot="10800000">
              <a:off x="3278216" y="1119605"/>
              <a:ext cx="450600" cy="450600"/>
            </a:xfrm>
            <a:prstGeom prst="rtTriangle">
              <a:avLst/>
            </a:pr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1" name="Google Shape;281;p29"/>
          <p:cNvSpPr txBox="1"/>
          <p:nvPr/>
        </p:nvSpPr>
        <p:spPr>
          <a:xfrm>
            <a:off x="943850" y="1298875"/>
            <a:ext cx="5420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Does user </a:t>
            </a:r>
            <a:r>
              <a:rPr lang="en" sz="17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X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have relation </a:t>
            </a:r>
            <a:r>
              <a:rPr lang="en" sz="1600">
                <a:latin typeface="Courier New"/>
                <a:ea typeface="Courier New"/>
                <a:cs typeface="Courier New"/>
                <a:sym typeface="Courier New"/>
              </a:rPr>
              <a:t>can_exec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with instance </a:t>
            </a:r>
            <a:r>
              <a:rPr lang="en" sz="1600">
                <a:latin typeface="Courier New"/>
                <a:ea typeface="Courier New"/>
                <a:cs typeface="Courier New"/>
                <a:sym typeface="Courier New"/>
              </a:rPr>
              <a:t>c1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?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0"/>
          <p:cNvSpPr txBox="1"/>
          <p:nvPr>
            <p:ph type="title"/>
          </p:nvPr>
        </p:nvSpPr>
        <p:spPr>
          <a:xfrm>
            <a:off x="942775" y="265575"/>
            <a:ext cx="7258500" cy="50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External OpenFGA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buntu Sans Light"/>
              <a:ea typeface="Ubuntu Sans Light"/>
              <a:cs typeface="Ubuntu Sans Light"/>
              <a:sym typeface="Ubuntu Sans Light"/>
            </a:endParaRPr>
          </a:p>
        </p:txBody>
      </p:sp>
      <p:sp>
        <p:nvSpPr>
          <p:cNvPr id="287" name="Google Shape;287;p30"/>
          <p:cNvSpPr/>
          <p:nvPr/>
        </p:nvSpPr>
        <p:spPr>
          <a:xfrm>
            <a:off x="1602225" y="1678300"/>
            <a:ext cx="2331936" cy="1523988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OpenFGA</a:t>
            </a:r>
            <a:endParaRPr/>
          </a:p>
        </p:txBody>
      </p:sp>
      <p:sp>
        <p:nvSpPr>
          <p:cNvPr id="288" name="Google Shape;288;p30"/>
          <p:cNvSpPr/>
          <p:nvPr/>
        </p:nvSpPr>
        <p:spPr>
          <a:xfrm>
            <a:off x="5646725" y="1773550"/>
            <a:ext cx="2398500" cy="1333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LXD</a:t>
            </a:r>
            <a:endParaRPr/>
          </a:p>
        </p:txBody>
      </p:sp>
      <p:cxnSp>
        <p:nvCxnSpPr>
          <p:cNvPr id="289" name="Google Shape;289;p30"/>
          <p:cNvCxnSpPr>
            <a:stCxn id="287" idx="0"/>
            <a:endCxn id="288" idx="1"/>
          </p:cNvCxnSpPr>
          <p:nvPr/>
        </p:nvCxnSpPr>
        <p:spPr>
          <a:xfrm>
            <a:off x="3932218" y="2440294"/>
            <a:ext cx="1714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triangle"/>
            <a:tailEnd len="med" w="med" type="triangle"/>
          </a:ln>
        </p:spPr>
      </p:cxnSp>
      <p:sp>
        <p:nvSpPr>
          <p:cNvPr id="290" name="Google Shape;290;p30"/>
          <p:cNvSpPr/>
          <p:nvPr/>
        </p:nvSpPr>
        <p:spPr>
          <a:xfrm>
            <a:off x="2304975" y="3742350"/>
            <a:ext cx="926400" cy="8919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Postgres</a:t>
            </a:r>
            <a:endParaRPr/>
          </a:p>
        </p:txBody>
      </p:sp>
      <p:cxnSp>
        <p:nvCxnSpPr>
          <p:cNvPr id="291" name="Google Shape;291;p30"/>
          <p:cNvCxnSpPr>
            <a:stCxn id="287" idx="1"/>
            <a:endCxn id="290" idx="1"/>
          </p:cNvCxnSpPr>
          <p:nvPr/>
        </p:nvCxnSpPr>
        <p:spPr>
          <a:xfrm>
            <a:off x="2768193" y="3200665"/>
            <a:ext cx="0" cy="54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triangle"/>
            <a:tailEnd len="med" w="med" type="triangle"/>
          </a:ln>
        </p:spPr>
      </p:cxnSp>
      <p:sp>
        <p:nvSpPr>
          <p:cNvPr id="292" name="Google Shape;292;p30"/>
          <p:cNvSpPr/>
          <p:nvPr/>
        </p:nvSpPr>
        <p:spPr>
          <a:xfrm>
            <a:off x="1002650" y="3742350"/>
            <a:ext cx="926400" cy="8919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Postgres</a:t>
            </a:r>
            <a:endParaRPr/>
          </a:p>
        </p:txBody>
      </p:sp>
      <p:sp>
        <p:nvSpPr>
          <p:cNvPr id="293" name="Google Shape;293;p30"/>
          <p:cNvSpPr/>
          <p:nvPr/>
        </p:nvSpPr>
        <p:spPr>
          <a:xfrm>
            <a:off x="3607300" y="3742350"/>
            <a:ext cx="926400" cy="8919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Postgres</a:t>
            </a:r>
            <a:endParaRPr/>
          </a:p>
        </p:txBody>
      </p:sp>
      <p:cxnSp>
        <p:nvCxnSpPr>
          <p:cNvPr id="294" name="Google Shape;294;p30"/>
          <p:cNvCxnSpPr>
            <a:stCxn id="292" idx="4"/>
            <a:endCxn id="290" idx="2"/>
          </p:cNvCxnSpPr>
          <p:nvPr/>
        </p:nvCxnSpPr>
        <p:spPr>
          <a:xfrm>
            <a:off x="1929050" y="4188300"/>
            <a:ext cx="375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triangle"/>
            <a:tailEnd len="med" w="med" type="triangle"/>
          </a:ln>
        </p:spPr>
      </p:cxnSp>
      <p:cxnSp>
        <p:nvCxnSpPr>
          <p:cNvPr id="295" name="Google Shape;295;p30"/>
          <p:cNvCxnSpPr>
            <a:stCxn id="290" idx="4"/>
            <a:endCxn id="293" idx="2"/>
          </p:cNvCxnSpPr>
          <p:nvPr/>
        </p:nvCxnSpPr>
        <p:spPr>
          <a:xfrm>
            <a:off x="3231375" y="4188300"/>
            <a:ext cx="375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triangle"/>
            <a:tailEnd len="med" w="med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1"/>
          <p:cNvSpPr txBox="1"/>
          <p:nvPr>
            <p:ph idx="12" type="sldNum"/>
          </p:nvPr>
        </p:nvSpPr>
        <p:spPr>
          <a:xfrm>
            <a:off x="8422230" y="4716344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1" name="Google Shape;301;p31"/>
          <p:cNvSpPr/>
          <p:nvPr/>
        </p:nvSpPr>
        <p:spPr>
          <a:xfrm>
            <a:off x="1081925" y="718225"/>
            <a:ext cx="2117400" cy="425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1"/>
          <p:cNvSpPr/>
          <p:nvPr/>
        </p:nvSpPr>
        <p:spPr>
          <a:xfrm>
            <a:off x="3679891" y="718225"/>
            <a:ext cx="2117400" cy="425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31"/>
          <p:cNvSpPr/>
          <p:nvPr/>
        </p:nvSpPr>
        <p:spPr>
          <a:xfrm>
            <a:off x="6277856" y="718225"/>
            <a:ext cx="2117400" cy="425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1"/>
          <p:cNvSpPr/>
          <p:nvPr/>
        </p:nvSpPr>
        <p:spPr>
          <a:xfrm>
            <a:off x="1287931" y="930186"/>
            <a:ext cx="1716600" cy="3677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1"/>
          <p:cNvSpPr/>
          <p:nvPr/>
        </p:nvSpPr>
        <p:spPr>
          <a:xfrm>
            <a:off x="3880182" y="933978"/>
            <a:ext cx="1716600" cy="3677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1"/>
          <p:cNvSpPr/>
          <p:nvPr/>
        </p:nvSpPr>
        <p:spPr>
          <a:xfrm>
            <a:off x="6472432" y="933978"/>
            <a:ext cx="1716600" cy="3677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1"/>
          <p:cNvSpPr txBox="1"/>
          <p:nvPr/>
        </p:nvSpPr>
        <p:spPr>
          <a:xfrm>
            <a:off x="1185425" y="4587375"/>
            <a:ext cx="870000" cy="1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 Light"/>
                <a:ea typeface="Ubuntu Light"/>
                <a:cs typeface="Ubuntu Light"/>
                <a:sym typeface="Ubuntu Light"/>
              </a:rPr>
              <a:t>node01</a:t>
            </a:r>
            <a:endParaRPr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08" name="Google Shape;308;p31"/>
          <p:cNvSpPr txBox="1"/>
          <p:nvPr/>
        </p:nvSpPr>
        <p:spPr>
          <a:xfrm>
            <a:off x="3786038" y="4587375"/>
            <a:ext cx="870000" cy="1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 Light"/>
                <a:ea typeface="Ubuntu Light"/>
                <a:cs typeface="Ubuntu Light"/>
                <a:sym typeface="Ubuntu Light"/>
              </a:rPr>
              <a:t>node02</a:t>
            </a:r>
            <a:endParaRPr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09" name="Google Shape;309;p31"/>
          <p:cNvSpPr txBox="1"/>
          <p:nvPr/>
        </p:nvSpPr>
        <p:spPr>
          <a:xfrm>
            <a:off x="6386663" y="4587375"/>
            <a:ext cx="870000" cy="1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 Light"/>
                <a:ea typeface="Ubuntu Light"/>
                <a:cs typeface="Ubuntu Light"/>
                <a:sym typeface="Ubuntu Light"/>
              </a:rPr>
              <a:t>node03</a:t>
            </a:r>
            <a:endParaRPr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10" name="Google Shape;310;p31"/>
          <p:cNvSpPr/>
          <p:nvPr/>
        </p:nvSpPr>
        <p:spPr>
          <a:xfrm>
            <a:off x="1414275" y="1065950"/>
            <a:ext cx="6660300" cy="4845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31"/>
          <p:cNvSpPr txBox="1"/>
          <p:nvPr/>
        </p:nvSpPr>
        <p:spPr>
          <a:xfrm>
            <a:off x="2194325" y="1065950"/>
            <a:ext cx="9141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Ubuntu"/>
                <a:ea typeface="Ubuntu"/>
                <a:cs typeface="Ubuntu"/>
                <a:sym typeface="Ubuntu"/>
              </a:rPr>
              <a:t>MicroOVN</a:t>
            </a:r>
            <a:endParaRPr b="1" sz="11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2" name="Google Shape;312;p31"/>
          <p:cNvSpPr txBox="1"/>
          <p:nvPr/>
        </p:nvSpPr>
        <p:spPr>
          <a:xfrm>
            <a:off x="4773788" y="1065950"/>
            <a:ext cx="9141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Ubuntu"/>
                <a:ea typeface="Ubuntu"/>
                <a:cs typeface="Ubuntu"/>
                <a:sym typeface="Ubuntu"/>
              </a:rPr>
              <a:t>MicroOVN</a:t>
            </a:r>
            <a:endParaRPr b="1" sz="11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3" name="Google Shape;313;p31"/>
          <p:cNvSpPr txBox="1"/>
          <p:nvPr/>
        </p:nvSpPr>
        <p:spPr>
          <a:xfrm>
            <a:off x="7262363" y="1065950"/>
            <a:ext cx="9141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Ubuntu"/>
                <a:ea typeface="Ubuntu"/>
                <a:cs typeface="Ubuntu"/>
                <a:sym typeface="Ubuntu"/>
              </a:rPr>
              <a:t>MicroOVN</a:t>
            </a:r>
            <a:endParaRPr b="1" sz="11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4" name="Google Shape;314;p31"/>
          <p:cNvSpPr/>
          <p:nvPr/>
        </p:nvSpPr>
        <p:spPr>
          <a:xfrm>
            <a:off x="1437160" y="1674404"/>
            <a:ext cx="6660300" cy="13437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31"/>
          <p:cNvSpPr/>
          <p:nvPr/>
        </p:nvSpPr>
        <p:spPr>
          <a:xfrm>
            <a:off x="1552850" y="2113175"/>
            <a:ext cx="1368000" cy="286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Ubuntu Light"/>
                <a:ea typeface="Ubuntu Light"/>
                <a:cs typeface="Ubuntu Light"/>
                <a:sym typeface="Ubuntu Light"/>
              </a:rPr>
              <a:t>VM workloads</a:t>
            </a:r>
            <a:endParaRPr sz="9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16" name="Google Shape;316;p31"/>
          <p:cNvSpPr/>
          <p:nvPr/>
        </p:nvSpPr>
        <p:spPr>
          <a:xfrm>
            <a:off x="1564102" y="2531699"/>
            <a:ext cx="1368000" cy="393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Ubuntu Light"/>
                <a:ea typeface="Ubuntu Light"/>
                <a:cs typeface="Ubuntu Light"/>
                <a:sym typeface="Ubuntu Light"/>
              </a:rPr>
              <a:t>System container workloads</a:t>
            </a:r>
            <a:endParaRPr sz="9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17" name="Google Shape;317;p31"/>
          <p:cNvSpPr/>
          <p:nvPr/>
        </p:nvSpPr>
        <p:spPr>
          <a:xfrm>
            <a:off x="4086022" y="2092575"/>
            <a:ext cx="1379400" cy="286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Ubuntu Light"/>
                <a:ea typeface="Ubuntu Light"/>
                <a:cs typeface="Ubuntu Light"/>
                <a:sym typeface="Ubuntu Light"/>
              </a:rPr>
              <a:t>VM workloads</a:t>
            </a:r>
            <a:endParaRPr sz="9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18" name="Google Shape;318;p31"/>
          <p:cNvSpPr/>
          <p:nvPr/>
        </p:nvSpPr>
        <p:spPr>
          <a:xfrm>
            <a:off x="4097364" y="2511099"/>
            <a:ext cx="1379400" cy="393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Ubuntu Light"/>
                <a:ea typeface="Ubuntu Light"/>
                <a:cs typeface="Ubuntu Light"/>
                <a:sym typeface="Ubuntu Light"/>
              </a:rPr>
              <a:t>System container workloads</a:t>
            </a:r>
            <a:endParaRPr sz="9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19" name="Google Shape;319;p31"/>
          <p:cNvSpPr/>
          <p:nvPr/>
        </p:nvSpPr>
        <p:spPr>
          <a:xfrm>
            <a:off x="6616503" y="2076050"/>
            <a:ext cx="1356900" cy="286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Ubuntu Light"/>
                <a:ea typeface="Ubuntu Light"/>
                <a:cs typeface="Ubuntu Light"/>
                <a:sym typeface="Ubuntu Light"/>
              </a:rPr>
              <a:t>VM workloads</a:t>
            </a:r>
            <a:endParaRPr sz="9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20" name="Google Shape;320;p31"/>
          <p:cNvSpPr/>
          <p:nvPr/>
        </p:nvSpPr>
        <p:spPr>
          <a:xfrm>
            <a:off x="6627660" y="2494574"/>
            <a:ext cx="1356900" cy="393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Ubuntu Light"/>
                <a:ea typeface="Ubuntu Light"/>
                <a:cs typeface="Ubuntu Light"/>
                <a:sym typeface="Ubuntu Light"/>
              </a:rPr>
              <a:t>System container workloads</a:t>
            </a:r>
            <a:endParaRPr sz="9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21" name="Google Shape;321;p31"/>
          <p:cNvSpPr txBox="1"/>
          <p:nvPr/>
        </p:nvSpPr>
        <p:spPr>
          <a:xfrm>
            <a:off x="2518775" y="1642475"/>
            <a:ext cx="9141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Ubuntu"/>
                <a:ea typeface="Ubuntu"/>
                <a:cs typeface="Ubuntu"/>
                <a:sym typeface="Ubuntu"/>
              </a:rPr>
              <a:t>LXD</a:t>
            </a:r>
            <a:endParaRPr b="1" sz="11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2" name="Google Shape;322;p31"/>
          <p:cNvSpPr txBox="1"/>
          <p:nvPr/>
        </p:nvSpPr>
        <p:spPr>
          <a:xfrm>
            <a:off x="5110638" y="1642475"/>
            <a:ext cx="9141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Ubuntu"/>
                <a:ea typeface="Ubuntu"/>
                <a:cs typeface="Ubuntu"/>
                <a:sym typeface="Ubuntu"/>
              </a:rPr>
              <a:t>LXD</a:t>
            </a:r>
            <a:endParaRPr b="1" sz="11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3" name="Google Shape;323;p31"/>
          <p:cNvSpPr txBox="1"/>
          <p:nvPr/>
        </p:nvSpPr>
        <p:spPr>
          <a:xfrm>
            <a:off x="7653063" y="1642475"/>
            <a:ext cx="9141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Ubuntu"/>
                <a:ea typeface="Ubuntu"/>
                <a:cs typeface="Ubuntu"/>
                <a:sym typeface="Ubuntu"/>
              </a:rPr>
              <a:t>LXD</a:t>
            </a:r>
            <a:endParaRPr b="1" sz="11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4" name="Google Shape;324;p31"/>
          <p:cNvSpPr/>
          <p:nvPr/>
        </p:nvSpPr>
        <p:spPr>
          <a:xfrm>
            <a:off x="1447775" y="3179500"/>
            <a:ext cx="6660300" cy="3936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1"/>
          <p:cNvSpPr txBox="1"/>
          <p:nvPr/>
        </p:nvSpPr>
        <p:spPr>
          <a:xfrm>
            <a:off x="2118113" y="3179488"/>
            <a:ext cx="9141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Ubuntu"/>
                <a:ea typeface="Ubuntu"/>
                <a:cs typeface="Ubuntu"/>
                <a:sym typeface="Ubuntu"/>
              </a:rPr>
              <a:t>MicroCeph</a:t>
            </a:r>
            <a:endParaRPr b="1" sz="11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6" name="Google Shape;326;p31"/>
          <p:cNvSpPr txBox="1"/>
          <p:nvPr/>
        </p:nvSpPr>
        <p:spPr>
          <a:xfrm>
            <a:off x="4656044" y="3179488"/>
            <a:ext cx="9141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Ubuntu"/>
                <a:ea typeface="Ubuntu"/>
                <a:cs typeface="Ubuntu"/>
                <a:sym typeface="Ubuntu"/>
              </a:rPr>
              <a:t>MicroCeph</a:t>
            </a:r>
            <a:endParaRPr b="1" sz="11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7" name="Google Shape;327;p31"/>
          <p:cNvSpPr txBox="1"/>
          <p:nvPr/>
        </p:nvSpPr>
        <p:spPr>
          <a:xfrm>
            <a:off x="7193975" y="3179488"/>
            <a:ext cx="9141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Ubuntu"/>
                <a:ea typeface="Ubuntu"/>
                <a:cs typeface="Ubuntu"/>
                <a:sym typeface="Ubuntu"/>
              </a:rPr>
              <a:t>MicroCeph</a:t>
            </a:r>
            <a:endParaRPr b="1" sz="11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8" name="Google Shape;328;p31"/>
          <p:cNvSpPr/>
          <p:nvPr/>
        </p:nvSpPr>
        <p:spPr>
          <a:xfrm>
            <a:off x="1447775" y="3736050"/>
            <a:ext cx="1476600" cy="2094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 Light"/>
                <a:ea typeface="Ubuntu Light"/>
                <a:cs typeface="Ubuntu Light"/>
                <a:sym typeface="Ubuntu Light"/>
              </a:rPr>
              <a:t>Local storage</a:t>
            </a:r>
            <a:endParaRPr sz="12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29" name="Google Shape;329;p31"/>
          <p:cNvSpPr/>
          <p:nvPr/>
        </p:nvSpPr>
        <p:spPr>
          <a:xfrm>
            <a:off x="4000288" y="3698038"/>
            <a:ext cx="1476600" cy="2094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 Light"/>
                <a:ea typeface="Ubuntu Light"/>
                <a:cs typeface="Ubuntu Light"/>
                <a:sym typeface="Ubuntu Light"/>
              </a:rPr>
              <a:t>Local storage</a:t>
            </a:r>
            <a:endParaRPr sz="12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30" name="Google Shape;330;p31"/>
          <p:cNvSpPr/>
          <p:nvPr/>
        </p:nvSpPr>
        <p:spPr>
          <a:xfrm>
            <a:off x="6552813" y="3736038"/>
            <a:ext cx="1476600" cy="2094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 Light"/>
                <a:ea typeface="Ubuntu Light"/>
                <a:cs typeface="Ubuntu Light"/>
                <a:sym typeface="Ubuntu Light"/>
              </a:rPr>
              <a:t>Local storage</a:t>
            </a:r>
            <a:endParaRPr sz="12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grpSp>
        <p:nvGrpSpPr>
          <p:cNvPr id="331" name="Google Shape;331;p31"/>
          <p:cNvGrpSpPr/>
          <p:nvPr/>
        </p:nvGrpSpPr>
        <p:grpSpPr>
          <a:xfrm>
            <a:off x="1942500" y="4030399"/>
            <a:ext cx="931743" cy="472025"/>
            <a:chOff x="1942500" y="3560299"/>
            <a:chExt cx="931743" cy="472025"/>
          </a:xfrm>
        </p:grpSpPr>
        <p:pic>
          <p:nvPicPr>
            <p:cNvPr id="332" name="Google Shape;332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574293" y="3560299"/>
              <a:ext cx="299950" cy="472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3" name="Google Shape;333;p31"/>
            <p:cNvSpPr txBox="1"/>
            <p:nvPr/>
          </p:nvSpPr>
          <p:spPr>
            <a:xfrm>
              <a:off x="1942500" y="3778849"/>
              <a:ext cx="7113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Ubuntu Light"/>
                  <a:ea typeface="Ubuntu Light"/>
                  <a:cs typeface="Ubuntu Light"/>
                  <a:sym typeface="Ubuntu Light"/>
                </a:rPr>
                <a:t>Ubuntu</a:t>
              </a:r>
              <a:endParaRPr sz="1200"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</p:grpSp>
      <p:grpSp>
        <p:nvGrpSpPr>
          <p:cNvPr id="334" name="Google Shape;334;p31"/>
          <p:cNvGrpSpPr/>
          <p:nvPr/>
        </p:nvGrpSpPr>
        <p:grpSpPr>
          <a:xfrm>
            <a:off x="4534863" y="4030399"/>
            <a:ext cx="931743" cy="472025"/>
            <a:chOff x="1942500" y="3560299"/>
            <a:chExt cx="931743" cy="472025"/>
          </a:xfrm>
        </p:grpSpPr>
        <p:pic>
          <p:nvPicPr>
            <p:cNvPr id="335" name="Google Shape;335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574293" y="3560299"/>
              <a:ext cx="299950" cy="472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6" name="Google Shape;336;p31"/>
            <p:cNvSpPr txBox="1"/>
            <p:nvPr/>
          </p:nvSpPr>
          <p:spPr>
            <a:xfrm>
              <a:off x="1942500" y="3778849"/>
              <a:ext cx="7113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Ubuntu Light"/>
                  <a:ea typeface="Ubuntu Light"/>
                  <a:cs typeface="Ubuntu Light"/>
                  <a:sym typeface="Ubuntu Light"/>
                </a:rPr>
                <a:t>Ubuntu</a:t>
              </a:r>
              <a:endParaRPr sz="1200"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</p:grpSp>
      <p:grpSp>
        <p:nvGrpSpPr>
          <p:cNvPr id="337" name="Google Shape;337;p31"/>
          <p:cNvGrpSpPr/>
          <p:nvPr/>
        </p:nvGrpSpPr>
        <p:grpSpPr>
          <a:xfrm>
            <a:off x="7127225" y="4030399"/>
            <a:ext cx="931743" cy="472025"/>
            <a:chOff x="1942500" y="3560299"/>
            <a:chExt cx="931743" cy="472025"/>
          </a:xfrm>
        </p:grpSpPr>
        <p:pic>
          <p:nvPicPr>
            <p:cNvPr id="338" name="Google Shape;338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574293" y="3560299"/>
              <a:ext cx="299950" cy="472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9" name="Google Shape;339;p31"/>
            <p:cNvSpPr txBox="1"/>
            <p:nvPr/>
          </p:nvSpPr>
          <p:spPr>
            <a:xfrm>
              <a:off x="1942500" y="3778849"/>
              <a:ext cx="7113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Ubuntu Light"/>
                  <a:ea typeface="Ubuntu Light"/>
                  <a:cs typeface="Ubuntu Light"/>
                  <a:sym typeface="Ubuntu Light"/>
                </a:rPr>
                <a:t>Ubuntu</a:t>
              </a:r>
              <a:endParaRPr sz="1200"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</p:grpSp>
      <p:cxnSp>
        <p:nvCxnSpPr>
          <p:cNvPr id="340" name="Google Shape;340;p31"/>
          <p:cNvCxnSpPr/>
          <p:nvPr/>
        </p:nvCxnSpPr>
        <p:spPr>
          <a:xfrm>
            <a:off x="1490475" y="1460600"/>
            <a:ext cx="1389000" cy="93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41" name="Google Shape;341;p31"/>
          <p:cNvCxnSpPr/>
          <p:nvPr/>
        </p:nvCxnSpPr>
        <p:spPr>
          <a:xfrm>
            <a:off x="4044088" y="1454263"/>
            <a:ext cx="1390800" cy="57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42" name="Google Shape;342;p31"/>
          <p:cNvCxnSpPr/>
          <p:nvPr/>
        </p:nvCxnSpPr>
        <p:spPr>
          <a:xfrm>
            <a:off x="6596613" y="1454250"/>
            <a:ext cx="1389000" cy="93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43" name="Google Shape;343;p31"/>
          <p:cNvCxnSpPr/>
          <p:nvPr/>
        </p:nvCxnSpPr>
        <p:spPr>
          <a:xfrm rot="10800000">
            <a:off x="2195325" y="512900"/>
            <a:ext cx="9600" cy="9570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4" name="Google Shape;344;p31"/>
          <p:cNvCxnSpPr/>
          <p:nvPr/>
        </p:nvCxnSpPr>
        <p:spPr>
          <a:xfrm flipH="1" rot="10800000">
            <a:off x="4743375" y="512875"/>
            <a:ext cx="3600" cy="9471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5" name="Google Shape;345;p31"/>
          <p:cNvCxnSpPr/>
          <p:nvPr/>
        </p:nvCxnSpPr>
        <p:spPr>
          <a:xfrm flipH="1" rot="10800000">
            <a:off x="7286675" y="502975"/>
            <a:ext cx="12300" cy="9570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6" name="Google Shape;346;p31"/>
          <p:cNvCxnSpPr/>
          <p:nvPr/>
        </p:nvCxnSpPr>
        <p:spPr>
          <a:xfrm flipH="1" rot="10800000">
            <a:off x="1618025" y="513925"/>
            <a:ext cx="6319800" cy="99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347" name="Google Shape;347;p31"/>
          <p:cNvSpPr txBox="1"/>
          <p:nvPr/>
        </p:nvSpPr>
        <p:spPr>
          <a:xfrm>
            <a:off x="6636500" y="188600"/>
            <a:ext cx="1210800" cy="1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 Light"/>
                <a:ea typeface="Ubuntu Light"/>
                <a:cs typeface="Ubuntu Light"/>
                <a:sym typeface="Ubuntu Light"/>
              </a:rPr>
              <a:t>Local network</a:t>
            </a:r>
            <a:endParaRPr sz="1200">
              <a:latin typeface="Ubuntu Light"/>
              <a:ea typeface="Ubuntu Light"/>
              <a:cs typeface="Ubuntu Light"/>
              <a:sym typeface="Ubuntu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2"/>
          <p:cNvSpPr txBox="1"/>
          <p:nvPr>
            <p:ph type="title"/>
          </p:nvPr>
        </p:nvSpPr>
        <p:spPr>
          <a:xfrm>
            <a:off x="942775" y="265575"/>
            <a:ext cx="7258500" cy="50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Embedded OpenFGA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buntu Sans Light"/>
              <a:ea typeface="Ubuntu Sans Light"/>
              <a:cs typeface="Ubuntu Sans Light"/>
              <a:sym typeface="Ubuntu Sans Light"/>
            </a:endParaRPr>
          </a:p>
        </p:txBody>
      </p:sp>
      <p:sp>
        <p:nvSpPr>
          <p:cNvPr id="353" name="Google Shape;353;p32"/>
          <p:cNvSpPr/>
          <p:nvPr/>
        </p:nvSpPr>
        <p:spPr>
          <a:xfrm>
            <a:off x="1160850" y="1483700"/>
            <a:ext cx="6822300" cy="2674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32"/>
          <p:cNvSpPr txBox="1"/>
          <p:nvPr/>
        </p:nvSpPr>
        <p:spPr>
          <a:xfrm>
            <a:off x="3775350" y="1688100"/>
            <a:ext cx="1593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LXD cluster member</a:t>
            </a:r>
            <a:endParaRPr/>
          </a:p>
        </p:txBody>
      </p:sp>
      <p:sp>
        <p:nvSpPr>
          <p:cNvPr id="355" name="Google Shape;355;p32"/>
          <p:cNvSpPr/>
          <p:nvPr/>
        </p:nvSpPr>
        <p:spPr>
          <a:xfrm>
            <a:off x="1861300" y="2694250"/>
            <a:ext cx="1593300" cy="727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OpenFGA server</a:t>
            </a:r>
            <a:endParaRPr/>
          </a:p>
        </p:txBody>
      </p:sp>
      <p:sp>
        <p:nvSpPr>
          <p:cNvPr id="356" name="Google Shape;356;p32"/>
          <p:cNvSpPr/>
          <p:nvPr/>
        </p:nvSpPr>
        <p:spPr>
          <a:xfrm>
            <a:off x="3844950" y="2694250"/>
            <a:ext cx="1593300" cy="7275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OpenFGA Datastore</a:t>
            </a:r>
            <a:endParaRPr/>
          </a:p>
        </p:txBody>
      </p:sp>
      <p:sp>
        <p:nvSpPr>
          <p:cNvPr id="357" name="Google Shape;357;p32"/>
          <p:cNvSpPr/>
          <p:nvPr/>
        </p:nvSpPr>
        <p:spPr>
          <a:xfrm>
            <a:off x="6063013" y="2612050"/>
            <a:ext cx="926400" cy="8919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DQLite</a:t>
            </a:r>
            <a:endParaRPr/>
          </a:p>
        </p:txBody>
      </p:sp>
      <p:cxnSp>
        <p:nvCxnSpPr>
          <p:cNvPr id="358" name="Google Shape;358;p32"/>
          <p:cNvCxnSpPr>
            <a:stCxn id="355" idx="3"/>
            <a:endCxn id="356" idx="1"/>
          </p:cNvCxnSpPr>
          <p:nvPr/>
        </p:nvCxnSpPr>
        <p:spPr>
          <a:xfrm>
            <a:off x="3454600" y="3058000"/>
            <a:ext cx="390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9" name="Google Shape;359;p32"/>
          <p:cNvCxnSpPr>
            <a:stCxn id="356" idx="3"/>
            <a:endCxn id="357" idx="2"/>
          </p:cNvCxnSpPr>
          <p:nvPr/>
        </p:nvCxnSpPr>
        <p:spPr>
          <a:xfrm>
            <a:off x="5438250" y="3058000"/>
            <a:ext cx="624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3"/>
          <p:cNvSpPr txBox="1"/>
          <p:nvPr>
            <p:ph type="title"/>
          </p:nvPr>
        </p:nvSpPr>
        <p:spPr>
          <a:xfrm>
            <a:off x="969300" y="257350"/>
            <a:ext cx="4026300" cy="50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OpenFGA Datastore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buntu Sans Light"/>
              <a:ea typeface="Ubuntu Sans Light"/>
              <a:cs typeface="Ubuntu Sans Light"/>
              <a:sym typeface="Ubuntu Sans Light"/>
            </a:endParaRPr>
          </a:p>
        </p:txBody>
      </p:sp>
      <p:sp>
        <p:nvSpPr>
          <p:cNvPr id="365" name="Google Shape;365;p33"/>
          <p:cNvSpPr txBox="1"/>
          <p:nvPr/>
        </p:nvSpPr>
        <p:spPr>
          <a:xfrm>
            <a:off x="698375" y="1133875"/>
            <a:ext cx="72141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ReadUsersetTuples</a:t>
            </a:r>
            <a:r>
              <a:rPr lang="en" sz="1800">
                <a:solidFill>
                  <a:schemeClr val="dk2"/>
                </a:solidFill>
              </a:rPr>
              <a:t> </a:t>
            </a:r>
            <a:r>
              <a:rPr lang="en" sz="18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List all tuples where the “user” is a given type, that are related to a given object, by a given relation*</a:t>
            </a:r>
            <a:r>
              <a:rPr lang="en" sz="1800">
                <a:solidFill>
                  <a:schemeClr val="dk2"/>
                </a:solidFill>
              </a:rPr>
              <a:t>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ReadStartingFromUser</a:t>
            </a:r>
            <a:r>
              <a:rPr lang="en" sz="1800">
                <a:solidFill>
                  <a:schemeClr val="dk2"/>
                </a:solidFill>
              </a:rPr>
              <a:t> </a:t>
            </a:r>
            <a:r>
              <a:rPr lang="en" sz="18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List all tuples that are related to a given user*.</a:t>
            </a:r>
            <a:endParaRPr sz="18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66" name="Google Shape;366;p33"/>
          <p:cNvSpPr txBox="1"/>
          <p:nvPr/>
        </p:nvSpPr>
        <p:spPr>
          <a:xfrm>
            <a:off x="923975" y="1939100"/>
            <a:ext cx="6988500" cy="80520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USER identity:{expand this part}</a:t>
            </a:r>
            <a:endParaRPr sz="13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RELATION can_view</a:t>
            </a:r>
            <a:endParaRPr sz="13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OBJECT project:/1.0/projects/default</a:t>
            </a:r>
            <a:endParaRPr sz="13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67" name="Google Shape;367;p33"/>
          <p:cNvSpPr txBox="1"/>
          <p:nvPr/>
        </p:nvSpPr>
        <p:spPr>
          <a:xfrm>
            <a:off x="969300" y="3535075"/>
            <a:ext cx="6988500" cy="80520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USER identity:/1.0/auth/identities/tls/{fingerprint}</a:t>
            </a:r>
            <a:endParaRPr sz="13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RELATION {filter on this or expand if not given}</a:t>
            </a:r>
            <a:endParaRPr sz="13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OBJECT {expand this part}</a:t>
            </a:r>
            <a:endParaRPr sz="13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68" name="Google Shape;368;p33"/>
          <p:cNvSpPr txBox="1"/>
          <p:nvPr/>
        </p:nvSpPr>
        <p:spPr>
          <a:xfrm>
            <a:off x="5751525" y="4436875"/>
            <a:ext cx="281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rPr>
              <a:t>* Not 100% accurate…</a:t>
            </a:r>
            <a:endParaRPr i="1" sz="1800">
              <a:solidFill>
                <a:schemeClr val="dk2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4"/>
          <p:cNvSpPr txBox="1"/>
          <p:nvPr>
            <p:ph type="title"/>
          </p:nvPr>
        </p:nvSpPr>
        <p:spPr>
          <a:xfrm>
            <a:off x="969300" y="257350"/>
            <a:ext cx="4026300" cy="50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OpenFGA Datastore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buntu Sans Light"/>
              <a:ea typeface="Ubuntu Sans Light"/>
              <a:cs typeface="Ubuntu Sans Light"/>
              <a:sym typeface="Ubuntu Sans Light"/>
            </a:endParaRPr>
          </a:p>
        </p:txBody>
      </p:sp>
      <p:pic>
        <p:nvPicPr>
          <p:cNvPr id="374" name="Google Shape;37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4250" y="1558725"/>
            <a:ext cx="4026200" cy="337521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4"/>
          <p:cNvSpPr txBox="1"/>
          <p:nvPr/>
        </p:nvSpPr>
        <p:spPr>
          <a:xfrm>
            <a:off x="422625" y="2563875"/>
            <a:ext cx="4206900" cy="19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 Light"/>
              <a:buAutoNum type="arabicPeriod"/>
            </a:pPr>
            <a:r>
              <a:rPr lang="en" sz="18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Which groups does the identity belong to? </a:t>
            </a:r>
            <a:r>
              <a:rPr i="1" lang="en" sz="18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Contextual tuples.</a:t>
            </a:r>
            <a:endParaRPr i="1" sz="18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 Light"/>
              <a:buAutoNum type="arabicPeriod"/>
            </a:pPr>
            <a:r>
              <a:rPr lang="en" sz="18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What permissions do members of these groups have? </a:t>
            </a:r>
            <a:r>
              <a:rPr i="1" lang="en" sz="18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Cached per request.</a:t>
            </a:r>
            <a:endParaRPr i="1" sz="18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76" name="Google Shape;376;p34"/>
          <p:cNvSpPr txBox="1"/>
          <p:nvPr/>
        </p:nvSpPr>
        <p:spPr>
          <a:xfrm>
            <a:off x="524800" y="866025"/>
            <a:ext cx="7395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Does user </a:t>
            </a:r>
            <a:r>
              <a:rPr lang="en" sz="17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/1.0/auth/identities/tls/{fingerprint}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have relation </a:t>
            </a:r>
            <a:r>
              <a:rPr lang="en" sz="1600">
                <a:latin typeface="Courier New"/>
                <a:ea typeface="Courier New"/>
                <a:cs typeface="Courier New"/>
                <a:sym typeface="Courier New"/>
              </a:rPr>
              <a:t>can_exec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with instance </a:t>
            </a:r>
            <a:r>
              <a:rPr lang="en" sz="1600">
                <a:latin typeface="Courier New"/>
                <a:ea typeface="Courier New"/>
                <a:cs typeface="Courier New"/>
                <a:sym typeface="Courier New"/>
              </a:rPr>
              <a:t>/1.0/instances/c1?project=default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?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77" name="Google Shape;377;p34"/>
          <p:cNvPicPr preferRelativeResize="0"/>
          <p:nvPr/>
        </p:nvPicPr>
        <p:blipFill rotWithShape="1">
          <a:blip r:embed="rId4">
            <a:alphaModFix/>
          </a:blip>
          <a:srcRect b="0" l="1422" r="35620" t="0"/>
          <a:stretch/>
        </p:blipFill>
        <p:spPr>
          <a:xfrm>
            <a:off x="365100" y="1794600"/>
            <a:ext cx="4461550" cy="5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5"/>
          <p:cNvSpPr txBox="1"/>
          <p:nvPr>
            <p:ph type="title"/>
          </p:nvPr>
        </p:nvSpPr>
        <p:spPr>
          <a:xfrm>
            <a:off x="1379225" y="1585775"/>
            <a:ext cx="7207200" cy="69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 Sans Light"/>
                <a:ea typeface="Ubuntu Sans Light"/>
                <a:cs typeface="Ubuntu Sans Light"/>
                <a:sym typeface="Ubuntu Sans Light"/>
              </a:rPr>
              <a:t>Demo time!</a:t>
            </a:r>
            <a:endParaRPr>
              <a:solidFill>
                <a:schemeClr val="dk1"/>
              </a:solidFill>
              <a:latin typeface="Ubuntu Sans Light"/>
              <a:ea typeface="Ubuntu Sans Light"/>
              <a:cs typeface="Ubuntu Sans Light"/>
              <a:sym typeface="Ubuntu Sans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6"/>
          <p:cNvSpPr txBox="1"/>
          <p:nvPr>
            <p:ph type="title"/>
          </p:nvPr>
        </p:nvSpPr>
        <p:spPr>
          <a:xfrm>
            <a:off x="942775" y="265575"/>
            <a:ext cx="7258500" cy="50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Pros and cons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buntu Sans Light"/>
              <a:ea typeface="Ubuntu Sans Light"/>
              <a:cs typeface="Ubuntu Sans Light"/>
              <a:sym typeface="Ubuntu Sans Light"/>
            </a:endParaRPr>
          </a:p>
        </p:txBody>
      </p:sp>
      <p:graphicFrame>
        <p:nvGraphicFramePr>
          <p:cNvPr id="388" name="Google Shape;388;p36"/>
          <p:cNvGraphicFramePr/>
          <p:nvPr/>
        </p:nvGraphicFramePr>
        <p:xfrm>
          <a:off x="870325" y="1407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{C2181F9A-C962-45D4-AF74-9764F18FA95D}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Pros</a:t>
                      </a:r>
                      <a:endParaRPr b="1"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Cons</a:t>
                      </a:r>
                      <a:endParaRPr b="1"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Ubuntu Light"/>
                        <a:buChar char="●"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Ubuntu Light"/>
                          <a:ea typeface="Ubuntu Light"/>
                          <a:cs typeface="Ubuntu Light"/>
                          <a:sym typeface="Ubuntu Light"/>
                        </a:rPr>
                        <a:t>Works out-of-the-box</a:t>
                      </a:r>
                      <a:endParaRPr sz="1800">
                        <a:solidFill>
                          <a:schemeClr val="dk1"/>
                        </a:solidFill>
                        <a:latin typeface="Ubuntu Light"/>
                        <a:ea typeface="Ubuntu Light"/>
                        <a:cs typeface="Ubuntu Light"/>
                        <a:sym typeface="Ubuntu Light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Ubuntu Light"/>
                        <a:buChar char="●"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Ubuntu Light"/>
                          <a:ea typeface="Ubuntu Light"/>
                          <a:cs typeface="Ubuntu Light"/>
                          <a:sym typeface="Ubuntu Light"/>
                        </a:rPr>
                        <a:t>OpenFGA + Postgres deployment not necessary!</a:t>
                      </a:r>
                      <a:endParaRPr sz="1800">
                        <a:solidFill>
                          <a:schemeClr val="dk1"/>
                        </a:solidFill>
                        <a:latin typeface="Ubuntu Light"/>
                        <a:ea typeface="Ubuntu Light"/>
                        <a:cs typeface="Ubuntu Light"/>
                        <a:sym typeface="Ubuntu Light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Ubuntu Light"/>
                        <a:buChar char="●"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Ubuntu Light"/>
                          <a:ea typeface="Ubuntu Light"/>
                          <a:cs typeface="Ubuntu Light"/>
                          <a:sym typeface="Ubuntu Light"/>
                        </a:rPr>
                        <a:t>Cluster database is source of truth.</a:t>
                      </a:r>
                      <a:endParaRPr sz="1800">
                        <a:solidFill>
                          <a:schemeClr val="dk1"/>
                        </a:solidFill>
                        <a:latin typeface="Ubuntu Light"/>
                        <a:ea typeface="Ubuntu Light"/>
                        <a:cs typeface="Ubuntu Light"/>
                        <a:sym typeface="Ubuntu Light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Ubuntu Light"/>
                        <a:buChar char="●"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Ubuntu Light"/>
                          <a:ea typeface="Ubuntu Light"/>
                          <a:cs typeface="Ubuntu Light"/>
                          <a:sym typeface="Ubuntu Light"/>
                        </a:rPr>
                        <a:t>Easier model migrations.</a:t>
                      </a:r>
                      <a:endParaRPr sz="1800">
                        <a:solidFill>
                          <a:schemeClr val="dk1"/>
                        </a:solidFill>
                        <a:latin typeface="Ubuntu Light"/>
                        <a:ea typeface="Ubuntu Light"/>
                        <a:cs typeface="Ubuntu Light"/>
                        <a:sym typeface="Ubuntu Ligh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Ubuntu Light"/>
                        <a:buChar char="●"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Ubuntu Light"/>
                          <a:ea typeface="Ubuntu Light"/>
                          <a:cs typeface="Ubuntu Light"/>
                          <a:sym typeface="Ubuntu Light"/>
                        </a:rPr>
                        <a:t>Complexity.</a:t>
                      </a:r>
                      <a:endParaRPr sz="1800">
                        <a:solidFill>
                          <a:schemeClr val="dk1"/>
                        </a:solidFill>
                        <a:latin typeface="Ubuntu Light"/>
                        <a:ea typeface="Ubuntu Light"/>
                        <a:cs typeface="Ubuntu Light"/>
                        <a:sym typeface="Ubuntu Light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Ubuntu Light"/>
                        <a:buChar char="●"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Ubuntu Light"/>
                          <a:ea typeface="Ubuntu Light"/>
                          <a:cs typeface="Ubuntu Light"/>
                          <a:sym typeface="Ubuntu Light"/>
                        </a:rPr>
                        <a:t>Stored user information (GDPR).</a:t>
                      </a:r>
                      <a:endParaRPr sz="1800">
                        <a:solidFill>
                          <a:schemeClr val="dk1"/>
                        </a:solidFill>
                        <a:latin typeface="Ubuntu Light"/>
                        <a:ea typeface="Ubuntu Light"/>
                        <a:cs typeface="Ubuntu Light"/>
                        <a:sym typeface="Ubuntu Light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Ubuntu Light"/>
                        <a:buChar char="●"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Ubuntu Light"/>
                          <a:ea typeface="Ubuntu Light"/>
                          <a:cs typeface="Ubuntu Light"/>
                          <a:sym typeface="Ubuntu Light"/>
                        </a:rPr>
                        <a:t>OpenFGADatastore interface updates.</a:t>
                      </a:r>
                      <a:endParaRPr sz="1800">
                        <a:solidFill>
                          <a:schemeClr val="dk1"/>
                        </a:solidFill>
                        <a:latin typeface="Ubuntu Light"/>
                        <a:ea typeface="Ubuntu Light"/>
                        <a:cs typeface="Ubuntu Light"/>
                        <a:sym typeface="Ubuntu Light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Ubuntu Light"/>
                        <a:buChar char="●"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Ubuntu Light"/>
                          <a:ea typeface="Ubuntu Light"/>
                          <a:cs typeface="Ubuntu Light"/>
                          <a:sym typeface="Ubuntu Light"/>
                        </a:rPr>
                        <a:t>Further optimisation required.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942775" y="265575"/>
            <a:ext cx="7258500" cy="50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LXD?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buntu Sans Light"/>
              <a:ea typeface="Ubuntu Sans Light"/>
              <a:cs typeface="Ubuntu Sans Light"/>
              <a:sym typeface="Ubuntu Sans Light"/>
            </a:endParaRPr>
          </a:p>
        </p:txBody>
      </p:sp>
      <p:sp>
        <p:nvSpPr>
          <p:cNvPr id="87" name="Google Shape;87;p19"/>
          <p:cNvSpPr txBox="1"/>
          <p:nvPr/>
        </p:nvSpPr>
        <p:spPr>
          <a:xfrm>
            <a:off x="681975" y="1150300"/>
            <a:ext cx="7057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LXD is a modern, secure and powerful system container and virtual machine manager.</a:t>
            </a:r>
            <a:endParaRPr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8" name="Google Shape;8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9125" y="2205950"/>
            <a:ext cx="6276975" cy="225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7"/>
          <p:cNvSpPr txBox="1"/>
          <p:nvPr>
            <p:ph type="title"/>
          </p:nvPr>
        </p:nvSpPr>
        <p:spPr>
          <a:xfrm>
            <a:off x="1042350" y="98600"/>
            <a:ext cx="7207200" cy="69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 Sans Light"/>
                <a:ea typeface="Ubuntu Sans Light"/>
                <a:cs typeface="Ubuntu Sans Light"/>
                <a:sym typeface="Ubuntu Sans Light"/>
              </a:rPr>
              <a:t>Thank you listening! Questions?</a:t>
            </a:r>
            <a:endParaRPr>
              <a:solidFill>
                <a:schemeClr val="dk1"/>
              </a:solidFill>
              <a:latin typeface="Ubuntu Sans Light"/>
              <a:ea typeface="Ubuntu Sans Light"/>
              <a:cs typeface="Ubuntu Sans Light"/>
              <a:sym typeface="Ubuntu Sans Light"/>
            </a:endParaRPr>
          </a:p>
        </p:txBody>
      </p:sp>
      <p:pic>
        <p:nvPicPr>
          <p:cNvPr id="394" name="Google Shape;39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6400" y="1551050"/>
            <a:ext cx="2567250" cy="256725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7"/>
          <p:cNvSpPr txBox="1"/>
          <p:nvPr/>
        </p:nvSpPr>
        <p:spPr>
          <a:xfrm>
            <a:off x="1693350" y="1025200"/>
            <a:ext cx="1980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Microcloud</a:t>
            </a:r>
            <a:endParaRPr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96" name="Google Shape;39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9800" y="1551050"/>
            <a:ext cx="2567250" cy="256725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7"/>
          <p:cNvSpPr txBox="1"/>
          <p:nvPr/>
        </p:nvSpPr>
        <p:spPr>
          <a:xfrm>
            <a:off x="5814300" y="1025200"/>
            <a:ext cx="1980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OpenFGA</a:t>
            </a:r>
            <a:endParaRPr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98" name="Google Shape;398;p37"/>
          <p:cNvSpPr txBox="1"/>
          <p:nvPr/>
        </p:nvSpPr>
        <p:spPr>
          <a:xfrm>
            <a:off x="295800" y="4283450"/>
            <a:ext cx="3513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Mark Laing</a:t>
            </a:r>
            <a:endParaRPr sz="18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mark.laing@canonical.com</a:t>
            </a:r>
            <a:endParaRPr sz="18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/>
          <p:nvPr/>
        </p:nvSpPr>
        <p:spPr>
          <a:xfrm>
            <a:off x="4871500" y="1672500"/>
            <a:ext cx="1670700" cy="565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0"/>
          <p:cNvSpPr/>
          <p:nvPr/>
        </p:nvSpPr>
        <p:spPr>
          <a:xfrm>
            <a:off x="4871500" y="2319400"/>
            <a:ext cx="1670700" cy="565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0"/>
          <p:cNvSpPr/>
          <p:nvPr/>
        </p:nvSpPr>
        <p:spPr>
          <a:xfrm>
            <a:off x="4871500" y="2958800"/>
            <a:ext cx="1670700" cy="565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20"/>
          <p:cNvPicPr preferRelativeResize="0"/>
          <p:nvPr/>
        </p:nvPicPr>
        <p:blipFill rotWithShape="1">
          <a:blip r:embed="rId3">
            <a:alphaModFix/>
          </a:blip>
          <a:srcRect b="4913" l="1588" r="80763" t="5433"/>
          <a:stretch/>
        </p:blipFill>
        <p:spPr>
          <a:xfrm>
            <a:off x="6633650" y="1670925"/>
            <a:ext cx="1125223" cy="185367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0"/>
          <p:cNvSpPr/>
          <p:nvPr/>
        </p:nvSpPr>
        <p:spPr>
          <a:xfrm>
            <a:off x="838875" y="1034650"/>
            <a:ext cx="693900" cy="313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8422230" y="471634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preencoded.png" id="99" name="Google Shape;9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71102" y="1670925"/>
            <a:ext cx="1356625" cy="25022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0"/>
          <p:cNvSpPr/>
          <p:nvPr/>
        </p:nvSpPr>
        <p:spPr>
          <a:xfrm>
            <a:off x="4952282" y="1734902"/>
            <a:ext cx="1834500" cy="1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MicroOVN</a:t>
            </a:r>
            <a:endParaRPr sz="1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Ubuntu"/>
              <a:buNone/>
            </a:pPr>
            <a:r>
              <a:t/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descr="preencoded.png" id="101" name="Google Shape;101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77579" y="1670933"/>
            <a:ext cx="1844078" cy="583873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0"/>
          <p:cNvSpPr/>
          <p:nvPr/>
        </p:nvSpPr>
        <p:spPr>
          <a:xfrm>
            <a:off x="3035248" y="1734900"/>
            <a:ext cx="1744800" cy="1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Networking</a:t>
            </a:r>
            <a:endParaRPr sz="12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03" name="Google Shape;103;p20"/>
          <p:cNvSpPr/>
          <p:nvPr/>
        </p:nvSpPr>
        <p:spPr>
          <a:xfrm>
            <a:off x="4952282" y="2368175"/>
            <a:ext cx="1035000" cy="1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Ubuntu"/>
              <a:buNone/>
            </a:pPr>
            <a:r>
              <a:rPr lang="en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LXD</a:t>
            </a:r>
            <a:endParaRPr i="0" sz="120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descr="preencoded.png" id="104" name="Google Shape;104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77594" y="3589339"/>
            <a:ext cx="1840758" cy="583873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0"/>
          <p:cNvSpPr/>
          <p:nvPr/>
        </p:nvSpPr>
        <p:spPr>
          <a:xfrm>
            <a:off x="3035248" y="3639636"/>
            <a:ext cx="1767300" cy="1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Ubuntu"/>
              <a:buNone/>
            </a:pPr>
            <a:r>
              <a:rPr lang="en" sz="12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Operating System</a:t>
            </a:r>
            <a:endParaRPr i="0" sz="1200" u="none" cap="none" strike="noStrike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06" name="Google Shape;106;p20"/>
          <p:cNvSpPr/>
          <p:nvPr/>
        </p:nvSpPr>
        <p:spPr>
          <a:xfrm>
            <a:off x="1634401" y="1734900"/>
            <a:ext cx="1293300" cy="1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rPr>
              <a:t>Infrastructure</a:t>
            </a:r>
            <a:endParaRPr i="0" sz="1200" u="none" cap="none" strike="noStrike">
              <a:solidFill>
                <a:schemeClr val="dk1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pic>
        <p:nvPicPr>
          <p:cNvPr descr="preencoded.png" id="107" name="Google Shape;107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63194" y="3589175"/>
            <a:ext cx="2934807" cy="583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8" name="Google Shape;108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390783" y="3700373"/>
            <a:ext cx="1346957" cy="35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/>
          <p:nvPr/>
        </p:nvSpPr>
        <p:spPr>
          <a:xfrm>
            <a:off x="4952282" y="3639636"/>
            <a:ext cx="1193400" cy="1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Ubuntu"/>
              <a:buNone/>
            </a:pPr>
            <a:r>
              <a:rPr lang="en" sz="12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Ubuntu</a:t>
            </a:r>
            <a:endParaRPr i="0" sz="1200" u="none" cap="none" strike="noStrike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10" name="Google Shape;110;p20"/>
          <p:cNvSpPr/>
          <p:nvPr/>
        </p:nvSpPr>
        <p:spPr>
          <a:xfrm>
            <a:off x="6488212" y="3741556"/>
            <a:ext cx="1193400" cy="1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Ubuntu"/>
              <a:buNone/>
            </a:pPr>
            <a:r>
              <a:rPr lang="en" sz="900">
                <a:latin typeface="Ubuntu Light"/>
                <a:ea typeface="Ubuntu Light"/>
                <a:cs typeface="Ubuntu Light"/>
                <a:sym typeface="Ubuntu Light"/>
              </a:rPr>
              <a:t>Snaps</a:t>
            </a:r>
            <a:endParaRPr i="0" sz="9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111" name="Google Shape;111;p20"/>
          <p:cNvPicPr preferRelativeResize="0"/>
          <p:nvPr/>
        </p:nvPicPr>
        <p:blipFill rotWithShape="1">
          <a:blip r:embed="rId9">
            <a:alphaModFix/>
          </a:blip>
          <a:srcRect b="68517" l="87488" r="2149" t="0"/>
          <a:stretch/>
        </p:blipFill>
        <p:spPr>
          <a:xfrm>
            <a:off x="1342506" y="3681850"/>
            <a:ext cx="594007" cy="565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12" name="Google Shape;112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77579" y="2949870"/>
            <a:ext cx="1844078" cy="58387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/>
          <p:nvPr/>
        </p:nvSpPr>
        <p:spPr>
          <a:xfrm>
            <a:off x="3035248" y="3003890"/>
            <a:ext cx="845700" cy="1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Storage</a:t>
            </a:r>
            <a:endParaRPr sz="12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14" name="Google Shape;114;p20"/>
          <p:cNvSpPr/>
          <p:nvPr/>
        </p:nvSpPr>
        <p:spPr>
          <a:xfrm>
            <a:off x="4952282" y="3003890"/>
            <a:ext cx="1223100" cy="1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Ubuntu"/>
              <a:buNone/>
            </a:pPr>
            <a:r>
              <a:rPr lang="en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MicroCeph</a:t>
            </a:r>
            <a:endParaRPr i="0" sz="120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descr="preencoded.png" id="115" name="Google Shape;115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77579" y="2310401"/>
            <a:ext cx="1844078" cy="583873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0"/>
          <p:cNvSpPr/>
          <p:nvPr/>
        </p:nvSpPr>
        <p:spPr>
          <a:xfrm>
            <a:off x="3035248" y="2368175"/>
            <a:ext cx="1551000" cy="1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Virtualisation and orchestration</a:t>
            </a:r>
            <a:endParaRPr sz="12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grpSp>
        <p:nvGrpSpPr>
          <p:cNvPr id="117" name="Google Shape;117;p20"/>
          <p:cNvGrpSpPr/>
          <p:nvPr/>
        </p:nvGrpSpPr>
        <p:grpSpPr>
          <a:xfrm>
            <a:off x="1571229" y="1034650"/>
            <a:ext cx="6226945" cy="565800"/>
            <a:chOff x="2662500" y="1467600"/>
            <a:chExt cx="3977100" cy="565800"/>
          </a:xfrm>
        </p:grpSpPr>
        <p:sp>
          <p:nvSpPr>
            <p:cNvPr id="118" name="Google Shape;118;p20"/>
            <p:cNvSpPr/>
            <p:nvPr/>
          </p:nvSpPr>
          <p:spPr>
            <a:xfrm>
              <a:off x="2662500" y="1467600"/>
              <a:ext cx="3977100" cy="565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rgbClr val="CBA7B8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20"/>
            <p:cNvSpPr txBox="1"/>
            <p:nvPr/>
          </p:nvSpPr>
          <p:spPr>
            <a:xfrm>
              <a:off x="2699860" y="1518975"/>
              <a:ext cx="37200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Ubuntu Medium"/>
                  <a:ea typeface="Ubuntu Medium"/>
                  <a:cs typeface="Ubuntu Medium"/>
                  <a:sym typeface="Ubuntu Medium"/>
                </a:rPr>
                <a:t>Workloads</a:t>
              </a:r>
              <a:endParaRPr sz="1200">
                <a:latin typeface="Ubuntu Medium"/>
                <a:ea typeface="Ubuntu Medium"/>
                <a:cs typeface="Ubuntu Medium"/>
                <a:sym typeface="Ubuntu Medium"/>
              </a:endParaRPr>
            </a:p>
          </p:txBody>
        </p:sp>
      </p:grpSp>
      <p:pic>
        <p:nvPicPr>
          <p:cNvPr id="120" name="Google Shape;120;p20"/>
          <p:cNvPicPr preferRelativeResize="0"/>
          <p:nvPr/>
        </p:nvPicPr>
        <p:blipFill rotWithShape="1">
          <a:blip r:embed="rId10">
            <a:alphaModFix/>
          </a:blip>
          <a:srcRect b="0" l="0" r="65763" t="0"/>
          <a:stretch/>
        </p:blipFill>
        <p:spPr>
          <a:xfrm>
            <a:off x="6168250" y="2318350"/>
            <a:ext cx="379325" cy="56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 rotWithShape="1">
          <a:blip r:embed="rId11">
            <a:alphaModFix/>
          </a:blip>
          <a:srcRect b="3220" l="2757" r="2795" t="2900"/>
          <a:stretch/>
        </p:blipFill>
        <p:spPr>
          <a:xfrm>
            <a:off x="6149275" y="1779699"/>
            <a:ext cx="379325" cy="37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36618" y="2995887"/>
            <a:ext cx="421357" cy="524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 title="Canonical Ubuntu Pro logo@2x 2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5400000">
            <a:off x="171446" y="2312275"/>
            <a:ext cx="2028252" cy="51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260250" y="3758046"/>
            <a:ext cx="421350" cy="239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820729" y="3630707"/>
            <a:ext cx="421350" cy="42136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 txBox="1"/>
          <p:nvPr>
            <p:ph type="title"/>
          </p:nvPr>
        </p:nvSpPr>
        <p:spPr>
          <a:xfrm>
            <a:off x="942775" y="265563"/>
            <a:ext cx="5618700" cy="50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MicroCloud = LXD on rails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/>
          <p:nvPr>
            <p:ph idx="12" type="sldNum"/>
          </p:nvPr>
        </p:nvSpPr>
        <p:spPr>
          <a:xfrm>
            <a:off x="8422230" y="4716344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2" name="Google Shape;132;p21"/>
          <p:cNvSpPr/>
          <p:nvPr/>
        </p:nvSpPr>
        <p:spPr>
          <a:xfrm>
            <a:off x="1081925" y="718225"/>
            <a:ext cx="2117400" cy="425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1"/>
          <p:cNvSpPr/>
          <p:nvPr/>
        </p:nvSpPr>
        <p:spPr>
          <a:xfrm>
            <a:off x="3679891" y="718225"/>
            <a:ext cx="2117400" cy="425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1"/>
          <p:cNvSpPr/>
          <p:nvPr/>
        </p:nvSpPr>
        <p:spPr>
          <a:xfrm>
            <a:off x="6277856" y="718225"/>
            <a:ext cx="2117400" cy="425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1"/>
          <p:cNvSpPr/>
          <p:nvPr/>
        </p:nvSpPr>
        <p:spPr>
          <a:xfrm>
            <a:off x="1287931" y="930186"/>
            <a:ext cx="1716600" cy="3677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1"/>
          <p:cNvSpPr/>
          <p:nvPr/>
        </p:nvSpPr>
        <p:spPr>
          <a:xfrm>
            <a:off x="3880182" y="933978"/>
            <a:ext cx="1716600" cy="3677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1"/>
          <p:cNvSpPr/>
          <p:nvPr/>
        </p:nvSpPr>
        <p:spPr>
          <a:xfrm>
            <a:off x="6472432" y="933978"/>
            <a:ext cx="1716600" cy="3677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1"/>
          <p:cNvSpPr txBox="1"/>
          <p:nvPr/>
        </p:nvSpPr>
        <p:spPr>
          <a:xfrm>
            <a:off x="1185425" y="4587375"/>
            <a:ext cx="870000" cy="1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 Light"/>
                <a:ea typeface="Ubuntu Light"/>
                <a:cs typeface="Ubuntu Light"/>
                <a:sym typeface="Ubuntu Light"/>
              </a:rPr>
              <a:t>node01</a:t>
            </a:r>
            <a:endParaRPr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39" name="Google Shape;139;p21"/>
          <p:cNvSpPr txBox="1"/>
          <p:nvPr/>
        </p:nvSpPr>
        <p:spPr>
          <a:xfrm>
            <a:off x="3786038" y="4587375"/>
            <a:ext cx="870000" cy="1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 Light"/>
                <a:ea typeface="Ubuntu Light"/>
                <a:cs typeface="Ubuntu Light"/>
                <a:sym typeface="Ubuntu Light"/>
              </a:rPr>
              <a:t>node02</a:t>
            </a:r>
            <a:endParaRPr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40" name="Google Shape;140;p21"/>
          <p:cNvSpPr txBox="1"/>
          <p:nvPr/>
        </p:nvSpPr>
        <p:spPr>
          <a:xfrm>
            <a:off x="6386663" y="4587375"/>
            <a:ext cx="870000" cy="1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 Light"/>
                <a:ea typeface="Ubuntu Light"/>
                <a:cs typeface="Ubuntu Light"/>
                <a:sym typeface="Ubuntu Light"/>
              </a:rPr>
              <a:t>node03</a:t>
            </a:r>
            <a:endParaRPr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41" name="Google Shape;141;p21"/>
          <p:cNvSpPr/>
          <p:nvPr/>
        </p:nvSpPr>
        <p:spPr>
          <a:xfrm>
            <a:off x="1414275" y="1065950"/>
            <a:ext cx="6660300" cy="4845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1"/>
          <p:cNvSpPr txBox="1"/>
          <p:nvPr/>
        </p:nvSpPr>
        <p:spPr>
          <a:xfrm>
            <a:off x="2194325" y="1065950"/>
            <a:ext cx="9141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Ubuntu"/>
                <a:ea typeface="Ubuntu"/>
                <a:cs typeface="Ubuntu"/>
                <a:sym typeface="Ubuntu"/>
              </a:rPr>
              <a:t>MicroOVN</a:t>
            </a:r>
            <a:endParaRPr b="1" sz="11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3" name="Google Shape;143;p21"/>
          <p:cNvSpPr txBox="1"/>
          <p:nvPr/>
        </p:nvSpPr>
        <p:spPr>
          <a:xfrm>
            <a:off x="4773788" y="1065950"/>
            <a:ext cx="9141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Ubuntu"/>
                <a:ea typeface="Ubuntu"/>
                <a:cs typeface="Ubuntu"/>
                <a:sym typeface="Ubuntu"/>
              </a:rPr>
              <a:t>MicroOVN</a:t>
            </a:r>
            <a:endParaRPr b="1" sz="11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4" name="Google Shape;144;p21"/>
          <p:cNvSpPr txBox="1"/>
          <p:nvPr/>
        </p:nvSpPr>
        <p:spPr>
          <a:xfrm>
            <a:off x="7262363" y="1065950"/>
            <a:ext cx="9141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Ubuntu"/>
                <a:ea typeface="Ubuntu"/>
                <a:cs typeface="Ubuntu"/>
                <a:sym typeface="Ubuntu"/>
              </a:rPr>
              <a:t>MicroOVN</a:t>
            </a:r>
            <a:endParaRPr b="1" sz="11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5" name="Google Shape;145;p21"/>
          <p:cNvSpPr/>
          <p:nvPr/>
        </p:nvSpPr>
        <p:spPr>
          <a:xfrm>
            <a:off x="1437160" y="1674404"/>
            <a:ext cx="6660300" cy="13437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1"/>
          <p:cNvSpPr/>
          <p:nvPr/>
        </p:nvSpPr>
        <p:spPr>
          <a:xfrm>
            <a:off x="1552850" y="2113175"/>
            <a:ext cx="1368000" cy="286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Ubuntu Light"/>
                <a:ea typeface="Ubuntu Light"/>
                <a:cs typeface="Ubuntu Light"/>
                <a:sym typeface="Ubuntu Light"/>
              </a:rPr>
              <a:t>VM workloads</a:t>
            </a:r>
            <a:endParaRPr sz="9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47" name="Google Shape;147;p21"/>
          <p:cNvSpPr/>
          <p:nvPr/>
        </p:nvSpPr>
        <p:spPr>
          <a:xfrm>
            <a:off x="1564102" y="2531699"/>
            <a:ext cx="1368000" cy="393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Ubuntu Light"/>
                <a:ea typeface="Ubuntu Light"/>
                <a:cs typeface="Ubuntu Light"/>
                <a:sym typeface="Ubuntu Light"/>
              </a:rPr>
              <a:t>System container workloads</a:t>
            </a:r>
            <a:endParaRPr sz="9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48" name="Google Shape;148;p21"/>
          <p:cNvSpPr/>
          <p:nvPr/>
        </p:nvSpPr>
        <p:spPr>
          <a:xfrm>
            <a:off x="4086022" y="2092575"/>
            <a:ext cx="1379400" cy="286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Ubuntu Light"/>
                <a:ea typeface="Ubuntu Light"/>
                <a:cs typeface="Ubuntu Light"/>
                <a:sym typeface="Ubuntu Light"/>
              </a:rPr>
              <a:t>VM workloads</a:t>
            </a:r>
            <a:endParaRPr sz="9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49" name="Google Shape;149;p21"/>
          <p:cNvSpPr/>
          <p:nvPr/>
        </p:nvSpPr>
        <p:spPr>
          <a:xfrm>
            <a:off x="4097364" y="2511099"/>
            <a:ext cx="1379400" cy="393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Ubuntu Light"/>
                <a:ea typeface="Ubuntu Light"/>
                <a:cs typeface="Ubuntu Light"/>
                <a:sym typeface="Ubuntu Light"/>
              </a:rPr>
              <a:t>System container workloads</a:t>
            </a:r>
            <a:endParaRPr sz="9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50" name="Google Shape;150;p21"/>
          <p:cNvSpPr/>
          <p:nvPr/>
        </p:nvSpPr>
        <p:spPr>
          <a:xfrm>
            <a:off x="6616503" y="2076050"/>
            <a:ext cx="1356900" cy="286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Ubuntu Light"/>
                <a:ea typeface="Ubuntu Light"/>
                <a:cs typeface="Ubuntu Light"/>
                <a:sym typeface="Ubuntu Light"/>
              </a:rPr>
              <a:t>VM workloads</a:t>
            </a:r>
            <a:endParaRPr sz="9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51" name="Google Shape;151;p21"/>
          <p:cNvSpPr/>
          <p:nvPr/>
        </p:nvSpPr>
        <p:spPr>
          <a:xfrm>
            <a:off x="6627660" y="2494574"/>
            <a:ext cx="1356900" cy="393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Ubuntu Light"/>
                <a:ea typeface="Ubuntu Light"/>
                <a:cs typeface="Ubuntu Light"/>
                <a:sym typeface="Ubuntu Light"/>
              </a:rPr>
              <a:t>System container workloads</a:t>
            </a:r>
            <a:endParaRPr sz="9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52" name="Google Shape;152;p21"/>
          <p:cNvSpPr txBox="1"/>
          <p:nvPr/>
        </p:nvSpPr>
        <p:spPr>
          <a:xfrm>
            <a:off x="2518775" y="1642475"/>
            <a:ext cx="9141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Ubuntu"/>
                <a:ea typeface="Ubuntu"/>
                <a:cs typeface="Ubuntu"/>
                <a:sym typeface="Ubuntu"/>
              </a:rPr>
              <a:t>LXD</a:t>
            </a:r>
            <a:endParaRPr b="1" sz="11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3" name="Google Shape;153;p21"/>
          <p:cNvSpPr txBox="1"/>
          <p:nvPr/>
        </p:nvSpPr>
        <p:spPr>
          <a:xfrm>
            <a:off x="5110638" y="1642475"/>
            <a:ext cx="9141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Ubuntu"/>
                <a:ea typeface="Ubuntu"/>
                <a:cs typeface="Ubuntu"/>
                <a:sym typeface="Ubuntu"/>
              </a:rPr>
              <a:t>LXD</a:t>
            </a:r>
            <a:endParaRPr b="1" sz="11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4" name="Google Shape;154;p21"/>
          <p:cNvSpPr txBox="1"/>
          <p:nvPr/>
        </p:nvSpPr>
        <p:spPr>
          <a:xfrm>
            <a:off x="7653063" y="1642475"/>
            <a:ext cx="9141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Ubuntu"/>
                <a:ea typeface="Ubuntu"/>
                <a:cs typeface="Ubuntu"/>
                <a:sym typeface="Ubuntu"/>
              </a:rPr>
              <a:t>LXD</a:t>
            </a:r>
            <a:endParaRPr b="1" sz="11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5" name="Google Shape;155;p21"/>
          <p:cNvSpPr/>
          <p:nvPr/>
        </p:nvSpPr>
        <p:spPr>
          <a:xfrm>
            <a:off x="1447775" y="3179500"/>
            <a:ext cx="6660300" cy="3936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1"/>
          <p:cNvSpPr txBox="1"/>
          <p:nvPr/>
        </p:nvSpPr>
        <p:spPr>
          <a:xfrm>
            <a:off x="2118113" y="3179488"/>
            <a:ext cx="9141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Ubuntu"/>
                <a:ea typeface="Ubuntu"/>
                <a:cs typeface="Ubuntu"/>
                <a:sym typeface="Ubuntu"/>
              </a:rPr>
              <a:t>MicroCeph</a:t>
            </a:r>
            <a:endParaRPr b="1" sz="11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7" name="Google Shape;157;p21"/>
          <p:cNvSpPr txBox="1"/>
          <p:nvPr/>
        </p:nvSpPr>
        <p:spPr>
          <a:xfrm>
            <a:off x="4656044" y="3179488"/>
            <a:ext cx="9141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Ubuntu"/>
                <a:ea typeface="Ubuntu"/>
                <a:cs typeface="Ubuntu"/>
                <a:sym typeface="Ubuntu"/>
              </a:rPr>
              <a:t>MicroCeph</a:t>
            </a:r>
            <a:endParaRPr b="1" sz="11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8" name="Google Shape;158;p21"/>
          <p:cNvSpPr txBox="1"/>
          <p:nvPr/>
        </p:nvSpPr>
        <p:spPr>
          <a:xfrm>
            <a:off x="7193975" y="3179488"/>
            <a:ext cx="9141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Ubuntu"/>
                <a:ea typeface="Ubuntu"/>
                <a:cs typeface="Ubuntu"/>
                <a:sym typeface="Ubuntu"/>
              </a:rPr>
              <a:t>MicroCeph</a:t>
            </a:r>
            <a:endParaRPr b="1" sz="11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" name="Google Shape;159;p21"/>
          <p:cNvSpPr/>
          <p:nvPr/>
        </p:nvSpPr>
        <p:spPr>
          <a:xfrm>
            <a:off x="1447775" y="3736050"/>
            <a:ext cx="1476600" cy="2094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 Light"/>
                <a:ea typeface="Ubuntu Light"/>
                <a:cs typeface="Ubuntu Light"/>
                <a:sym typeface="Ubuntu Light"/>
              </a:rPr>
              <a:t>Local storage</a:t>
            </a:r>
            <a:endParaRPr sz="12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60" name="Google Shape;160;p21"/>
          <p:cNvSpPr/>
          <p:nvPr/>
        </p:nvSpPr>
        <p:spPr>
          <a:xfrm>
            <a:off x="4000288" y="3698038"/>
            <a:ext cx="1476600" cy="2094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 Light"/>
                <a:ea typeface="Ubuntu Light"/>
                <a:cs typeface="Ubuntu Light"/>
                <a:sym typeface="Ubuntu Light"/>
              </a:rPr>
              <a:t>Local storage</a:t>
            </a:r>
            <a:endParaRPr sz="12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61" name="Google Shape;161;p21"/>
          <p:cNvSpPr/>
          <p:nvPr/>
        </p:nvSpPr>
        <p:spPr>
          <a:xfrm>
            <a:off x="6552813" y="3736038"/>
            <a:ext cx="1476600" cy="2094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 Light"/>
                <a:ea typeface="Ubuntu Light"/>
                <a:cs typeface="Ubuntu Light"/>
                <a:sym typeface="Ubuntu Light"/>
              </a:rPr>
              <a:t>Local storage</a:t>
            </a:r>
            <a:endParaRPr sz="12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grpSp>
        <p:nvGrpSpPr>
          <p:cNvPr id="162" name="Google Shape;162;p21"/>
          <p:cNvGrpSpPr/>
          <p:nvPr/>
        </p:nvGrpSpPr>
        <p:grpSpPr>
          <a:xfrm>
            <a:off x="1942500" y="4030399"/>
            <a:ext cx="931743" cy="472025"/>
            <a:chOff x="1942500" y="3560299"/>
            <a:chExt cx="931743" cy="472025"/>
          </a:xfrm>
        </p:grpSpPr>
        <p:pic>
          <p:nvPicPr>
            <p:cNvPr id="163" name="Google Shape;163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574293" y="3560299"/>
              <a:ext cx="299950" cy="472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21"/>
            <p:cNvSpPr txBox="1"/>
            <p:nvPr/>
          </p:nvSpPr>
          <p:spPr>
            <a:xfrm>
              <a:off x="1942500" y="3778849"/>
              <a:ext cx="7113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Ubuntu Light"/>
                  <a:ea typeface="Ubuntu Light"/>
                  <a:cs typeface="Ubuntu Light"/>
                  <a:sym typeface="Ubuntu Light"/>
                </a:rPr>
                <a:t>Ubuntu</a:t>
              </a:r>
              <a:endParaRPr sz="1200"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</p:grpSp>
      <p:grpSp>
        <p:nvGrpSpPr>
          <p:cNvPr id="165" name="Google Shape;165;p21"/>
          <p:cNvGrpSpPr/>
          <p:nvPr/>
        </p:nvGrpSpPr>
        <p:grpSpPr>
          <a:xfrm>
            <a:off x="4534863" y="4030399"/>
            <a:ext cx="931743" cy="472025"/>
            <a:chOff x="1942500" y="3560299"/>
            <a:chExt cx="931743" cy="472025"/>
          </a:xfrm>
        </p:grpSpPr>
        <p:pic>
          <p:nvPicPr>
            <p:cNvPr id="166" name="Google Shape;166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574293" y="3560299"/>
              <a:ext cx="299950" cy="472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" name="Google Shape;167;p21"/>
            <p:cNvSpPr txBox="1"/>
            <p:nvPr/>
          </p:nvSpPr>
          <p:spPr>
            <a:xfrm>
              <a:off x="1942500" y="3778849"/>
              <a:ext cx="7113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Ubuntu Light"/>
                  <a:ea typeface="Ubuntu Light"/>
                  <a:cs typeface="Ubuntu Light"/>
                  <a:sym typeface="Ubuntu Light"/>
                </a:rPr>
                <a:t>Ubuntu</a:t>
              </a:r>
              <a:endParaRPr sz="1200"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</p:grpSp>
      <p:grpSp>
        <p:nvGrpSpPr>
          <p:cNvPr id="168" name="Google Shape;168;p21"/>
          <p:cNvGrpSpPr/>
          <p:nvPr/>
        </p:nvGrpSpPr>
        <p:grpSpPr>
          <a:xfrm>
            <a:off x="7127225" y="4030399"/>
            <a:ext cx="931743" cy="472025"/>
            <a:chOff x="1942500" y="3560299"/>
            <a:chExt cx="931743" cy="472025"/>
          </a:xfrm>
        </p:grpSpPr>
        <p:pic>
          <p:nvPicPr>
            <p:cNvPr id="169" name="Google Shape;169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574293" y="3560299"/>
              <a:ext cx="299950" cy="472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" name="Google Shape;170;p21"/>
            <p:cNvSpPr txBox="1"/>
            <p:nvPr/>
          </p:nvSpPr>
          <p:spPr>
            <a:xfrm>
              <a:off x="1942500" y="3778849"/>
              <a:ext cx="7113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Ubuntu Light"/>
                  <a:ea typeface="Ubuntu Light"/>
                  <a:cs typeface="Ubuntu Light"/>
                  <a:sym typeface="Ubuntu Light"/>
                </a:rPr>
                <a:t>Ubuntu</a:t>
              </a:r>
              <a:endParaRPr sz="1200"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</p:grpSp>
      <p:cxnSp>
        <p:nvCxnSpPr>
          <p:cNvPr id="171" name="Google Shape;171;p21"/>
          <p:cNvCxnSpPr/>
          <p:nvPr/>
        </p:nvCxnSpPr>
        <p:spPr>
          <a:xfrm>
            <a:off x="1490475" y="1460600"/>
            <a:ext cx="1389000" cy="93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72" name="Google Shape;172;p21"/>
          <p:cNvCxnSpPr/>
          <p:nvPr/>
        </p:nvCxnSpPr>
        <p:spPr>
          <a:xfrm>
            <a:off x="4044088" y="1454263"/>
            <a:ext cx="1390800" cy="57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73" name="Google Shape;173;p21"/>
          <p:cNvCxnSpPr/>
          <p:nvPr/>
        </p:nvCxnSpPr>
        <p:spPr>
          <a:xfrm>
            <a:off x="6596613" y="1454250"/>
            <a:ext cx="1389000" cy="93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74" name="Google Shape;174;p21"/>
          <p:cNvCxnSpPr/>
          <p:nvPr/>
        </p:nvCxnSpPr>
        <p:spPr>
          <a:xfrm rot="10800000">
            <a:off x="2195325" y="512900"/>
            <a:ext cx="9600" cy="9570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5" name="Google Shape;175;p21"/>
          <p:cNvCxnSpPr/>
          <p:nvPr/>
        </p:nvCxnSpPr>
        <p:spPr>
          <a:xfrm flipH="1" rot="10800000">
            <a:off x="4743375" y="512875"/>
            <a:ext cx="3600" cy="9471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6" name="Google Shape;176;p21"/>
          <p:cNvCxnSpPr/>
          <p:nvPr/>
        </p:nvCxnSpPr>
        <p:spPr>
          <a:xfrm flipH="1" rot="10800000">
            <a:off x="7286675" y="502975"/>
            <a:ext cx="12300" cy="9570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7" name="Google Shape;177;p21"/>
          <p:cNvCxnSpPr/>
          <p:nvPr/>
        </p:nvCxnSpPr>
        <p:spPr>
          <a:xfrm flipH="1" rot="10800000">
            <a:off x="1618025" y="513925"/>
            <a:ext cx="6319800" cy="99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178" name="Google Shape;178;p21"/>
          <p:cNvSpPr txBox="1"/>
          <p:nvPr/>
        </p:nvSpPr>
        <p:spPr>
          <a:xfrm>
            <a:off x="6636500" y="188600"/>
            <a:ext cx="1210800" cy="1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 Light"/>
                <a:ea typeface="Ubuntu Light"/>
                <a:cs typeface="Ubuntu Light"/>
                <a:sym typeface="Ubuntu Light"/>
              </a:rPr>
              <a:t>Local network</a:t>
            </a:r>
            <a:endParaRPr sz="1200">
              <a:latin typeface="Ubuntu Light"/>
              <a:ea typeface="Ubuntu Light"/>
              <a:cs typeface="Ubuntu Light"/>
              <a:sym typeface="Ubuntu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2"/>
          <p:cNvSpPr txBox="1"/>
          <p:nvPr>
            <p:ph type="title"/>
          </p:nvPr>
        </p:nvSpPr>
        <p:spPr>
          <a:xfrm>
            <a:off x="942775" y="265575"/>
            <a:ext cx="7258500" cy="50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Existing authorization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buntu Sans Light"/>
              <a:ea typeface="Ubuntu Sans Light"/>
              <a:cs typeface="Ubuntu Sans Light"/>
              <a:sym typeface="Ubuntu Sans Light"/>
            </a:endParaRPr>
          </a:p>
        </p:txBody>
      </p:sp>
      <p:sp>
        <p:nvSpPr>
          <p:cNvPr id="184" name="Google Shape;184;p22"/>
          <p:cNvSpPr/>
          <p:nvPr/>
        </p:nvSpPr>
        <p:spPr>
          <a:xfrm>
            <a:off x="3250868" y="1435413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0942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LXD Server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5" name="Google Shape;185;p22"/>
          <p:cNvSpPr/>
          <p:nvPr/>
        </p:nvSpPr>
        <p:spPr>
          <a:xfrm>
            <a:off x="3863915" y="2365889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0D5C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Storage Pool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6" name="Google Shape;186;p22"/>
          <p:cNvSpPr/>
          <p:nvPr/>
        </p:nvSpPr>
        <p:spPr>
          <a:xfrm>
            <a:off x="1876722" y="2365889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701C7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Project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7" name="Google Shape;187;p22"/>
          <p:cNvSpPr/>
          <p:nvPr/>
        </p:nvSpPr>
        <p:spPr>
          <a:xfrm>
            <a:off x="1031475" y="3265590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CBA7B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Instance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8" name="Google Shape;188;p22"/>
          <p:cNvSpPr/>
          <p:nvPr/>
        </p:nvSpPr>
        <p:spPr>
          <a:xfrm>
            <a:off x="2721968" y="3265590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CBA7B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Profile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89" name="Google Shape;189;p22"/>
          <p:cNvCxnSpPr>
            <a:stCxn id="184" idx="2"/>
            <a:endCxn id="185" idx="0"/>
          </p:cNvCxnSpPr>
          <p:nvPr/>
        </p:nvCxnSpPr>
        <p:spPr>
          <a:xfrm flipH="1" rot="-5400000">
            <a:off x="4082318" y="1815513"/>
            <a:ext cx="488100" cy="612900"/>
          </a:xfrm>
          <a:prstGeom prst="bentConnector3">
            <a:avLst>
              <a:gd fmla="val 49987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0" name="Google Shape;190;p22"/>
          <p:cNvCxnSpPr>
            <a:stCxn id="186" idx="0"/>
            <a:endCxn id="184" idx="2"/>
          </p:cNvCxnSpPr>
          <p:nvPr/>
        </p:nvCxnSpPr>
        <p:spPr>
          <a:xfrm rot="-5400000">
            <a:off x="3088722" y="1434839"/>
            <a:ext cx="488100" cy="13740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1" name="Google Shape;191;p22"/>
          <p:cNvCxnSpPr>
            <a:stCxn id="186" idx="2"/>
            <a:endCxn id="188" idx="0"/>
          </p:cNvCxnSpPr>
          <p:nvPr/>
        </p:nvCxnSpPr>
        <p:spPr>
          <a:xfrm flipH="1" rot="-5400000">
            <a:off x="2839722" y="2614439"/>
            <a:ext cx="457200" cy="8451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2" name="Google Shape;192;p22"/>
          <p:cNvCxnSpPr>
            <a:stCxn id="187" idx="0"/>
            <a:endCxn id="186" idx="2"/>
          </p:cNvCxnSpPr>
          <p:nvPr/>
        </p:nvCxnSpPr>
        <p:spPr>
          <a:xfrm rot="-5400000">
            <a:off x="1994475" y="2614440"/>
            <a:ext cx="457200" cy="8451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3" name="Google Shape;193;p22"/>
          <p:cNvSpPr/>
          <p:nvPr/>
        </p:nvSpPr>
        <p:spPr>
          <a:xfrm>
            <a:off x="5851115" y="2366014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0D5C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Identity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94" name="Google Shape;194;p22"/>
          <p:cNvCxnSpPr>
            <a:stCxn id="184" idx="2"/>
            <a:endCxn id="193" idx="0"/>
          </p:cNvCxnSpPr>
          <p:nvPr/>
        </p:nvCxnSpPr>
        <p:spPr>
          <a:xfrm flipH="1" rot="-5400000">
            <a:off x="5075918" y="821913"/>
            <a:ext cx="488100" cy="26001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5" name="Google Shape;195;p22"/>
          <p:cNvSpPr/>
          <p:nvPr/>
        </p:nvSpPr>
        <p:spPr>
          <a:xfrm>
            <a:off x="4648118" y="3265590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CBA7B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Storage volume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96" name="Google Shape;196;p22"/>
          <p:cNvCxnSpPr>
            <a:stCxn id="186" idx="2"/>
            <a:endCxn id="195" idx="0"/>
          </p:cNvCxnSpPr>
          <p:nvPr/>
        </p:nvCxnSpPr>
        <p:spPr>
          <a:xfrm flipH="1" rot="-5400000">
            <a:off x="3802872" y="1651289"/>
            <a:ext cx="457200" cy="27714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7" name="Google Shape;197;p22"/>
          <p:cNvSpPr/>
          <p:nvPr/>
        </p:nvSpPr>
        <p:spPr>
          <a:xfrm>
            <a:off x="6574418" y="3265590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CBA7B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Network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98" name="Google Shape;198;p22"/>
          <p:cNvCxnSpPr>
            <a:stCxn id="186" idx="2"/>
            <a:endCxn id="197" idx="0"/>
          </p:cNvCxnSpPr>
          <p:nvPr/>
        </p:nvCxnSpPr>
        <p:spPr>
          <a:xfrm flipH="1" rot="-5400000">
            <a:off x="4766022" y="688139"/>
            <a:ext cx="457200" cy="46977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72B33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3525" y="766875"/>
            <a:ext cx="3356504" cy="407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919275"/>
            <a:ext cx="5058726" cy="3441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4"/>
          <p:cNvSpPr txBox="1"/>
          <p:nvPr>
            <p:ph type="title"/>
          </p:nvPr>
        </p:nvSpPr>
        <p:spPr>
          <a:xfrm>
            <a:off x="942775" y="265575"/>
            <a:ext cx="7258500" cy="50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Fine-grained authorization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buntu Sans Light"/>
              <a:ea typeface="Ubuntu Sans Light"/>
              <a:cs typeface="Ubuntu Sans Light"/>
              <a:sym typeface="Ubuntu Sans Light"/>
            </a:endParaRPr>
          </a:p>
        </p:txBody>
      </p:sp>
      <p:sp>
        <p:nvSpPr>
          <p:cNvPr id="210" name="Google Shape;210;p24"/>
          <p:cNvSpPr/>
          <p:nvPr/>
        </p:nvSpPr>
        <p:spPr>
          <a:xfrm>
            <a:off x="3163243" y="2032888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0942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LXD Server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11" name="Google Shape;211;p24"/>
          <p:cNvSpPr/>
          <p:nvPr/>
        </p:nvSpPr>
        <p:spPr>
          <a:xfrm>
            <a:off x="3776290" y="2963364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0D5C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Storage Pool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12" name="Google Shape;212;p24"/>
          <p:cNvSpPr/>
          <p:nvPr/>
        </p:nvSpPr>
        <p:spPr>
          <a:xfrm>
            <a:off x="1789097" y="2963364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0D5C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Project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13" name="Google Shape;213;p24"/>
          <p:cNvSpPr/>
          <p:nvPr/>
        </p:nvSpPr>
        <p:spPr>
          <a:xfrm>
            <a:off x="943850" y="3863065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CBA7B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Instance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14" name="Google Shape;214;p24"/>
          <p:cNvSpPr/>
          <p:nvPr/>
        </p:nvSpPr>
        <p:spPr>
          <a:xfrm>
            <a:off x="2634343" y="3863065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Profile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215" name="Google Shape;215;p24"/>
          <p:cNvCxnSpPr>
            <a:stCxn id="210" idx="2"/>
            <a:endCxn id="211" idx="0"/>
          </p:cNvCxnSpPr>
          <p:nvPr/>
        </p:nvCxnSpPr>
        <p:spPr>
          <a:xfrm flipH="1" rot="-5400000">
            <a:off x="3994693" y="2412988"/>
            <a:ext cx="488100" cy="612900"/>
          </a:xfrm>
          <a:prstGeom prst="bentConnector3">
            <a:avLst>
              <a:gd fmla="val 49987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6" name="Google Shape;216;p24"/>
          <p:cNvCxnSpPr>
            <a:stCxn id="212" idx="0"/>
            <a:endCxn id="210" idx="2"/>
          </p:cNvCxnSpPr>
          <p:nvPr/>
        </p:nvCxnSpPr>
        <p:spPr>
          <a:xfrm rot="-5400000">
            <a:off x="3001097" y="2032314"/>
            <a:ext cx="488100" cy="13740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7" name="Google Shape;217;p24"/>
          <p:cNvCxnSpPr>
            <a:stCxn id="212" idx="2"/>
            <a:endCxn id="214" idx="0"/>
          </p:cNvCxnSpPr>
          <p:nvPr/>
        </p:nvCxnSpPr>
        <p:spPr>
          <a:xfrm flipH="1" rot="-5400000">
            <a:off x="2752097" y="3211914"/>
            <a:ext cx="457200" cy="8451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8" name="Google Shape;218;p24"/>
          <p:cNvCxnSpPr>
            <a:stCxn id="213" idx="0"/>
            <a:endCxn id="212" idx="2"/>
          </p:cNvCxnSpPr>
          <p:nvPr/>
        </p:nvCxnSpPr>
        <p:spPr>
          <a:xfrm rot="-5400000">
            <a:off x="1906850" y="3211915"/>
            <a:ext cx="457200" cy="8451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9" name="Google Shape;219;p24"/>
          <p:cNvSpPr/>
          <p:nvPr/>
        </p:nvSpPr>
        <p:spPr>
          <a:xfrm>
            <a:off x="5763490" y="2963489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0D5C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Certificate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220" name="Google Shape;220;p24"/>
          <p:cNvCxnSpPr>
            <a:stCxn id="210" idx="2"/>
            <a:endCxn id="219" idx="0"/>
          </p:cNvCxnSpPr>
          <p:nvPr/>
        </p:nvCxnSpPr>
        <p:spPr>
          <a:xfrm flipH="1" rot="-5400000">
            <a:off x="4988293" y="1419388"/>
            <a:ext cx="488100" cy="26001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1" name="Google Shape;221;p24"/>
          <p:cNvSpPr/>
          <p:nvPr/>
        </p:nvSpPr>
        <p:spPr>
          <a:xfrm>
            <a:off x="4560493" y="3863065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Storage volume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222" name="Google Shape;222;p24"/>
          <p:cNvCxnSpPr>
            <a:stCxn id="212" idx="2"/>
            <a:endCxn id="221" idx="0"/>
          </p:cNvCxnSpPr>
          <p:nvPr/>
        </p:nvCxnSpPr>
        <p:spPr>
          <a:xfrm flipH="1" rot="-5400000">
            <a:off x="3715247" y="2248764"/>
            <a:ext cx="457200" cy="27714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3" name="Google Shape;223;p24"/>
          <p:cNvSpPr/>
          <p:nvPr/>
        </p:nvSpPr>
        <p:spPr>
          <a:xfrm>
            <a:off x="6486793" y="3863065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Network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224" name="Google Shape;224;p24"/>
          <p:cNvCxnSpPr>
            <a:stCxn id="212" idx="2"/>
            <a:endCxn id="223" idx="0"/>
          </p:cNvCxnSpPr>
          <p:nvPr/>
        </p:nvCxnSpPr>
        <p:spPr>
          <a:xfrm flipH="1" rot="-5400000">
            <a:off x="4678397" y="1285614"/>
            <a:ext cx="457200" cy="46977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5" name="Google Shape;225;p24"/>
          <p:cNvSpPr txBox="1"/>
          <p:nvPr/>
        </p:nvSpPr>
        <p:spPr>
          <a:xfrm>
            <a:off x="943850" y="1298875"/>
            <a:ext cx="5420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Does user </a:t>
            </a:r>
            <a:r>
              <a:rPr lang="en" sz="17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X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have relation </a:t>
            </a:r>
            <a:r>
              <a:rPr lang="en" sz="1600">
                <a:latin typeface="Courier New"/>
                <a:ea typeface="Courier New"/>
                <a:cs typeface="Courier New"/>
                <a:sym typeface="Courier New"/>
              </a:rPr>
              <a:t>can_exec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with instance </a:t>
            </a:r>
            <a:r>
              <a:rPr lang="en" sz="1600">
                <a:latin typeface="Courier New"/>
                <a:ea typeface="Courier New"/>
                <a:cs typeface="Courier New"/>
                <a:sym typeface="Courier New"/>
              </a:rPr>
              <a:t>c1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?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5"/>
          <p:cNvSpPr txBox="1"/>
          <p:nvPr>
            <p:ph type="title"/>
          </p:nvPr>
        </p:nvSpPr>
        <p:spPr>
          <a:xfrm>
            <a:off x="942775" y="265575"/>
            <a:ext cx="7258500" cy="50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Fine-grained authorization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buntu Sans Light"/>
              <a:ea typeface="Ubuntu Sans Light"/>
              <a:cs typeface="Ubuntu Sans Light"/>
              <a:sym typeface="Ubuntu Sans Light"/>
            </a:endParaRPr>
          </a:p>
        </p:txBody>
      </p:sp>
      <p:pic>
        <p:nvPicPr>
          <p:cNvPr id="231" name="Google Shape;23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775" y="2038350"/>
            <a:ext cx="7086600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5"/>
          <p:cNvSpPr txBox="1"/>
          <p:nvPr/>
        </p:nvSpPr>
        <p:spPr>
          <a:xfrm>
            <a:off x="2738775" y="2926550"/>
            <a:ext cx="2793000" cy="103230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ourier New"/>
                <a:ea typeface="Courier New"/>
                <a:cs typeface="Courier New"/>
                <a:sym typeface="Courier New"/>
              </a:rPr>
              <a:t>type identity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ourier New"/>
                <a:ea typeface="Courier New"/>
                <a:cs typeface="Courier New"/>
                <a:sym typeface="Courier New"/>
              </a:rPr>
              <a:t>type instance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ourier New"/>
                <a:ea typeface="Courier New"/>
                <a:cs typeface="Courier New"/>
                <a:sym typeface="Courier New"/>
              </a:rPr>
              <a:t>  relations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ourier New"/>
                <a:ea typeface="Courier New"/>
                <a:cs typeface="Courier New"/>
                <a:sym typeface="Courier New"/>
              </a:rPr>
              <a:t>    can_exec: [identity]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33" name="Google Shape;233;p25"/>
          <p:cNvSpPr txBox="1"/>
          <p:nvPr/>
        </p:nvSpPr>
        <p:spPr>
          <a:xfrm>
            <a:off x="943850" y="1298875"/>
            <a:ext cx="5420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Does user </a:t>
            </a:r>
            <a:r>
              <a:rPr lang="en" sz="17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X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have relation </a:t>
            </a:r>
            <a:r>
              <a:rPr lang="en" sz="1600">
                <a:latin typeface="Courier New"/>
                <a:ea typeface="Courier New"/>
                <a:cs typeface="Courier New"/>
                <a:sym typeface="Courier New"/>
              </a:rPr>
              <a:t>can_exec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with instance </a:t>
            </a:r>
            <a:r>
              <a:rPr lang="en" sz="1600">
                <a:latin typeface="Courier New"/>
                <a:ea typeface="Courier New"/>
                <a:cs typeface="Courier New"/>
                <a:sym typeface="Courier New"/>
              </a:rPr>
              <a:t>c1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?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6"/>
          <p:cNvSpPr txBox="1"/>
          <p:nvPr>
            <p:ph type="title"/>
          </p:nvPr>
        </p:nvSpPr>
        <p:spPr>
          <a:xfrm>
            <a:off x="942775" y="265575"/>
            <a:ext cx="7258500" cy="50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Fine-grained authorization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buntu Sans Light"/>
              <a:ea typeface="Ubuntu Sans Light"/>
              <a:cs typeface="Ubuntu Sans Light"/>
              <a:sym typeface="Ubuntu Sans Light"/>
            </a:endParaRPr>
          </a:p>
        </p:txBody>
      </p:sp>
      <p:sp>
        <p:nvSpPr>
          <p:cNvPr id="239" name="Google Shape;239;p26"/>
          <p:cNvSpPr/>
          <p:nvPr/>
        </p:nvSpPr>
        <p:spPr>
          <a:xfrm>
            <a:off x="3163243" y="2032888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741B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LXD Server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40" name="Google Shape;240;p26"/>
          <p:cNvSpPr/>
          <p:nvPr/>
        </p:nvSpPr>
        <p:spPr>
          <a:xfrm>
            <a:off x="3776290" y="2963364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0D5C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Storage Pool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41" name="Google Shape;241;p26"/>
          <p:cNvSpPr/>
          <p:nvPr/>
        </p:nvSpPr>
        <p:spPr>
          <a:xfrm>
            <a:off x="1789097" y="2963364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A64D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Project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42" name="Google Shape;242;p26"/>
          <p:cNvSpPr/>
          <p:nvPr/>
        </p:nvSpPr>
        <p:spPr>
          <a:xfrm>
            <a:off x="943850" y="3863065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CBA7B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Instance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43" name="Google Shape;243;p26"/>
          <p:cNvSpPr/>
          <p:nvPr/>
        </p:nvSpPr>
        <p:spPr>
          <a:xfrm>
            <a:off x="2634343" y="3863065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Profile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244" name="Google Shape;244;p26"/>
          <p:cNvCxnSpPr>
            <a:stCxn id="239" idx="2"/>
            <a:endCxn id="240" idx="0"/>
          </p:cNvCxnSpPr>
          <p:nvPr/>
        </p:nvCxnSpPr>
        <p:spPr>
          <a:xfrm flipH="1" rot="-5400000">
            <a:off x="3994693" y="2412988"/>
            <a:ext cx="488100" cy="612900"/>
          </a:xfrm>
          <a:prstGeom prst="bentConnector3">
            <a:avLst>
              <a:gd fmla="val 49987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5" name="Google Shape;245;p26"/>
          <p:cNvCxnSpPr>
            <a:stCxn id="241" idx="0"/>
            <a:endCxn id="239" idx="2"/>
          </p:cNvCxnSpPr>
          <p:nvPr/>
        </p:nvCxnSpPr>
        <p:spPr>
          <a:xfrm rot="-5400000">
            <a:off x="3001097" y="2032314"/>
            <a:ext cx="488100" cy="13740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6" name="Google Shape;246;p26"/>
          <p:cNvCxnSpPr>
            <a:stCxn id="241" idx="2"/>
            <a:endCxn id="243" idx="0"/>
          </p:cNvCxnSpPr>
          <p:nvPr/>
        </p:nvCxnSpPr>
        <p:spPr>
          <a:xfrm flipH="1" rot="-5400000">
            <a:off x="2752097" y="3211914"/>
            <a:ext cx="457200" cy="8451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7" name="Google Shape;247;p26"/>
          <p:cNvCxnSpPr>
            <a:stCxn id="242" idx="0"/>
            <a:endCxn id="241" idx="2"/>
          </p:cNvCxnSpPr>
          <p:nvPr/>
        </p:nvCxnSpPr>
        <p:spPr>
          <a:xfrm rot="-5400000">
            <a:off x="1906850" y="3211915"/>
            <a:ext cx="457200" cy="8451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8" name="Google Shape;248;p26"/>
          <p:cNvSpPr/>
          <p:nvPr/>
        </p:nvSpPr>
        <p:spPr>
          <a:xfrm>
            <a:off x="5763490" y="2963489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0D5C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Certificate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249" name="Google Shape;249;p26"/>
          <p:cNvCxnSpPr>
            <a:stCxn id="239" idx="2"/>
            <a:endCxn id="248" idx="0"/>
          </p:cNvCxnSpPr>
          <p:nvPr/>
        </p:nvCxnSpPr>
        <p:spPr>
          <a:xfrm flipH="1" rot="-5400000">
            <a:off x="4988293" y="1419388"/>
            <a:ext cx="488100" cy="26001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0" name="Google Shape;250;p26"/>
          <p:cNvSpPr/>
          <p:nvPr/>
        </p:nvSpPr>
        <p:spPr>
          <a:xfrm>
            <a:off x="4560493" y="3863065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Storage volume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251" name="Google Shape;251;p26"/>
          <p:cNvCxnSpPr>
            <a:stCxn id="241" idx="2"/>
            <a:endCxn id="250" idx="0"/>
          </p:cNvCxnSpPr>
          <p:nvPr/>
        </p:nvCxnSpPr>
        <p:spPr>
          <a:xfrm flipH="1" rot="-5400000">
            <a:off x="3715247" y="2248764"/>
            <a:ext cx="457200" cy="27714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2" name="Google Shape;252;p26"/>
          <p:cNvSpPr/>
          <p:nvPr/>
        </p:nvSpPr>
        <p:spPr>
          <a:xfrm>
            <a:off x="6486793" y="3863065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Network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253" name="Google Shape;253;p26"/>
          <p:cNvCxnSpPr>
            <a:stCxn id="241" idx="2"/>
            <a:endCxn id="252" idx="0"/>
          </p:cNvCxnSpPr>
          <p:nvPr/>
        </p:nvCxnSpPr>
        <p:spPr>
          <a:xfrm flipH="1" rot="-5400000">
            <a:off x="4678397" y="1285614"/>
            <a:ext cx="457200" cy="46977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4" name="Google Shape;254;p26"/>
          <p:cNvSpPr txBox="1"/>
          <p:nvPr/>
        </p:nvSpPr>
        <p:spPr>
          <a:xfrm>
            <a:off x="943850" y="1298875"/>
            <a:ext cx="5420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Does user </a:t>
            </a:r>
            <a:r>
              <a:rPr lang="en" sz="17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X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have relation </a:t>
            </a:r>
            <a:r>
              <a:rPr lang="en" sz="1600">
                <a:latin typeface="Courier New"/>
                <a:ea typeface="Courier New"/>
                <a:cs typeface="Courier New"/>
                <a:sym typeface="Courier New"/>
              </a:rPr>
              <a:t>can_exec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with instance </a:t>
            </a:r>
            <a:r>
              <a:rPr lang="en" sz="1600">
                <a:latin typeface="Courier New"/>
                <a:ea typeface="Courier New"/>
                <a:cs typeface="Courier New"/>
                <a:sym typeface="Courier New"/>
              </a:rPr>
              <a:t>c1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?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