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2a527074c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2a527074c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2a527074c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2a527074c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2a527074c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2a527074c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2a527074c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2a527074c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2b611ee3e7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2b611ee3e7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29ddec3d9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29ddec3d9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2a527074c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2a527074c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29ddec3d9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29ddec3d9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29ddec3d96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29ddec3d96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29ddec3d9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29ddec3d9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dfb847a8ae_0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dfb847a8ae_0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29ddec3d9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29ddec3d9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2a527074c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2a527074c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82c06995f23eb7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82c06995f23eb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29ddec3d9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29ddec3d9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2a527074c9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2a527074c9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2a527074c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2a527074c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2a527074c9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2a527074c9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2a527074c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2a527074c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2a527074c9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2a527074c9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2a527074c9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2a527074c9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b9159c57d7b3d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b9159c57d7b3d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2a527074c9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2a527074c9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2a527074c9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2a527074c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2a527074c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2a527074c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2a527074c9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2a527074c9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2a527074c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32a527074c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2b611ee3e7_1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32b611ee3e7_1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29ddec3d9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29ddec3d9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2a527074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2a527074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29ddec3d96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29ddec3d9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29ddec3d96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29ddec3d96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2a527074c9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2a527074c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29ddec3d96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329ddec3d96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29ddec3d96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29ddec3d96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29ddec3d9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29ddec3d9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29ddec3d9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29ddec3d9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2a527074c9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2a527074c9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82c06995f23eb7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82c06995f23eb7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29ddec3d96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29ddec3d96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29ddec3d96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329ddec3d96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29ddec3d96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329ddec3d96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2ebe8a11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2ebe8a11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b9159c57d7b3d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b9159c57d7b3d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2ebe8a112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32ebe8a112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2ebe8a112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32ebe8a112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2ebe8a112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32ebe8a112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2ebe8a112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2ebe8a112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2ebe8a112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2ebe8a112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2ebe8a112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2ebe8a112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2b611ee3e7_1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32b611ee3e7_1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2a527074c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32a527074c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182c06995f23eb7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182c06995f23eb7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29ddec3d96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29ddec3d96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eb70fae13add82c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eb70fae13add82c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2b611ee3e7_1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32b611ee3e7_1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29ddec3d96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329ddec3d96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29ddec3d96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29ddec3d96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2b611ee3e7_1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2b611ee3e7_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3b9159c57d7b3d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3b9159c57d7b3d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32b611ee3e7_1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32b611ee3e7_1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eb70fae13add82c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eb70fae13add82c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2b611ee3e7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2b611ee3e7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9ddec3d9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29ddec3d9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3871800" y="4475200"/>
            <a:ext cx="5257800" cy="6846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5626800" y="4586650"/>
            <a:ext cx="333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Slides URL: byte.dev/fosdem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0" y="0"/>
            <a:ext cx="3567000" cy="9234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223675" y="111450"/>
            <a:ext cx="186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Michael Diedrick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Jozi Schneider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58" name="Google Shape;58;p13"/>
          <p:cNvSpPr txBox="1"/>
          <p:nvPr>
            <p:ph type="ctrTitle"/>
          </p:nvPr>
        </p:nvSpPr>
        <p:spPr>
          <a:xfrm>
            <a:off x="166950" y="1973850"/>
            <a:ext cx="8810100" cy="119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3241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How hard is it to bring a professional level, sustainable, advanced CMS to market?</a:t>
            </a:r>
            <a:endParaRPr sz="3241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Project Manifesto: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Data Rules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40" name="Google Shape;140;p22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Data must be grokkable at every level and easy in/out.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Use a GUI for view / edit (like Sequel Pro)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Make it easy to export or switch databases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Make the DB itself simple - don’t use database for stored procedures or forced relationships / cascading, instead use software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Use denormalized data and interface (vs extra tables)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ORMs are an abstraction too deep – SQL works!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41" name="Google Shape;141;p22"/>
          <p:cNvSpPr/>
          <p:nvPr/>
        </p:nvSpPr>
        <p:spPr>
          <a:xfrm>
            <a:off x="191100" y="2775"/>
            <a:ext cx="2151900" cy="927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2"/>
          <p:cNvSpPr/>
          <p:nvPr/>
        </p:nvSpPr>
        <p:spPr>
          <a:xfrm>
            <a:off x="2395527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2"/>
          <p:cNvSpPr/>
          <p:nvPr/>
        </p:nvSpPr>
        <p:spPr>
          <a:xfrm>
            <a:off x="4601122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2"/>
          <p:cNvSpPr/>
          <p:nvPr/>
        </p:nvSpPr>
        <p:spPr>
          <a:xfrm>
            <a:off x="6805549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Project Manifesto: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Build Rules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0" name="Google Shape;150;p23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Programming is too complicated already.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Does Sass/Less save time? No, skip it.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Does Typescript give magical powers? No, skip it.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Does TDD work at small scale? No, skip it.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Do you need a build step, even? No, skip it.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Then define the tools and frameworks you should use.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1" name="Google Shape;151;p23"/>
          <p:cNvSpPr/>
          <p:nvPr/>
        </p:nvSpPr>
        <p:spPr>
          <a:xfrm>
            <a:off x="191100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3"/>
          <p:cNvSpPr/>
          <p:nvPr/>
        </p:nvSpPr>
        <p:spPr>
          <a:xfrm>
            <a:off x="2395527" y="2775"/>
            <a:ext cx="2151900" cy="927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/>
          <p:nvPr/>
        </p:nvSpPr>
        <p:spPr>
          <a:xfrm>
            <a:off x="4601122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3"/>
          <p:cNvSpPr/>
          <p:nvPr/>
        </p:nvSpPr>
        <p:spPr>
          <a:xfrm>
            <a:off x="6805549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Project Manifesto: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Functionality Rules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0" name="Google Shape;160;p24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We as programmers like new and shiny. Don’t (yet).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Should you build a billing system? Not yet.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Should you use websockets for live updates? No.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Should you build enterprise features? Not yet.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What about chat? Not until you need it.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What about administrator workflows / approvals? No.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We want to imagine a big future, but not build it until it’s clearly next. We’ll probably rebuild by then anyway.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1" name="Google Shape;161;p24"/>
          <p:cNvSpPr/>
          <p:nvPr/>
        </p:nvSpPr>
        <p:spPr>
          <a:xfrm>
            <a:off x="191100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4"/>
          <p:cNvSpPr/>
          <p:nvPr/>
        </p:nvSpPr>
        <p:spPr>
          <a:xfrm>
            <a:off x="2395527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4"/>
          <p:cNvSpPr/>
          <p:nvPr/>
        </p:nvSpPr>
        <p:spPr>
          <a:xfrm>
            <a:off x="4601122" y="2775"/>
            <a:ext cx="2151900" cy="927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4"/>
          <p:cNvSpPr/>
          <p:nvPr/>
        </p:nvSpPr>
        <p:spPr>
          <a:xfrm>
            <a:off x="6805549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Project Manifesto: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Multiplication Factors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0" name="Google Shape;170;p25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We added dark mode: 2 modes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We added builder mode: 2 modes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We added super admin mode: 2 modes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Now we have 2 x 2 x 2 tests for any interface change.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Mo modes, mo problems.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1" name="Google Shape;171;p25"/>
          <p:cNvSpPr/>
          <p:nvPr/>
        </p:nvSpPr>
        <p:spPr>
          <a:xfrm>
            <a:off x="191100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5"/>
          <p:cNvSpPr/>
          <p:nvPr/>
        </p:nvSpPr>
        <p:spPr>
          <a:xfrm>
            <a:off x="2395527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5"/>
          <p:cNvSpPr/>
          <p:nvPr/>
        </p:nvSpPr>
        <p:spPr>
          <a:xfrm>
            <a:off x="4601122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5"/>
          <p:cNvSpPr/>
          <p:nvPr/>
        </p:nvSpPr>
        <p:spPr>
          <a:xfrm>
            <a:off x="6805549" y="2775"/>
            <a:ext cx="2151900" cy="927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/>
          <p:nvPr>
            <p:ph type="ctrTitle"/>
          </p:nvPr>
        </p:nvSpPr>
        <p:spPr>
          <a:xfrm>
            <a:off x="230325" y="197927"/>
            <a:ext cx="4379700" cy="45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About Us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Project Manifesto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</a:t>
            </a:r>
            <a:endParaRPr sz="2332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and Timeline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Totals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0" name="Google Shape;180;p26"/>
          <p:cNvSpPr/>
          <p:nvPr/>
        </p:nvSpPr>
        <p:spPr>
          <a:xfrm>
            <a:off x="-675" y="795356"/>
            <a:ext cx="92100" cy="6894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6"/>
          <p:cNvSpPr/>
          <p:nvPr/>
        </p:nvSpPr>
        <p:spPr>
          <a:xfrm>
            <a:off x="-675" y="83025"/>
            <a:ext cx="92100" cy="689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6"/>
          <p:cNvSpPr/>
          <p:nvPr/>
        </p:nvSpPr>
        <p:spPr>
          <a:xfrm>
            <a:off x="-675" y="2223990"/>
            <a:ext cx="92100" cy="6894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6"/>
          <p:cNvSpPr/>
          <p:nvPr/>
        </p:nvSpPr>
        <p:spPr>
          <a:xfrm>
            <a:off x="-675" y="1511660"/>
            <a:ext cx="92100" cy="689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6"/>
          <p:cNvSpPr/>
          <p:nvPr/>
        </p:nvSpPr>
        <p:spPr>
          <a:xfrm>
            <a:off x="1600" y="3641942"/>
            <a:ext cx="92100" cy="6903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6"/>
          <p:cNvSpPr/>
          <p:nvPr/>
        </p:nvSpPr>
        <p:spPr>
          <a:xfrm>
            <a:off x="1600" y="2928575"/>
            <a:ext cx="92100" cy="690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6"/>
          <p:cNvSpPr/>
          <p:nvPr/>
        </p:nvSpPr>
        <p:spPr>
          <a:xfrm>
            <a:off x="1600" y="4363283"/>
            <a:ext cx="92100" cy="6903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2" name="Google Shape;192;p27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Defining CI/CD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Interfaces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Data interfaces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Users accounts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Performance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3" name="Google Shape;193;p27"/>
          <p:cNvSpPr/>
          <p:nvPr/>
        </p:nvSpPr>
        <p:spPr>
          <a:xfrm>
            <a:off x="260500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7"/>
          <p:cNvSpPr/>
          <p:nvPr/>
        </p:nvSpPr>
        <p:spPr>
          <a:xfrm>
            <a:off x="1991581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7"/>
          <p:cNvSpPr/>
          <p:nvPr/>
        </p:nvSpPr>
        <p:spPr>
          <a:xfrm>
            <a:off x="3722662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7"/>
          <p:cNvSpPr/>
          <p:nvPr/>
        </p:nvSpPr>
        <p:spPr>
          <a:xfrm>
            <a:off x="5453744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7"/>
          <p:cNvSpPr/>
          <p:nvPr/>
        </p:nvSpPr>
        <p:spPr>
          <a:xfrm>
            <a:off x="7184641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8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Defining CI/CD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3" name="Google Shape;203;p28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Hosting, Staging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Proofs of concept and experiments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Process, language styles for version control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Data backup / restore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Build / deploy process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4" name="Google Shape;204;p28"/>
          <p:cNvSpPr/>
          <p:nvPr/>
        </p:nvSpPr>
        <p:spPr>
          <a:xfrm>
            <a:off x="260500" y="2800"/>
            <a:ext cx="1661100" cy="93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8"/>
          <p:cNvSpPr/>
          <p:nvPr/>
        </p:nvSpPr>
        <p:spPr>
          <a:xfrm>
            <a:off x="1991581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3722662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8"/>
          <p:cNvSpPr/>
          <p:nvPr/>
        </p:nvSpPr>
        <p:spPr>
          <a:xfrm>
            <a:off x="5453744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8"/>
          <p:cNvSpPr/>
          <p:nvPr/>
        </p:nvSpPr>
        <p:spPr>
          <a:xfrm>
            <a:off x="7184641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9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Interfaces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4" name="Google Shape;214;p29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Front end frameworks (like Vue)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C</a:t>
            </a: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omponent libraries (like Quasar)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Design system (from brand)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Overall systems for z-index, animation, build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Notifications, modals for errors &amp; successes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5" name="Google Shape;215;p29"/>
          <p:cNvSpPr/>
          <p:nvPr/>
        </p:nvSpPr>
        <p:spPr>
          <a:xfrm>
            <a:off x="260500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9"/>
          <p:cNvSpPr/>
          <p:nvPr/>
        </p:nvSpPr>
        <p:spPr>
          <a:xfrm>
            <a:off x="1991581" y="2800"/>
            <a:ext cx="1661100" cy="93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9"/>
          <p:cNvSpPr/>
          <p:nvPr/>
        </p:nvSpPr>
        <p:spPr>
          <a:xfrm>
            <a:off x="3722662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9"/>
          <p:cNvSpPr/>
          <p:nvPr/>
        </p:nvSpPr>
        <p:spPr>
          <a:xfrm>
            <a:off x="5453744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9"/>
          <p:cNvSpPr/>
          <p:nvPr/>
        </p:nvSpPr>
        <p:spPr>
          <a:xfrm>
            <a:off x="7184641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Data interfaces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5" name="Google Shape;225;p30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API architecture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Live data via websockets, long polling, etc.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Data synching and offline management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6" name="Google Shape;226;p30"/>
          <p:cNvSpPr/>
          <p:nvPr/>
        </p:nvSpPr>
        <p:spPr>
          <a:xfrm>
            <a:off x="260500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0"/>
          <p:cNvSpPr/>
          <p:nvPr/>
        </p:nvSpPr>
        <p:spPr>
          <a:xfrm>
            <a:off x="1991581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0"/>
          <p:cNvSpPr/>
          <p:nvPr/>
        </p:nvSpPr>
        <p:spPr>
          <a:xfrm>
            <a:off x="3722662" y="2800"/>
            <a:ext cx="1661100" cy="93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0"/>
          <p:cNvSpPr/>
          <p:nvPr/>
        </p:nvSpPr>
        <p:spPr>
          <a:xfrm>
            <a:off x="5453744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0"/>
          <p:cNvSpPr/>
          <p:nvPr/>
        </p:nvSpPr>
        <p:spPr>
          <a:xfrm>
            <a:off x="7184641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User Accounts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6" name="Google Shape;236;p31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Login / logout / lost pw / 2FA / banning, etc.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Cookies, other auto-login systems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Billing / subscriptions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7" name="Google Shape;237;p31"/>
          <p:cNvSpPr/>
          <p:nvPr/>
        </p:nvSpPr>
        <p:spPr>
          <a:xfrm>
            <a:off x="260500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1"/>
          <p:cNvSpPr/>
          <p:nvPr/>
        </p:nvSpPr>
        <p:spPr>
          <a:xfrm>
            <a:off x="1991581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1"/>
          <p:cNvSpPr/>
          <p:nvPr/>
        </p:nvSpPr>
        <p:spPr>
          <a:xfrm>
            <a:off x="3722662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1"/>
          <p:cNvSpPr/>
          <p:nvPr/>
        </p:nvSpPr>
        <p:spPr>
          <a:xfrm>
            <a:off x="5453744" y="2800"/>
            <a:ext cx="1661100" cy="93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1"/>
          <p:cNvSpPr/>
          <p:nvPr/>
        </p:nvSpPr>
        <p:spPr>
          <a:xfrm>
            <a:off x="7184641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3871800" y="4475200"/>
            <a:ext cx="5257800" cy="6846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5626800" y="4586650"/>
            <a:ext cx="33309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Slides URL: byte.dev/fosdem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65" name="Google Shape;65;p14"/>
          <p:cNvSpPr txBox="1"/>
          <p:nvPr>
            <p:ph type="ctrTitle"/>
          </p:nvPr>
        </p:nvSpPr>
        <p:spPr>
          <a:xfrm>
            <a:off x="181591" y="2229450"/>
            <a:ext cx="7745100" cy="68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3241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Greetings et Salutations!</a:t>
            </a:r>
            <a:endParaRPr sz="3241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0" y="0"/>
            <a:ext cx="3567000" cy="9234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223675" y="111450"/>
            <a:ext cx="186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Michael Diedrick</a:t>
            </a:r>
            <a:br>
              <a:rPr lang="en" sz="1800">
                <a:solidFill>
                  <a:schemeClr val="dk1"/>
                </a:solidFill>
              </a:rPr>
            </a:br>
            <a:r>
              <a:rPr lang="en" sz="1800">
                <a:solidFill>
                  <a:schemeClr val="dk1"/>
                </a:solidFill>
              </a:rPr>
              <a:t>Jozi Schneider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Performance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7" name="Google Shape;247;p32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Error tracking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Error management (warning, bugs, notices, etc.)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Server processing time and time reporting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8" name="Google Shape;248;p32"/>
          <p:cNvSpPr/>
          <p:nvPr/>
        </p:nvSpPr>
        <p:spPr>
          <a:xfrm>
            <a:off x="260500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1991581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3722662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5453744" y="2800"/>
            <a:ext cx="16611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7184641" y="2800"/>
            <a:ext cx="1661100" cy="933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897" y="0"/>
            <a:ext cx="752420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/>
          <p:nvPr>
            <p:ph type="ctrTitle"/>
          </p:nvPr>
        </p:nvSpPr>
        <p:spPr>
          <a:xfrm>
            <a:off x="230325" y="197927"/>
            <a:ext cx="4379700" cy="45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About Us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Project Manifesto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Parts of a CMS</a:t>
            </a:r>
            <a:endParaRPr sz="2332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and Timeline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Totals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63" name="Google Shape;263;p34"/>
          <p:cNvSpPr/>
          <p:nvPr/>
        </p:nvSpPr>
        <p:spPr>
          <a:xfrm>
            <a:off x="-675" y="795356"/>
            <a:ext cx="92100" cy="6894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4"/>
          <p:cNvSpPr/>
          <p:nvPr/>
        </p:nvSpPr>
        <p:spPr>
          <a:xfrm>
            <a:off x="-675" y="83025"/>
            <a:ext cx="92100" cy="689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4"/>
          <p:cNvSpPr/>
          <p:nvPr/>
        </p:nvSpPr>
        <p:spPr>
          <a:xfrm>
            <a:off x="-675" y="2223990"/>
            <a:ext cx="92100" cy="6894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4"/>
          <p:cNvSpPr/>
          <p:nvPr/>
        </p:nvSpPr>
        <p:spPr>
          <a:xfrm>
            <a:off x="-675" y="1511660"/>
            <a:ext cx="92100" cy="689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4"/>
          <p:cNvSpPr/>
          <p:nvPr/>
        </p:nvSpPr>
        <p:spPr>
          <a:xfrm>
            <a:off x="1600" y="3641942"/>
            <a:ext cx="92100" cy="6903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4"/>
          <p:cNvSpPr/>
          <p:nvPr/>
        </p:nvSpPr>
        <p:spPr>
          <a:xfrm>
            <a:off x="1600" y="2928575"/>
            <a:ext cx="92100" cy="690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4"/>
          <p:cNvSpPr/>
          <p:nvPr/>
        </p:nvSpPr>
        <p:spPr>
          <a:xfrm>
            <a:off x="1600" y="4363283"/>
            <a:ext cx="92100" cy="6903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5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Page </a:t>
            </a: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management (pages and page elements)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Navigation management (hierarchical data)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Digital Asset Manager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Buckets (content on many pages)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Data Sources (for events, campaigns, etc.)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Themes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Settings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Admin accounts, processes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Search indexes, systems (front and back end)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Dashboards and specialized tools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5" name="Google Shape;275;p35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Parts of a CMS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6" name="Google Shape;276;p35"/>
          <p:cNvSpPr/>
          <p:nvPr/>
        </p:nvSpPr>
        <p:spPr>
          <a:xfrm>
            <a:off x="26050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5"/>
          <p:cNvSpPr/>
          <p:nvPr/>
        </p:nvSpPr>
        <p:spPr>
          <a:xfrm>
            <a:off x="1129878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5"/>
          <p:cNvSpPr/>
          <p:nvPr/>
        </p:nvSpPr>
        <p:spPr>
          <a:xfrm>
            <a:off x="199925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5"/>
          <p:cNvSpPr/>
          <p:nvPr/>
        </p:nvSpPr>
        <p:spPr>
          <a:xfrm>
            <a:off x="2868635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5"/>
          <p:cNvSpPr/>
          <p:nvPr/>
        </p:nvSpPr>
        <p:spPr>
          <a:xfrm>
            <a:off x="3737921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5"/>
          <p:cNvSpPr/>
          <p:nvPr/>
        </p:nvSpPr>
        <p:spPr>
          <a:xfrm>
            <a:off x="4606929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5"/>
          <p:cNvSpPr/>
          <p:nvPr/>
        </p:nvSpPr>
        <p:spPr>
          <a:xfrm>
            <a:off x="547630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5"/>
          <p:cNvSpPr/>
          <p:nvPr/>
        </p:nvSpPr>
        <p:spPr>
          <a:xfrm>
            <a:off x="6345686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5"/>
          <p:cNvSpPr/>
          <p:nvPr/>
        </p:nvSpPr>
        <p:spPr>
          <a:xfrm>
            <a:off x="7215064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5"/>
          <p:cNvSpPr/>
          <p:nvPr/>
        </p:nvSpPr>
        <p:spPr>
          <a:xfrm>
            <a:off x="808435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6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</a:t>
            </a: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CMS: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Page Management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91" name="Google Shape;2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4538" y="1003750"/>
            <a:ext cx="5634924" cy="398735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6"/>
          <p:cNvSpPr/>
          <p:nvPr/>
        </p:nvSpPr>
        <p:spPr>
          <a:xfrm>
            <a:off x="260500" y="2800"/>
            <a:ext cx="834300" cy="933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6"/>
          <p:cNvSpPr/>
          <p:nvPr/>
        </p:nvSpPr>
        <p:spPr>
          <a:xfrm>
            <a:off x="1129878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6"/>
          <p:cNvSpPr/>
          <p:nvPr/>
        </p:nvSpPr>
        <p:spPr>
          <a:xfrm>
            <a:off x="199925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6"/>
          <p:cNvSpPr/>
          <p:nvPr/>
        </p:nvSpPr>
        <p:spPr>
          <a:xfrm>
            <a:off x="2868635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6"/>
          <p:cNvSpPr/>
          <p:nvPr/>
        </p:nvSpPr>
        <p:spPr>
          <a:xfrm>
            <a:off x="3737921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6"/>
          <p:cNvSpPr/>
          <p:nvPr/>
        </p:nvSpPr>
        <p:spPr>
          <a:xfrm>
            <a:off x="4606929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6"/>
          <p:cNvSpPr/>
          <p:nvPr/>
        </p:nvSpPr>
        <p:spPr>
          <a:xfrm>
            <a:off x="547630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6"/>
          <p:cNvSpPr/>
          <p:nvPr/>
        </p:nvSpPr>
        <p:spPr>
          <a:xfrm>
            <a:off x="6345686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6"/>
          <p:cNvSpPr/>
          <p:nvPr/>
        </p:nvSpPr>
        <p:spPr>
          <a:xfrm>
            <a:off x="7215064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6"/>
          <p:cNvSpPr/>
          <p:nvPr/>
        </p:nvSpPr>
        <p:spPr>
          <a:xfrm>
            <a:off x="808435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7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Navigation Management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07" name="Google Shape;3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3494" y="1003750"/>
            <a:ext cx="7337011" cy="39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7"/>
          <p:cNvSpPr/>
          <p:nvPr/>
        </p:nvSpPr>
        <p:spPr>
          <a:xfrm>
            <a:off x="26050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7"/>
          <p:cNvSpPr/>
          <p:nvPr/>
        </p:nvSpPr>
        <p:spPr>
          <a:xfrm>
            <a:off x="1129878" y="2800"/>
            <a:ext cx="834300" cy="933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7"/>
          <p:cNvSpPr/>
          <p:nvPr/>
        </p:nvSpPr>
        <p:spPr>
          <a:xfrm>
            <a:off x="199925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7"/>
          <p:cNvSpPr/>
          <p:nvPr/>
        </p:nvSpPr>
        <p:spPr>
          <a:xfrm>
            <a:off x="2868635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7"/>
          <p:cNvSpPr/>
          <p:nvPr/>
        </p:nvSpPr>
        <p:spPr>
          <a:xfrm>
            <a:off x="3737921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7"/>
          <p:cNvSpPr/>
          <p:nvPr/>
        </p:nvSpPr>
        <p:spPr>
          <a:xfrm>
            <a:off x="4606929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7"/>
          <p:cNvSpPr/>
          <p:nvPr/>
        </p:nvSpPr>
        <p:spPr>
          <a:xfrm>
            <a:off x="547630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7"/>
          <p:cNvSpPr/>
          <p:nvPr/>
        </p:nvSpPr>
        <p:spPr>
          <a:xfrm>
            <a:off x="6345686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7"/>
          <p:cNvSpPr/>
          <p:nvPr/>
        </p:nvSpPr>
        <p:spPr>
          <a:xfrm>
            <a:off x="7215064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7"/>
          <p:cNvSpPr/>
          <p:nvPr/>
        </p:nvSpPr>
        <p:spPr>
          <a:xfrm>
            <a:off x="808435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8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Digital Asset Manager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23" name="Google Shape;32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578" y="1003750"/>
            <a:ext cx="6080844" cy="39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8"/>
          <p:cNvSpPr/>
          <p:nvPr/>
        </p:nvSpPr>
        <p:spPr>
          <a:xfrm>
            <a:off x="26050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8"/>
          <p:cNvSpPr/>
          <p:nvPr/>
        </p:nvSpPr>
        <p:spPr>
          <a:xfrm>
            <a:off x="1129878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8"/>
          <p:cNvSpPr/>
          <p:nvPr/>
        </p:nvSpPr>
        <p:spPr>
          <a:xfrm>
            <a:off x="1999257" y="2800"/>
            <a:ext cx="834300" cy="933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8"/>
          <p:cNvSpPr/>
          <p:nvPr/>
        </p:nvSpPr>
        <p:spPr>
          <a:xfrm>
            <a:off x="2868635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8"/>
          <p:cNvSpPr/>
          <p:nvPr/>
        </p:nvSpPr>
        <p:spPr>
          <a:xfrm>
            <a:off x="3737921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8"/>
          <p:cNvSpPr/>
          <p:nvPr/>
        </p:nvSpPr>
        <p:spPr>
          <a:xfrm>
            <a:off x="4606929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8"/>
          <p:cNvSpPr/>
          <p:nvPr/>
        </p:nvSpPr>
        <p:spPr>
          <a:xfrm>
            <a:off x="547630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8"/>
          <p:cNvSpPr/>
          <p:nvPr/>
        </p:nvSpPr>
        <p:spPr>
          <a:xfrm>
            <a:off x="6345686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8"/>
          <p:cNvSpPr/>
          <p:nvPr/>
        </p:nvSpPr>
        <p:spPr>
          <a:xfrm>
            <a:off x="7215064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8"/>
          <p:cNvSpPr/>
          <p:nvPr/>
        </p:nvSpPr>
        <p:spPr>
          <a:xfrm>
            <a:off x="808435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9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Buckets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39" name="Google Shape;3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825" y="851350"/>
            <a:ext cx="1784480" cy="413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3675" y="982888"/>
            <a:ext cx="6668776" cy="387667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9"/>
          <p:cNvSpPr/>
          <p:nvPr/>
        </p:nvSpPr>
        <p:spPr>
          <a:xfrm>
            <a:off x="26050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9"/>
          <p:cNvSpPr/>
          <p:nvPr/>
        </p:nvSpPr>
        <p:spPr>
          <a:xfrm>
            <a:off x="1129878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9"/>
          <p:cNvSpPr/>
          <p:nvPr/>
        </p:nvSpPr>
        <p:spPr>
          <a:xfrm>
            <a:off x="199925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39"/>
          <p:cNvSpPr/>
          <p:nvPr/>
        </p:nvSpPr>
        <p:spPr>
          <a:xfrm>
            <a:off x="2868635" y="2800"/>
            <a:ext cx="834300" cy="933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9"/>
          <p:cNvSpPr/>
          <p:nvPr/>
        </p:nvSpPr>
        <p:spPr>
          <a:xfrm>
            <a:off x="3737921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9"/>
          <p:cNvSpPr/>
          <p:nvPr/>
        </p:nvSpPr>
        <p:spPr>
          <a:xfrm>
            <a:off x="4606929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9"/>
          <p:cNvSpPr/>
          <p:nvPr/>
        </p:nvSpPr>
        <p:spPr>
          <a:xfrm>
            <a:off x="547630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9"/>
          <p:cNvSpPr/>
          <p:nvPr/>
        </p:nvSpPr>
        <p:spPr>
          <a:xfrm>
            <a:off x="6345686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9"/>
          <p:cNvSpPr/>
          <p:nvPr/>
        </p:nvSpPr>
        <p:spPr>
          <a:xfrm>
            <a:off x="7215064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9"/>
          <p:cNvSpPr/>
          <p:nvPr/>
        </p:nvSpPr>
        <p:spPr>
          <a:xfrm>
            <a:off x="808435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0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Data Sources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56" name="Google Shape;35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5400" y="1003750"/>
            <a:ext cx="4336676" cy="262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22124"/>
            <a:ext cx="4401628" cy="262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0"/>
          <p:cNvSpPr/>
          <p:nvPr/>
        </p:nvSpPr>
        <p:spPr>
          <a:xfrm>
            <a:off x="26050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0"/>
          <p:cNvSpPr/>
          <p:nvPr/>
        </p:nvSpPr>
        <p:spPr>
          <a:xfrm>
            <a:off x="1129878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40"/>
          <p:cNvSpPr/>
          <p:nvPr/>
        </p:nvSpPr>
        <p:spPr>
          <a:xfrm>
            <a:off x="199925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0"/>
          <p:cNvSpPr/>
          <p:nvPr/>
        </p:nvSpPr>
        <p:spPr>
          <a:xfrm>
            <a:off x="2868635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40"/>
          <p:cNvSpPr/>
          <p:nvPr/>
        </p:nvSpPr>
        <p:spPr>
          <a:xfrm>
            <a:off x="3737921" y="2800"/>
            <a:ext cx="834300" cy="933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40"/>
          <p:cNvSpPr/>
          <p:nvPr/>
        </p:nvSpPr>
        <p:spPr>
          <a:xfrm>
            <a:off x="4606929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0"/>
          <p:cNvSpPr/>
          <p:nvPr/>
        </p:nvSpPr>
        <p:spPr>
          <a:xfrm>
            <a:off x="547630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0"/>
          <p:cNvSpPr/>
          <p:nvPr/>
        </p:nvSpPr>
        <p:spPr>
          <a:xfrm>
            <a:off x="6345686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40"/>
          <p:cNvSpPr/>
          <p:nvPr/>
        </p:nvSpPr>
        <p:spPr>
          <a:xfrm>
            <a:off x="7215064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0"/>
          <p:cNvSpPr/>
          <p:nvPr/>
        </p:nvSpPr>
        <p:spPr>
          <a:xfrm>
            <a:off x="808435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999999"/>
                </a:solidFill>
                <a:latin typeface="Rockwell"/>
                <a:ea typeface="Rockwell"/>
                <a:cs typeface="Rockwell"/>
                <a:sym typeface="Rockwell"/>
              </a:rPr>
              <a:t>Parts of a CMS: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Themes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73" name="Google Shape;37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325" y="1003750"/>
            <a:ext cx="8053350" cy="3987352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1"/>
          <p:cNvSpPr/>
          <p:nvPr/>
        </p:nvSpPr>
        <p:spPr>
          <a:xfrm>
            <a:off x="26050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1"/>
          <p:cNvSpPr/>
          <p:nvPr/>
        </p:nvSpPr>
        <p:spPr>
          <a:xfrm>
            <a:off x="1129878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1"/>
          <p:cNvSpPr/>
          <p:nvPr/>
        </p:nvSpPr>
        <p:spPr>
          <a:xfrm>
            <a:off x="199925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1"/>
          <p:cNvSpPr/>
          <p:nvPr/>
        </p:nvSpPr>
        <p:spPr>
          <a:xfrm>
            <a:off x="2868635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41"/>
          <p:cNvSpPr/>
          <p:nvPr/>
        </p:nvSpPr>
        <p:spPr>
          <a:xfrm>
            <a:off x="3737921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1"/>
          <p:cNvSpPr/>
          <p:nvPr/>
        </p:nvSpPr>
        <p:spPr>
          <a:xfrm>
            <a:off x="4606929" y="2800"/>
            <a:ext cx="834300" cy="933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4125"/>
              </a:solidFill>
            </a:endParaRPr>
          </a:p>
        </p:txBody>
      </p:sp>
      <p:sp>
        <p:nvSpPr>
          <p:cNvPr id="380" name="Google Shape;380;p41"/>
          <p:cNvSpPr/>
          <p:nvPr/>
        </p:nvSpPr>
        <p:spPr>
          <a:xfrm>
            <a:off x="547630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1"/>
          <p:cNvSpPr/>
          <p:nvPr/>
        </p:nvSpPr>
        <p:spPr>
          <a:xfrm>
            <a:off x="6345686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1"/>
          <p:cNvSpPr/>
          <p:nvPr/>
        </p:nvSpPr>
        <p:spPr>
          <a:xfrm>
            <a:off x="7215064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41"/>
          <p:cNvSpPr/>
          <p:nvPr/>
        </p:nvSpPr>
        <p:spPr>
          <a:xfrm>
            <a:off x="808435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ctrTitle"/>
          </p:nvPr>
        </p:nvSpPr>
        <p:spPr>
          <a:xfrm>
            <a:off x="230325" y="197927"/>
            <a:ext cx="4379700" cy="45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About Us</a:t>
            </a:r>
            <a:endParaRPr sz="2332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Project Manifesto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and Timeline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Totals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-675" y="795356"/>
            <a:ext cx="92100" cy="6894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-675" y="83025"/>
            <a:ext cx="92100" cy="689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-675" y="2223990"/>
            <a:ext cx="92100" cy="6894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-675" y="1511660"/>
            <a:ext cx="92100" cy="689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1600" y="3641942"/>
            <a:ext cx="92100" cy="6903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1600" y="2928575"/>
            <a:ext cx="92100" cy="690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1600" y="4363283"/>
            <a:ext cx="92100" cy="6903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Settings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389" name="Google Shape;38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54" y="1003750"/>
            <a:ext cx="8595891" cy="3987352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2"/>
          <p:cNvSpPr/>
          <p:nvPr/>
        </p:nvSpPr>
        <p:spPr>
          <a:xfrm>
            <a:off x="26050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2"/>
          <p:cNvSpPr/>
          <p:nvPr/>
        </p:nvSpPr>
        <p:spPr>
          <a:xfrm>
            <a:off x="1129878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2"/>
          <p:cNvSpPr/>
          <p:nvPr/>
        </p:nvSpPr>
        <p:spPr>
          <a:xfrm>
            <a:off x="199925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2"/>
          <p:cNvSpPr/>
          <p:nvPr/>
        </p:nvSpPr>
        <p:spPr>
          <a:xfrm>
            <a:off x="2868635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42"/>
          <p:cNvSpPr/>
          <p:nvPr/>
        </p:nvSpPr>
        <p:spPr>
          <a:xfrm>
            <a:off x="3737921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2"/>
          <p:cNvSpPr/>
          <p:nvPr/>
        </p:nvSpPr>
        <p:spPr>
          <a:xfrm>
            <a:off x="4606929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2"/>
          <p:cNvSpPr/>
          <p:nvPr/>
        </p:nvSpPr>
        <p:spPr>
          <a:xfrm>
            <a:off x="5476307" y="2800"/>
            <a:ext cx="834300" cy="933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2"/>
          <p:cNvSpPr/>
          <p:nvPr/>
        </p:nvSpPr>
        <p:spPr>
          <a:xfrm>
            <a:off x="6345686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2"/>
          <p:cNvSpPr/>
          <p:nvPr/>
        </p:nvSpPr>
        <p:spPr>
          <a:xfrm>
            <a:off x="7215064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42"/>
          <p:cNvSpPr/>
          <p:nvPr/>
        </p:nvSpPr>
        <p:spPr>
          <a:xfrm>
            <a:off x="808435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3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Admin Accounts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405" name="Google Shape;4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1702" y="1003750"/>
            <a:ext cx="5480596" cy="398734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3"/>
          <p:cNvSpPr/>
          <p:nvPr/>
        </p:nvSpPr>
        <p:spPr>
          <a:xfrm>
            <a:off x="26050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3"/>
          <p:cNvSpPr/>
          <p:nvPr/>
        </p:nvSpPr>
        <p:spPr>
          <a:xfrm>
            <a:off x="1129878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3"/>
          <p:cNvSpPr/>
          <p:nvPr/>
        </p:nvSpPr>
        <p:spPr>
          <a:xfrm>
            <a:off x="199925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43"/>
          <p:cNvSpPr/>
          <p:nvPr/>
        </p:nvSpPr>
        <p:spPr>
          <a:xfrm>
            <a:off x="2868635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43"/>
          <p:cNvSpPr/>
          <p:nvPr/>
        </p:nvSpPr>
        <p:spPr>
          <a:xfrm>
            <a:off x="3737921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3"/>
          <p:cNvSpPr/>
          <p:nvPr/>
        </p:nvSpPr>
        <p:spPr>
          <a:xfrm>
            <a:off x="4606929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3"/>
          <p:cNvSpPr/>
          <p:nvPr/>
        </p:nvSpPr>
        <p:spPr>
          <a:xfrm>
            <a:off x="547630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3"/>
          <p:cNvSpPr/>
          <p:nvPr/>
        </p:nvSpPr>
        <p:spPr>
          <a:xfrm>
            <a:off x="6345686" y="2800"/>
            <a:ext cx="834300" cy="933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3"/>
          <p:cNvSpPr/>
          <p:nvPr/>
        </p:nvSpPr>
        <p:spPr>
          <a:xfrm>
            <a:off x="7215064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43"/>
          <p:cNvSpPr/>
          <p:nvPr/>
        </p:nvSpPr>
        <p:spPr>
          <a:xfrm>
            <a:off x="808435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4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Search Indexes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421" name="Google Shape;42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731" y="1003750"/>
            <a:ext cx="6144538" cy="3987349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4"/>
          <p:cNvSpPr/>
          <p:nvPr/>
        </p:nvSpPr>
        <p:spPr>
          <a:xfrm>
            <a:off x="26050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4"/>
          <p:cNvSpPr/>
          <p:nvPr/>
        </p:nvSpPr>
        <p:spPr>
          <a:xfrm>
            <a:off x="1129878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4"/>
          <p:cNvSpPr/>
          <p:nvPr/>
        </p:nvSpPr>
        <p:spPr>
          <a:xfrm>
            <a:off x="199925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4"/>
          <p:cNvSpPr/>
          <p:nvPr/>
        </p:nvSpPr>
        <p:spPr>
          <a:xfrm>
            <a:off x="2868635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4"/>
          <p:cNvSpPr/>
          <p:nvPr/>
        </p:nvSpPr>
        <p:spPr>
          <a:xfrm>
            <a:off x="3737921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44"/>
          <p:cNvSpPr/>
          <p:nvPr/>
        </p:nvSpPr>
        <p:spPr>
          <a:xfrm>
            <a:off x="4606929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44"/>
          <p:cNvSpPr/>
          <p:nvPr/>
        </p:nvSpPr>
        <p:spPr>
          <a:xfrm>
            <a:off x="547630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44"/>
          <p:cNvSpPr/>
          <p:nvPr/>
        </p:nvSpPr>
        <p:spPr>
          <a:xfrm>
            <a:off x="6345686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44"/>
          <p:cNvSpPr/>
          <p:nvPr/>
        </p:nvSpPr>
        <p:spPr>
          <a:xfrm>
            <a:off x="7215064" y="2800"/>
            <a:ext cx="834300" cy="933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44"/>
          <p:cNvSpPr/>
          <p:nvPr/>
        </p:nvSpPr>
        <p:spPr>
          <a:xfrm>
            <a:off x="808435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5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Dashboards &amp; Special Tools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437" name="Google Shape;43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293" y="1003750"/>
            <a:ext cx="8045414" cy="398735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5"/>
          <p:cNvSpPr/>
          <p:nvPr/>
        </p:nvSpPr>
        <p:spPr>
          <a:xfrm>
            <a:off x="260500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5"/>
          <p:cNvSpPr/>
          <p:nvPr/>
        </p:nvSpPr>
        <p:spPr>
          <a:xfrm>
            <a:off x="1129878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5"/>
          <p:cNvSpPr/>
          <p:nvPr/>
        </p:nvSpPr>
        <p:spPr>
          <a:xfrm>
            <a:off x="199925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45"/>
          <p:cNvSpPr/>
          <p:nvPr/>
        </p:nvSpPr>
        <p:spPr>
          <a:xfrm>
            <a:off x="2868635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5"/>
          <p:cNvSpPr/>
          <p:nvPr/>
        </p:nvSpPr>
        <p:spPr>
          <a:xfrm>
            <a:off x="3737921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5"/>
          <p:cNvSpPr/>
          <p:nvPr/>
        </p:nvSpPr>
        <p:spPr>
          <a:xfrm>
            <a:off x="4606929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45"/>
          <p:cNvSpPr/>
          <p:nvPr/>
        </p:nvSpPr>
        <p:spPr>
          <a:xfrm>
            <a:off x="5476307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5"/>
          <p:cNvSpPr/>
          <p:nvPr/>
        </p:nvSpPr>
        <p:spPr>
          <a:xfrm>
            <a:off x="6345686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5"/>
          <p:cNvSpPr/>
          <p:nvPr/>
        </p:nvSpPr>
        <p:spPr>
          <a:xfrm>
            <a:off x="7215064" y="2800"/>
            <a:ext cx="834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5"/>
          <p:cNvSpPr/>
          <p:nvPr/>
        </p:nvSpPr>
        <p:spPr>
          <a:xfrm>
            <a:off x="8084350" y="2800"/>
            <a:ext cx="834300" cy="933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7"/>
          <p:cNvSpPr txBox="1"/>
          <p:nvPr>
            <p:ph type="ctrTitle"/>
          </p:nvPr>
        </p:nvSpPr>
        <p:spPr>
          <a:xfrm>
            <a:off x="230325" y="197927"/>
            <a:ext cx="4379700" cy="45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About Us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Project Manifesto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rgbClr val="B7B7B7"/>
                </a:solidFill>
                <a:latin typeface="Rockwell"/>
                <a:ea typeface="Rockwell"/>
                <a:cs typeface="Rockwell"/>
                <a:sym typeface="Rockwell"/>
              </a:rPr>
              <a:t>Parts of a CMS</a:t>
            </a:r>
            <a:endParaRPr sz="2332">
              <a:solidFill>
                <a:srgbClr val="B7B7B7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Roadmap and Timeline</a:t>
            </a:r>
            <a:endParaRPr sz="2332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Totals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58" name="Google Shape;458;p47"/>
          <p:cNvSpPr/>
          <p:nvPr/>
        </p:nvSpPr>
        <p:spPr>
          <a:xfrm>
            <a:off x="-675" y="795356"/>
            <a:ext cx="92100" cy="6894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47"/>
          <p:cNvSpPr/>
          <p:nvPr/>
        </p:nvSpPr>
        <p:spPr>
          <a:xfrm>
            <a:off x="-675" y="83025"/>
            <a:ext cx="92100" cy="689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47"/>
          <p:cNvSpPr/>
          <p:nvPr/>
        </p:nvSpPr>
        <p:spPr>
          <a:xfrm>
            <a:off x="-675" y="2223990"/>
            <a:ext cx="92100" cy="6894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7"/>
          <p:cNvSpPr/>
          <p:nvPr/>
        </p:nvSpPr>
        <p:spPr>
          <a:xfrm>
            <a:off x="-675" y="1511660"/>
            <a:ext cx="92100" cy="689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7"/>
          <p:cNvSpPr/>
          <p:nvPr/>
        </p:nvSpPr>
        <p:spPr>
          <a:xfrm>
            <a:off x="1600" y="3641942"/>
            <a:ext cx="92100" cy="6903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47"/>
          <p:cNvSpPr/>
          <p:nvPr/>
        </p:nvSpPr>
        <p:spPr>
          <a:xfrm>
            <a:off x="1600" y="2928575"/>
            <a:ext cx="92100" cy="690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47"/>
          <p:cNvSpPr/>
          <p:nvPr/>
        </p:nvSpPr>
        <p:spPr>
          <a:xfrm>
            <a:off x="1600" y="4363283"/>
            <a:ext cx="92100" cy="6903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3000"/>
            <a:ext cx="9144001" cy="1676394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8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Roadmap &amp; Timeline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71" name="Google Shape;471;p48"/>
          <p:cNvSpPr/>
          <p:nvPr/>
        </p:nvSpPr>
        <p:spPr>
          <a:xfrm>
            <a:off x="26050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48"/>
          <p:cNvSpPr/>
          <p:nvPr/>
        </p:nvSpPr>
        <p:spPr>
          <a:xfrm>
            <a:off x="149876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48"/>
          <p:cNvSpPr/>
          <p:nvPr/>
        </p:nvSpPr>
        <p:spPr>
          <a:xfrm>
            <a:off x="2737027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48"/>
          <p:cNvSpPr/>
          <p:nvPr/>
        </p:nvSpPr>
        <p:spPr>
          <a:xfrm>
            <a:off x="3975291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8"/>
          <p:cNvSpPr/>
          <p:nvPr/>
        </p:nvSpPr>
        <p:spPr>
          <a:xfrm>
            <a:off x="5213423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48"/>
          <p:cNvSpPr/>
          <p:nvPr/>
        </p:nvSpPr>
        <p:spPr>
          <a:xfrm>
            <a:off x="645116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8"/>
          <p:cNvSpPr/>
          <p:nvPr/>
        </p:nvSpPr>
        <p:spPr>
          <a:xfrm>
            <a:off x="768942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9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&amp; Timeline: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2020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83" name="Google Shape;483;p49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Idea Development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Schema Modeling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Information Architecture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Full Twig Front End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Deliverable: Proofs of Concept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84" name="Google Shape;484;p49"/>
          <p:cNvSpPr/>
          <p:nvPr/>
        </p:nvSpPr>
        <p:spPr>
          <a:xfrm>
            <a:off x="260500" y="2800"/>
            <a:ext cx="1188300" cy="93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49"/>
          <p:cNvSpPr/>
          <p:nvPr/>
        </p:nvSpPr>
        <p:spPr>
          <a:xfrm>
            <a:off x="149876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49"/>
          <p:cNvSpPr/>
          <p:nvPr/>
        </p:nvSpPr>
        <p:spPr>
          <a:xfrm>
            <a:off x="2737027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49"/>
          <p:cNvSpPr/>
          <p:nvPr/>
        </p:nvSpPr>
        <p:spPr>
          <a:xfrm>
            <a:off x="3975291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49"/>
          <p:cNvSpPr/>
          <p:nvPr/>
        </p:nvSpPr>
        <p:spPr>
          <a:xfrm>
            <a:off x="5213423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9"/>
          <p:cNvSpPr/>
          <p:nvPr/>
        </p:nvSpPr>
        <p:spPr>
          <a:xfrm>
            <a:off x="645116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49"/>
          <p:cNvSpPr/>
          <p:nvPr/>
        </p:nvSpPr>
        <p:spPr>
          <a:xfrm>
            <a:off x="768942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0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&amp; Timeline: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2021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96" name="Google Shape;496;p50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Import Live Sites (data checks)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API Development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Internal Documentation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Branding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Build System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Deliverable: Beta Sites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97" name="Google Shape;497;p50"/>
          <p:cNvSpPr/>
          <p:nvPr/>
        </p:nvSpPr>
        <p:spPr>
          <a:xfrm>
            <a:off x="26050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50"/>
          <p:cNvSpPr/>
          <p:nvPr/>
        </p:nvSpPr>
        <p:spPr>
          <a:xfrm>
            <a:off x="1498764" y="2800"/>
            <a:ext cx="1188300" cy="93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0"/>
          <p:cNvSpPr/>
          <p:nvPr/>
        </p:nvSpPr>
        <p:spPr>
          <a:xfrm>
            <a:off x="2737027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50"/>
          <p:cNvSpPr/>
          <p:nvPr/>
        </p:nvSpPr>
        <p:spPr>
          <a:xfrm>
            <a:off x="3975291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50"/>
          <p:cNvSpPr/>
          <p:nvPr/>
        </p:nvSpPr>
        <p:spPr>
          <a:xfrm>
            <a:off x="5213423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50"/>
          <p:cNvSpPr/>
          <p:nvPr/>
        </p:nvSpPr>
        <p:spPr>
          <a:xfrm>
            <a:off x="645116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50"/>
          <p:cNvSpPr/>
          <p:nvPr/>
        </p:nvSpPr>
        <p:spPr>
          <a:xfrm>
            <a:off x="768942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1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&amp; Timeline: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2022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09" name="Google Shape;509;p51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Custom Site Tools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Front End Data Modeling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Issues System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Server/git/Github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Standalone Open Source POC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Deliverable: First Production Site Live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10" name="Google Shape;510;p51"/>
          <p:cNvSpPr/>
          <p:nvPr/>
        </p:nvSpPr>
        <p:spPr>
          <a:xfrm>
            <a:off x="26050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1"/>
          <p:cNvSpPr/>
          <p:nvPr/>
        </p:nvSpPr>
        <p:spPr>
          <a:xfrm>
            <a:off x="149876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51"/>
          <p:cNvSpPr/>
          <p:nvPr/>
        </p:nvSpPr>
        <p:spPr>
          <a:xfrm>
            <a:off x="2737027" y="2800"/>
            <a:ext cx="1188300" cy="93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1"/>
          <p:cNvSpPr/>
          <p:nvPr/>
        </p:nvSpPr>
        <p:spPr>
          <a:xfrm>
            <a:off x="3975291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51"/>
          <p:cNvSpPr/>
          <p:nvPr/>
        </p:nvSpPr>
        <p:spPr>
          <a:xfrm>
            <a:off x="5213423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1"/>
          <p:cNvSpPr/>
          <p:nvPr/>
        </p:nvSpPr>
        <p:spPr>
          <a:xfrm>
            <a:off x="645116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51"/>
          <p:cNvSpPr/>
          <p:nvPr/>
        </p:nvSpPr>
        <p:spPr>
          <a:xfrm>
            <a:off x="768942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75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4208575" y="717675"/>
            <a:ext cx="9447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Jozi</a:t>
            </a:r>
            <a:endParaRPr sz="29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86" name="Google Shape;86;p16"/>
          <p:cNvCxnSpPr/>
          <p:nvPr/>
        </p:nvCxnSpPr>
        <p:spPr>
          <a:xfrm>
            <a:off x="4693350" y="1243075"/>
            <a:ext cx="568200" cy="314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7" name="Google Shape;87;p16"/>
          <p:cNvSpPr txBox="1"/>
          <p:nvPr/>
        </p:nvSpPr>
        <p:spPr>
          <a:xfrm>
            <a:off x="3359475" y="3409950"/>
            <a:ext cx="12126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Sonal</a:t>
            </a:r>
            <a:endParaRPr sz="29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1114300" y="3035950"/>
            <a:ext cx="12126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Travis</a:t>
            </a:r>
            <a:endParaRPr sz="29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6531100" y="828475"/>
            <a:ext cx="15969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Michael</a:t>
            </a:r>
            <a:endParaRPr sz="29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90" name="Google Shape;90;p16"/>
          <p:cNvCxnSpPr/>
          <p:nvPr/>
        </p:nvCxnSpPr>
        <p:spPr>
          <a:xfrm>
            <a:off x="7084750" y="1378625"/>
            <a:ext cx="340800" cy="856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1" name="Google Shape;91;p16"/>
          <p:cNvCxnSpPr/>
          <p:nvPr/>
        </p:nvCxnSpPr>
        <p:spPr>
          <a:xfrm rot="10800000">
            <a:off x="3709800" y="2985425"/>
            <a:ext cx="252600" cy="563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6"/>
          <p:cNvCxnSpPr/>
          <p:nvPr/>
        </p:nvCxnSpPr>
        <p:spPr>
          <a:xfrm flipH="1" rot="10800000">
            <a:off x="1470750" y="2574200"/>
            <a:ext cx="197400" cy="594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2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&amp; Timeline: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2023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22" name="Google Shape;522;p52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Collata Website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32"/>
              <a:buFont typeface="Rockwell"/>
              <a:buAutoNum type="arabicPeriod"/>
            </a:pPr>
            <a:r>
              <a:rPr lang="en" sz="2432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Signup Process ✓</a:t>
            </a:r>
            <a:endParaRPr sz="2432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32"/>
              <a:buFont typeface="Rockwell"/>
              <a:buAutoNum type="arabicPeriod"/>
            </a:pPr>
            <a:r>
              <a:rPr lang="en" sz="2432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Signup Sitemaps ✓</a:t>
            </a:r>
            <a:endParaRPr sz="2432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32"/>
              <a:buFont typeface="Rockwell"/>
              <a:buAutoNum type="arabicPeriod"/>
            </a:pPr>
            <a:r>
              <a:rPr lang="en" sz="2432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Signup ✓</a:t>
            </a:r>
            <a:endParaRPr sz="2432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Functional Testing ✓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Deliverable: Second Production Site Live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23" name="Google Shape;523;p52"/>
          <p:cNvSpPr/>
          <p:nvPr/>
        </p:nvSpPr>
        <p:spPr>
          <a:xfrm>
            <a:off x="26050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2"/>
          <p:cNvSpPr/>
          <p:nvPr/>
        </p:nvSpPr>
        <p:spPr>
          <a:xfrm>
            <a:off x="149876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52"/>
          <p:cNvSpPr/>
          <p:nvPr/>
        </p:nvSpPr>
        <p:spPr>
          <a:xfrm>
            <a:off x="2737027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52"/>
          <p:cNvSpPr/>
          <p:nvPr/>
        </p:nvSpPr>
        <p:spPr>
          <a:xfrm>
            <a:off x="3975291" y="2800"/>
            <a:ext cx="1188300" cy="93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2"/>
          <p:cNvSpPr/>
          <p:nvPr/>
        </p:nvSpPr>
        <p:spPr>
          <a:xfrm>
            <a:off x="5213423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2"/>
          <p:cNvSpPr/>
          <p:nvPr/>
        </p:nvSpPr>
        <p:spPr>
          <a:xfrm>
            <a:off x="645116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52"/>
          <p:cNvSpPr/>
          <p:nvPr/>
        </p:nvSpPr>
        <p:spPr>
          <a:xfrm>
            <a:off x="768942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3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&amp; Timeline: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2024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35" name="Google Shape;535;p53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3 Distinct Front End Themes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New Page Editor Design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Documentation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GCSV Export and Import System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Deliverable: Sign up live; Third and forth site live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36" name="Google Shape;536;p53"/>
          <p:cNvSpPr/>
          <p:nvPr/>
        </p:nvSpPr>
        <p:spPr>
          <a:xfrm>
            <a:off x="26050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53"/>
          <p:cNvSpPr/>
          <p:nvPr/>
        </p:nvSpPr>
        <p:spPr>
          <a:xfrm>
            <a:off x="149876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3"/>
          <p:cNvSpPr/>
          <p:nvPr/>
        </p:nvSpPr>
        <p:spPr>
          <a:xfrm>
            <a:off x="2737027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53"/>
          <p:cNvSpPr/>
          <p:nvPr/>
        </p:nvSpPr>
        <p:spPr>
          <a:xfrm>
            <a:off x="3975291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53"/>
          <p:cNvSpPr/>
          <p:nvPr/>
        </p:nvSpPr>
        <p:spPr>
          <a:xfrm>
            <a:off x="5213423" y="2800"/>
            <a:ext cx="1188300" cy="93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53"/>
          <p:cNvSpPr/>
          <p:nvPr/>
        </p:nvSpPr>
        <p:spPr>
          <a:xfrm>
            <a:off x="645116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53"/>
          <p:cNvSpPr/>
          <p:nvPr/>
        </p:nvSpPr>
        <p:spPr>
          <a:xfrm>
            <a:off x="768942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4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&amp; Timeline: 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2025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48" name="Google Shape;548;p54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Full Mobile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Issues v2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Standalone and Standalone Migration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Open Source Site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Marketing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Deliverable: Fifth Site Live; Open Source Released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49" name="Google Shape;549;p54"/>
          <p:cNvSpPr/>
          <p:nvPr/>
        </p:nvSpPr>
        <p:spPr>
          <a:xfrm>
            <a:off x="26050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54"/>
          <p:cNvSpPr/>
          <p:nvPr/>
        </p:nvSpPr>
        <p:spPr>
          <a:xfrm>
            <a:off x="149876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4"/>
          <p:cNvSpPr/>
          <p:nvPr/>
        </p:nvSpPr>
        <p:spPr>
          <a:xfrm>
            <a:off x="2737027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54"/>
          <p:cNvSpPr/>
          <p:nvPr/>
        </p:nvSpPr>
        <p:spPr>
          <a:xfrm>
            <a:off x="3975291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4"/>
          <p:cNvSpPr/>
          <p:nvPr/>
        </p:nvSpPr>
        <p:spPr>
          <a:xfrm>
            <a:off x="5213423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54"/>
          <p:cNvSpPr/>
          <p:nvPr/>
        </p:nvSpPr>
        <p:spPr>
          <a:xfrm>
            <a:off x="6451160" y="2800"/>
            <a:ext cx="1188300" cy="93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4"/>
          <p:cNvSpPr/>
          <p:nvPr/>
        </p:nvSpPr>
        <p:spPr>
          <a:xfrm>
            <a:off x="768942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5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&amp; Timeline: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 2026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61" name="Google Shape;561;p55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Standalone Migration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Full Commerce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Export Publishing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Design System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Deliverable: ???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62" name="Google Shape;562;p55"/>
          <p:cNvSpPr/>
          <p:nvPr/>
        </p:nvSpPr>
        <p:spPr>
          <a:xfrm>
            <a:off x="26050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55"/>
          <p:cNvSpPr/>
          <p:nvPr/>
        </p:nvSpPr>
        <p:spPr>
          <a:xfrm>
            <a:off x="1498764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5"/>
          <p:cNvSpPr/>
          <p:nvPr/>
        </p:nvSpPr>
        <p:spPr>
          <a:xfrm>
            <a:off x="2737027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55"/>
          <p:cNvSpPr/>
          <p:nvPr/>
        </p:nvSpPr>
        <p:spPr>
          <a:xfrm>
            <a:off x="3975291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55"/>
          <p:cNvSpPr/>
          <p:nvPr/>
        </p:nvSpPr>
        <p:spPr>
          <a:xfrm>
            <a:off x="5213423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55"/>
          <p:cNvSpPr/>
          <p:nvPr/>
        </p:nvSpPr>
        <p:spPr>
          <a:xfrm>
            <a:off x="6451160" y="2800"/>
            <a:ext cx="1188300" cy="933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55"/>
          <p:cNvSpPr/>
          <p:nvPr/>
        </p:nvSpPr>
        <p:spPr>
          <a:xfrm>
            <a:off x="7689424" y="2800"/>
            <a:ext cx="1188300" cy="93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7"/>
          <p:cNvSpPr txBox="1"/>
          <p:nvPr>
            <p:ph type="ctrTitle"/>
          </p:nvPr>
        </p:nvSpPr>
        <p:spPr>
          <a:xfrm>
            <a:off x="230325" y="197927"/>
            <a:ext cx="4379700" cy="45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About Us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Project Manifesto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and Timeline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2332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Totals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79" name="Google Shape;579;p57"/>
          <p:cNvSpPr/>
          <p:nvPr/>
        </p:nvSpPr>
        <p:spPr>
          <a:xfrm>
            <a:off x="-675" y="795356"/>
            <a:ext cx="92100" cy="6894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57"/>
          <p:cNvSpPr/>
          <p:nvPr/>
        </p:nvSpPr>
        <p:spPr>
          <a:xfrm>
            <a:off x="-675" y="83025"/>
            <a:ext cx="92100" cy="689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57"/>
          <p:cNvSpPr/>
          <p:nvPr/>
        </p:nvSpPr>
        <p:spPr>
          <a:xfrm>
            <a:off x="-675" y="2223990"/>
            <a:ext cx="92100" cy="6894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57"/>
          <p:cNvSpPr/>
          <p:nvPr/>
        </p:nvSpPr>
        <p:spPr>
          <a:xfrm>
            <a:off x="-675" y="1511660"/>
            <a:ext cx="92100" cy="689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57"/>
          <p:cNvSpPr/>
          <p:nvPr/>
        </p:nvSpPr>
        <p:spPr>
          <a:xfrm>
            <a:off x="1600" y="3641942"/>
            <a:ext cx="92100" cy="6903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57"/>
          <p:cNvSpPr/>
          <p:nvPr/>
        </p:nvSpPr>
        <p:spPr>
          <a:xfrm>
            <a:off x="1600" y="2928575"/>
            <a:ext cx="92100" cy="690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57"/>
          <p:cNvSpPr/>
          <p:nvPr/>
        </p:nvSpPr>
        <p:spPr>
          <a:xfrm>
            <a:off x="1600" y="4363283"/>
            <a:ext cx="92100" cy="6903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8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91" name="Google Shape;591;p58"/>
          <p:cNvSpPr txBox="1"/>
          <p:nvPr>
            <p:ph type="ctrTitle"/>
          </p:nvPr>
        </p:nvSpPr>
        <p:spPr>
          <a:xfrm>
            <a:off x="460950" y="1172400"/>
            <a:ext cx="8222100" cy="3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Purpose: 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Actually create the site, configs, create administration accounts, create the site map, load branch information, choose a theme, etc.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9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97" name="Google Shape;597;p59"/>
          <p:cNvSpPr txBox="1"/>
          <p:nvPr>
            <p:ph type="ctrTitle"/>
          </p:nvPr>
        </p:nvSpPr>
        <p:spPr>
          <a:xfrm>
            <a:off x="460950" y="1172400"/>
            <a:ext cx="8222100" cy="3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Process: 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Wireframe and design signup process (1 month)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HTML/CSS, JS (Vue application) (1 month)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Signup API (2 months)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Testing/Tuning (1 month)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0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03" name="Google Shape;603;p60"/>
          <p:cNvSpPr txBox="1"/>
          <p:nvPr>
            <p:ph type="ctrTitle"/>
          </p:nvPr>
        </p:nvSpPr>
        <p:spPr>
          <a:xfrm>
            <a:off x="460950" y="1172400"/>
            <a:ext cx="8222100" cy="38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Process: 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32"/>
              <a:buFont typeface="Rockwell"/>
              <a:buAutoNum type="arabicPeriod"/>
            </a:pPr>
            <a:r>
              <a:rPr lang="en" sz="24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Wireframe and design signup process (1 month)</a:t>
            </a:r>
            <a:endParaRPr sz="24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32"/>
              <a:buFont typeface="Rockwell"/>
              <a:buAutoNum type="arabicPeriod"/>
            </a:pPr>
            <a:r>
              <a:rPr lang="en" sz="24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HTML/CSS, JS (Vue application) (1 month)</a:t>
            </a:r>
            <a:endParaRPr sz="24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32"/>
              <a:buFont typeface="Rockwell"/>
              <a:buAutoNum type="arabicPeriod"/>
            </a:pPr>
            <a:r>
              <a:rPr lang="en" sz="24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Signup API (2 months)</a:t>
            </a:r>
            <a:endParaRPr sz="24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32"/>
              <a:buFont typeface="Rockwell"/>
              <a:buAutoNum type="arabicPeriod"/>
            </a:pPr>
            <a:r>
              <a:rPr lang="en" sz="24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Testing/Tuning (1 month)</a:t>
            </a:r>
            <a:endParaRPr sz="24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Scope expansion (!)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Scope expansion (!!)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Scope expansion (!!!!)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Scope expansion (!)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Scope expansion (!!!!!)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CFC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3188" y="907114"/>
            <a:ext cx="7457623" cy="3987352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61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8E7CC3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3480">
              <a:solidFill>
                <a:srgbClr val="8E7CC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886" y="498900"/>
            <a:ext cx="7364227" cy="41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4686975" y="4301250"/>
            <a:ext cx="17958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Ryan</a:t>
            </a:r>
            <a:endParaRPr sz="29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CFC"/>
        </a:solidFill>
      </p:bgPr>
    </p:bg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48" y="915041"/>
            <a:ext cx="7461504" cy="4226594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62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8E7CC3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3480">
              <a:solidFill>
                <a:srgbClr val="8E7CC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CFC"/>
        </a:solidFill>
      </p:bgPr>
    </p:bg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48" y="908676"/>
            <a:ext cx="7461504" cy="665887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3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8E7CC3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3480">
              <a:solidFill>
                <a:srgbClr val="8E7CC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CFC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48" y="903248"/>
            <a:ext cx="7461504" cy="3468993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64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8E7CC3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3480">
              <a:solidFill>
                <a:srgbClr val="8E7CC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CFC"/>
        </a:solid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49" y="911318"/>
            <a:ext cx="7461503" cy="6459507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65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8E7CC3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3480">
              <a:solidFill>
                <a:srgbClr val="8E7CC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CFC"/>
        </a:solidFill>
      </p:bgPr>
    </p:bg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48" y="887514"/>
            <a:ext cx="7461504" cy="4705069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6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8E7CC3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3480">
              <a:solidFill>
                <a:srgbClr val="8E7CC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CFC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49" y="1059159"/>
            <a:ext cx="7461503" cy="8538213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67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8E7CC3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3480">
              <a:solidFill>
                <a:srgbClr val="8E7CC3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CFC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249" y="-2385765"/>
            <a:ext cx="7461503" cy="8538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69"/>
          <p:cNvGrpSpPr/>
          <p:nvPr/>
        </p:nvGrpSpPr>
        <p:grpSpPr>
          <a:xfrm>
            <a:off x="1972597" y="-192996"/>
            <a:ext cx="5005202" cy="5572550"/>
            <a:chOff x="1972597" y="-192996"/>
            <a:chExt cx="5005202" cy="5572550"/>
          </a:xfrm>
        </p:grpSpPr>
        <p:pic>
          <p:nvPicPr>
            <p:cNvPr id="656" name="Google Shape;656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918825" y="394173"/>
              <a:ext cx="3306350" cy="44312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7" name="Google Shape;657;p69"/>
            <p:cNvCxnSpPr/>
            <p:nvPr/>
          </p:nvCxnSpPr>
          <p:spPr>
            <a:xfrm flipH="1" rot="10800000">
              <a:off x="5717191" y="1823455"/>
              <a:ext cx="477000" cy="207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8" name="Google Shape;658;p69"/>
            <p:cNvCxnSpPr/>
            <p:nvPr/>
          </p:nvCxnSpPr>
          <p:spPr>
            <a:xfrm>
              <a:off x="3544222" y="743714"/>
              <a:ext cx="701100" cy="7785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9" name="Google Shape;659;p69"/>
            <p:cNvCxnSpPr/>
            <p:nvPr/>
          </p:nvCxnSpPr>
          <p:spPr>
            <a:xfrm>
              <a:off x="2906151" y="2597099"/>
              <a:ext cx="485100" cy="3573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0" name="Google Shape;660;p69"/>
            <p:cNvCxnSpPr/>
            <p:nvPr/>
          </p:nvCxnSpPr>
          <p:spPr>
            <a:xfrm>
              <a:off x="5792705" y="2335324"/>
              <a:ext cx="475500" cy="228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1" name="Google Shape;661;p69"/>
            <p:cNvCxnSpPr/>
            <p:nvPr/>
          </p:nvCxnSpPr>
          <p:spPr>
            <a:xfrm flipH="1" rot="10800000">
              <a:off x="5562999" y="1215112"/>
              <a:ext cx="640500" cy="648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2" name="Google Shape;662;p69"/>
            <p:cNvCxnSpPr/>
            <p:nvPr/>
          </p:nvCxnSpPr>
          <p:spPr>
            <a:xfrm>
              <a:off x="4230944" y="173409"/>
              <a:ext cx="376200" cy="8040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3" name="Google Shape;663;p69"/>
            <p:cNvCxnSpPr/>
            <p:nvPr/>
          </p:nvCxnSpPr>
          <p:spPr>
            <a:xfrm flipH="1" rot="10800000">
              <a:off x="2441549" y="4080848"/>
              <a:ext cx="533400" cy="873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4" name="Google Shape;664;p69"/>
            <p:cNvCxnSpPr/>
            <p:nvPr/>
          </p:nvCxnSpPr>
          <p:spPr>
            <a:xfrm>
              <a:off x="2087819" y="2639155"/>
              <a:ext cx="1143000" cy="5577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5" name="Google Shape;665;p69"/>
            <p:cNvCxnSpPr/>
            <p:nvPr/>
          </p:nvCxnSpPr>
          <p:spPr>
            <a:xfrm>
              <a:off x="2963504" y="1357889"/>
              <a:ext cx="867000" cy="7332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6" name="Google Shape;666;p69"/>
            <p:cNvCxnSpPr/>
            <p:nvPr/>
          </p:nvCxnSpPr>
          <p:spPr>
            <a:xfrm>
              <a:off x="3734338" y="1466197"/>
              <a:ext cx="351300" cy="3693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7" name="Google Shape;667;p69"/>
            <p:cNvCxnSpPr/>
            <p:nvPr/>
          </p:nvCxnSpPr>
          <p:spPr>
            <a:xfrm>
              <a:off x="5219546" y="-192996"/>
              <a:ext cx="4500" cy="9171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8" name="Google Shape;668;p69"/>
            <p:cNvCxnSpPr/>
            <p:nvPr/>
          </p:nvCxnSpPr>
          <p:spPr>
            <a:xfrm>
              <a:off x="5588446" y="4192874"/>
              <a:ext cx="768000" cy="4698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9" name="Google Shape;669;p69"/>
            <p:cNvCxnSpPr/>
            <p:nvPr/>
          </p:nvCxnSpPr>
          <p:spPr>
            <a:xfrm flipH="1">
              <a:off x="5717170" y="260977"/>
              <a:ext cx="813600" cy="7356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0" name="Google Shape;670;p69"/>
            <p:cNvCxnSpPr/>
            <p:nvPr/>
          </p:nvCxnSpPr>
          <p:spPr>
            <a:xfrm>
              <a:off x="1972597" y="3524058"/>
              <a:ext cx="1023300" cy="2109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1" name="Google Shape;671;p69"/>
            <p:cNvCxnSpPr/>
            <p:nvPr/>
          </p:nvCxnSpPr>
          <p:spPr>
            <a:xfrm>
              <a:off x="4830097" y="362372"/>
              <a:ext cx="76800" cy="4536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2" name="Google Shape;672;p69"/>
            <p:cNvCxnSpPr/>
            <p:nvPr/>
          </p:nvCxnSpPr>
          <p:spPr>
            <a:xfrm>
              <a:off x="4134157" y="807129"/>
              <a:ext cx="248400" cy="3930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3" name="Google Shape;673;p69"/>
            <p:cNvCxnSpPr/>
            <p:nvPr/>
          </p:nvCxnSpPr>
          <p:spPr>
            <a:xfrm>
              <a:off x="5492584" y="3146412"/>
              <a:ext cx="998700" cy="3657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4" name="Google Shape;674;p69"/>
            <p:cNvCxnSpPr/>
            <p:nvPr/>
          </p:nvCxnSpPr>
          <p:spPr>
            <a:xfrm>
              <a:off x="5394465" y="3358211"/>
              <a:ext cx="324300" cy="1449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5" name="Google Shape;675;p69"/>
            <p:cNvCxnSpPr/>
            <p:nvPr/>
          </p:nvCxnSpPr>
          <p:spPr>
            <a:xfrm>
              <a:off x="5758599" y="2065799"/>
              <a:ext cx="1219200" cy="18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6" name="Google Shape;676;p69"/>
            <p:cNvCxnSpPr/>
            <p:nvPr/>
          </p:nvCxnSpPr>
          <p:spPr>
            <a:xfrm>
              <a:off x="3152468" y="2053828"/>
              <a:ext cx="483900" cy="3282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7" name="Google Shape;677;p69"/>
            <p:cNvCxnSpPr/>
            <p:nvPr/>
          </p:nvCxnSpPr>
          <p:spPr>
            <a:xfrm flipH="1">
              <a:off x="5581920" y="262130"/>
              <a:ext cx="195300" cy="4182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8" name="Google Shape;678;p69"/>
            <p:cNvCxnSpPr/>
            <p:nvPr/>
          </p:nvCxnSpPr>
          <p:spPr>
            <a:xfrm>
              <a:off x="2723843" y="3284397"/>
              <a:ext cx="428400" cy="2304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9" name="Google Shape;679;p69"/>
            <p:cNvCxnSpPr/>
            <p:nvPr/>
          </p:nvCxnSpPr>
          <p:spPr>
            <a:xfrm>
              <a:off x="2488790" y="1933997"/>
              <a:ext cx="987600" cy="6615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0" name="Google Shape;680;p69"/>
            <p:cNvCxnSpPr/>
            <p:nvPr/>
          </p:nvCxnSpPr>
          <p:spPr>
            <a:xfrm>
              <a:off x="5676249" y="2904499"/>
              <a:ext cx="412200" cy="1632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1" name="Google Shape;681;p69"/>
            <p:cNvCxnSpPr/>
            <p:nvPr/>
          </p:nvCxnSpPr>
          <p:spPr>
            <a:xfrm flipH="1" rot="10800000">
              <a:off x="5598404" y="1518948"/>
              <a:ext cx="1246200" cy="96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2" name="Google Shape;682;p69"/>
            <p:cNvCxnSpPr/>
            <p:nvPr/>
          </p:nvCxnSpPr>
          <p:spPr>
            <a:xfrm>
              <a:off x="5761949" y="2593262"/>
              <a:ext cx="934800" cy="2073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3" name="Google Shape;683;p69"/>
            <p:cNvCxnSpPr/>
            <p:nvPr/>
          </p:nvCxnSpPr>
          <p:spPr>
            <a:xfrm flipH="1">
              <a:off x="2500221" y="4348536"/>
              <a:ext cx="566100" cy="7311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4" name="Google Shape;684;p69"/>
            <p:cNvCxnSpPr/>
            <p:nvPr/>
          </p:nvCxnSpPr>
          <p:spPr>
            <a:xfrm>
              <a:off x="3329909" y="4366329"/>
              <a:ext cx="4500" cy="4182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5" name="Google Shape;685;p69"/>
            <p:cNvCxnSpPr/>
            <p:nvPr/>
          </p:nvCxnSpPr>
          <p:spPr>
            <a:xfrm>
              <a:off x="3635846" y="4247910"/>
              <a:ext cx="39300" cy="8460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6" name="Google Shape;686;p69"/>
            <p:cNvCxnSpPr/>
            <p:nvPr/>
          </p:nvCxnSpPr>
          <p:spPr>
            <a:xfrm flipH="1">
              <a:off x="3944165" y="4432006"/>
              <a:ext cx="41400" cy="3873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7" name="Google Shape;687;p69"/>
            <p:cNvCxnSpPr/>
            <p:nvPr/>
          </p:nvCxnSpPr>
          <p:spPr>
            <a:xfrm>
              <a:off x="4267511" y="4533553"/>
              <a:ext cx="39300" cy="8460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8" name="Google Shape;688;p69"/>
            <p:cNvCxnSpPr/>
            <p:nvPr/>
          </p:nvCxnSpPr>
          <p:spPr>
            <a:xfrm>
              <a:off x="4550991" y="4573223"/>
              <a:ext cx="72900" cy="2820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9" name="Google Shape;689;p69"/>
            <p:cNvCxnSpPr/>
            <p:nvPr/>
          </p:nvCxnSpPr>
          <p:spPr>
            <a:xfrm>
              <a:off x="4744888" y="4432003"/>
              <a:ext cx="357600" cy="7437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0" name="Google Shape;690;p69"/>
            <p:cNvCxnSpPr/>
            <p:nvPr/>
          </p:nvCxnSpPr>
          <p:spPr>
            <a:xfrm>
              <a:off x="5012969" y="4348523"/>
              <a:ext cx="72900" cy="2820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1" name="Google Shape;691;p69"/>
            <p:cNvCxnSpPr/>
            <p:nvPr/>
          </p:nvCxnSpPr>
          <p:spPr>
            <a:xfrm>
              <a:off x="5201073" y="4306003"/>
              <a:ext cx="357600" cy="7437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2" name="Google Shape;692;p69"/>
            <p:cNvCxnSpPr/>
            <p:nvPr/>
          </p:nvCxnSpPr>
          <p:spPr>
            <a:xfrm>
              <a:off x="5458810" y="4306011"/>
              <a:ext cx="178200" cy="2712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3" name="Google Shape;693;p69"/>
            <p:cNvCxnSpPr/>
            <p:nvPr/>
          </p:nvCxnSpPr>
          <p:spPr>
            <a:xfrm>
              <a:off x="5730032" y="4052639"/>
              <a:ext cx="289200" cy="879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4" name="Google Shape;694;p69"/>
            <p:cNvCxnSpPr/>
            <p:nvPr/>
          </p:nvCxnSpPr>
          <p:spPr>
            <a:xfrm>
              <a:off x="5371462" y="3644537"/>
              <a:ext cx="916800" cy="300600"/>
            </a:xfrm>
            <a:prstGeom prst="straightConnector1">
              <a:avLst/>
            </a:prstGeom>
            <a:noFill/>
            <a:ln cap="flat" cmpd="sng" w="47625">
              <a:solidFill>
                <a:srgbClr val="F1C23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95" name="Google Shape;695;p69"/>
          <p:cNvGrpSpPr/>
          <p:nvPr/>
        </p:nvGrpSpPr>
        <p:grpSpPr>
          <a:xfrm>
            <a:off x="4654148" y="1373600"/>
            <a:ext cx="222000" cy="228000"/>
            <a:chOff x="4654148" y="1373600"/>
            <a:chExt cx="222000" cy="228000"/>
          </a:xfrm>
        </p:grpSpPr>
        <p:sp>
          <p:nvSpPr>
            <p:cNvPr id="696" name="Google Shape;696;p69"/>
            <p:cNvSpPr/>
            <p:nvPr/>
          </p:nvSpPr>
          <p:spPr>
            <a:xfrm rot="-1864664">
              <a:off x="4687562" y="1401268"/>
              <a:ext cx="155172" cy="172665"/>
            </a:xfrm>
            <a:prstGeom prst="ellipse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69"/>
            <p:cNvSpPr/>
            <p:nvPr/>
          </p:nvSpPr>
          <p:spPr>
            <a:xfrm rot="-1852399">
              <a:off x="4702238" y="1396168"/>
              <a:ext cx="130373" cy="1807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69"/>
            <p:cNvSpPr/>
            <p:nvPr/>
          </p:nvSpPr>
          <p:spPr>
            <a:xfrm rot="2362159">
              <a:off x="4695773" y="1433882"/>
              <a:ext cx="60538" cy="737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69"/>
            <p:cNvSpPr/>
            <p:nvPr/>
          </p:nvSpPr>
          <p:spPr>
            <a:xfrm rot="2362159">
              <a:off x="4781498" y="1471982"/>
              <a:ext cx="60538" cy="737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70"/>
          <p:cNvSpPr txBox="1"/>
          <p:nvPr>
            <p:ph type="ctrTitle"/>
          </p:nvPr>
        </p:nvSpPr>
        <p:spPr>
          <a:xfrm>
            <a:off x="230325" y="197927"/>
            <a:ext cx="4379700" cy="45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About Us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Project Manifesto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and Timeline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Difficulty (Time </a:t>
            </a:r>
            <a:r>
              <a:rPr lang="en" sz="2332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Totals)</a:t>
            </a:r>
            <a:endParaRPr sz="2332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05" name="Google Shape;705;p70"/>
          <p:cNvSpPr/>
          <p:nvPr/>
        </p:nvSpPr>
        <p:spPr>
          <a:xfrm>
            <a:off x="-675" y="795356"/>
            <a:ext cx="92100" cy="6894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70"/>
          <p:cNvSpPr/>
          <p:nvPr/>
        </p:nvSpPr>
        <p:spPr>
          <a:xfrm>
            <a:off x="-675" y="83025"/>
            <a:ext cx="92100" cy="689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70"/>
          <p:cNvSpPr/>
          <p:nvPr/>
        </p:nvSpPr>
        <p:spPr>
          <a:xfrm>
            <a:off x="-675" y="2223990"/>
            <a:ext cx="92100" cy="6894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70"/>
          <p:cNvSpPr/>
          <p:nvPr/>
        </p:nvSpPr>
        <p:spPr>
          <a:xfrm>
            <a:off x="-675" y="1511660"/>
            <a:ext cx="92100" cy="689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70"/>
          <p:cNvSpPr/>
          <p:nvPr/>
        </p:nvSpPr>
        <p:spPr>
          <a:xfrm>
            <a:off x="1600" y="3641942"/>
            <a:ext cx="92100" cy="6903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70"/>
          <p:cNvSpPr/>
          <p:nvPr/>
        </p:nvSpPr>
        <p:spPr>
          <a:xfrm>
            <a:off x="1600" y="2928575"/>
            <a:ext cx="92100" cy="690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70"/>
          <p:cNvSpPr/>
          <p:nvPr/>
        </p:nvSpPr>
        <p:spPr>
          <a:xfrm>
            <a:off x="1600" y="4363283"/>
            <a:ext cx="92100" cy="6903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71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Difficulty (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Time Totals 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By Feature)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17" name="Google Shape;717;p71"/>
          <p:cNvSpPr txBox="1"/>
          <p:nvPr>
            <p:ph type="ctrTitle"/>
          </p:nvPr>
        </p:nvSpPr>
        <p:spPr>
          <a:xfrm>
            <a:off x="6876425" y="1156150"/>
            <a:ext cx="2000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Signup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5 Months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718" name="Google Shape;718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250" y="1008077"/>
            <a:ext cx="6080123" cy="383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2623" y="1172028"/>
            <a:ext cx="1208925" cy="68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882625" y="568125"/>
            <a:ext cx="1400100" cy="10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rPr>
              <a:t>Happy Client</a:t>
            </a:r>
            <a:endParaRPr sz="29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06" name="Google Shape;106;p18"/>
          <p:cNvCxnSpPr/>
          <p:nvPr/>
        </p:nvCxnSpPr>
        <p:spPr>
          <a:xfrm>
            <a:off x="2059425" y="1471025"/>
            <a:ext cx="568200" cy="314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7" name="Google Shape;107;p18"/>
          <p:cNvCxnSpPr/>
          <p:nvPr/>
        </p:nvCxnSpPr>
        <p:spPr>
          <a:xfrm flipH="1">
            <a:off x="7345025" y="1836250"/>
            <a:ext cx="486900" cy="669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2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Difficulty (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Time Totals 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By Feature)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24" name="Google Shape;724;p72"/>
          <p:cNvSpPr txBox="1"/>
          <p:nvPr>
            <p:ph type="ctrTitle"/>
          </p:nvPr>
        </p:nvSpPr>
        <p:spPr>
          <a:xfrm>
            <a:off x="6876425" y="1156150"/>
            <a:ext cx="2000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Digital Asset Manager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6 Months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725" name="Google Shape;72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50" y="1003750"/>
            <a:ext cx="6080844" cy="39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73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Difficulty (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Time Totals 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By Feature)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31" name="Google Shape;731;p73"/>
          <p:cNvSpPr txBox="1"/>
          <p:nvPr>
            <p:ph type="ctrTitle"/>
          </p:nvPr>
        </p:nvSpPr>
        <p:spPr>
          <a:xfrm>
            <a:off x="6858836" y="1172400"/>
            <a:ext cx="21723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Front End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12 Months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732" name="Google Shape;73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50" y="999141"/>
            <a:ext cx="6053670" cy="398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4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Difficulty (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Time Totals </a:t>
            </a: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By Feature)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38" name="Google Shape;738;p74"/>
          <p:cNvSpPr txBox="1"/>
          <p:nvPr>
            <p:ph type="ctrTitle"/>
          </p:nvPr>
        </p:nvSpPr>
        <p:spPr>
          <a:xfrm>
            <a:off x="6834950" y="1172400"/>
            <a:ext cx="21723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Data Editors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16 Months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739" name="Google Shape;73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50" y="994532"/>
            <a:ext cx="6086240" cy="398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5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Difficulty (Time Totals By Feature)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45" name="Google Shape;745;p75"/>
          <p:cNvSpPr txBox="1"/>
          <p:nvPr>
            <p:ph type="ctrTitle"/>
          </p:nvPr>
        </p:nvSpPr>
        <p:spPr>
          <a:xfrm>
            <a:off x="6791650" y="1172400"/>
            <a:ext cx="2253300" cy="29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Branches Map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3.5 hours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(usable by any data source)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746" name="Google Shape;74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99" y="995774"/>
            <a:ext cx="4045602" cy="260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6750" y="2927725"/>
            <a:ext cx="5143572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6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Difficulty (Time Totals By Feature)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53" name="Google Shape;753;p76"/>
          <p:cNvSpPr txBox="1"/>
          <p:nvPr>
            <p:ph type="ctrTitle"/>
          </p:nvPr>
        </p:nvSpPr>
        <p:spPr>
          <a:xfrm>
            <a:off x="460950" y="1172400"/>
            <a:ext cx="8222100" cy="3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Success!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Char char="●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Being able to fulfill any client / internal requests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Char char="●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Adding substantial updates in a day or two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Char char="●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Letting experimentation and new ideas drive product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013" y="152400"/>
            <a:ext cx="775196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95113"/>
            <a:ext cx="8839199" cy="3353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ctrTitle"/>
          </p:nvPr>
        </p:nvSpPr>
        <p:spPr>
          <a:xfrm>
            <a:off x="230325" y="197927"/>
            <a:ext cx="4379700" cy="45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About Us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Project Manifesto</a:t>
            </a:r>
            <a:endParaRPr sz="2332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Web Application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Parts of a CMS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Roadmap and Timeline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Case in Point: Signup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  <a:p>
            <a:pPr indent="-376682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32"/>
              <a:buFont typeface="Rockwell"/>
              <a:buAutoNum type="arabicPeriod"/>
            </a:pPr>
            <a:r>
              <a:rPr lang="en" sz="2332">
                <a:solidFill>
                  <a:schemeClr val="lt2"/>
                </a:solidFill>
                <a:latin typeface="Rockwell"/>
                <a:ea typeface="Rockwell"/>
                <a:cs typeface="Rockwell"/>
                <a:sym typeface="Rockwell"/>
              </a:rPr>
              <a:t>Totals</a:t>
            </a:r>
            <a:endParaRPr sz="2332">
              <a:solidFill>
                <a:schemeClr val="lt2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8" name="Google Shape;118;p20"/>
          <p:cNvSpPr/>
          <p:nvPr/>
        </p:nvSpPr>
        <p:spPr>
          <a:xfrm>
            <a:off x="-675" y="795356"/>
            <a:ext cx="92100" cy="6894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0"/>
          <p:cNvSpPr/>
          <p:nvPr/>
        </p:nvSpPr>
        <p:spPr>
          <a:xfrm>
            <a:off x="-675" y="83025"/>
            <a:ext cx="92100" cy="689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/>
          <p:nvPr/>
        </p:nvSpPr>
        <p:spPr>
          <a:xfrm>
            <a:off x="-675" y="2223990"/>
            <a:ext cx="92100" cy="6894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/>
          <p:nvPr/>
        </p:nvSpPr>
        <p:spPr>
          <a:xfrm>
            <a:off x="-675" y="1511660"/>
            <a:ext cx="92100" cy="689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/>
          <p:nvPr/>
        </p:nvSpPr>
        <p:spPr>
          <a:xfrm>
            <a:off x="1600" y="3641942"/>
            <a:ext cx="92100" cy="6903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/>
          <p:nvPr/>
        </p:nvSpPr>
        <p:spPr>
          <a:xfrm>
            <a:off x="1600" y="2928575"/>
            <a:ext cx="92100" cy="6903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/>
          <p:nvPr/>
        </p:nvSpPr>
        <p:spPr>
          <a:xfrm>
            <a:off x="1600" y="4363283"/>
            <a:ext cx="92100" cy="6903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type="ctrTitle"/>
          </p:nvPr>
        </p:nvSpPr>
        <p:spPr>
          <a:xfrm>
            <a:off x="460950" y="248650"/>
            <a:ext cx="8222100" cy="6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28448"/>
              <a:buNone/>
            </a:pPr>
            <a:r>
              <a:rPr lang="en" sz="3480">
                <a:solidFill>
                  <a:srgbClr val="FFD966"/>
                </a:solidFill>
                <a:latin typeface="Rockwell"/>
                <a:ea typeface="Rockwell"/>
                <a:cs typeface="Rockwell"/>
                <a:sym typeface="Rockwell"/>
              </a:rPr>
              <a:t>Project Manifesto</a:t>
            </a:r>
            <a:endParaRPr sz="3480">
              <a:solidFill>
                <a:srgbClr val="FFD966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0" name="Google Shape;130;p21"/>
          <p:cNvSpPr txBox="1"/>
          <p:nvPr>
            <p:ph type="ctrTitle"/>
          </p:nvPr>
        </p:nvSpPr>
        <p:spPr>
          <a:xfrm>
            <a:off x="460950" y="1172400"/>
            <a:ext cx="8222100" cy="277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Every project needs a scope, but also needs an ethos including a list of things that it will NOT do.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Data Rules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Build Rules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Functionality Rules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  <a:p>
            <a:pPr indent="-383032" lvl="0" marL="457200" rtl="0" algn="l">
              <a:spcBef>
                <a:spcPts val="0"/>
              </a:spcBef>
              <a:spcAft>
                <a:spcPts val="0"/>
              </a:spcAft>
              <a:buSzPts val="2432"/>
              <a:buFont typeface="Rockwell"/>
              <a:buAutoNum type="arabicPeriod"/>
            </a:pPr>
            <a:r>
              <a:rPr lang="en" sz="2432">
                <a:latin typeface="Rockwell"/>
                <a:ea typeface="Rockwell"/>
                <a:cs typeface="Rockwell"/>
                <a:sym typeface="Rockwell"/>
              </a:rPr>
              <a:t>Multiplication Factors</a:t>
            </a:r>
            <a:endParaRPr sz="2432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1" name="Google Shape;131;p21"/>
          <p:cNvSpPr/>
          <p:nvPr/>
        </p:nvSpPr>
        <p:spPr>
          <a:xfrm>
            <a:off x="191100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1"/>
          <p:cNvSpPr/>
          <p:nvPr/>
        </p:nvSpPr>
        <p:spPr>
          <a:xfrm>
            <a:off x="2395527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1"/>
          <p:cNvSpPr/>
          <p:nvPr/>
        </p:nvSpPr>
        <p:spPr>
          <a:xfrm>
            <a:off x="4601122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/>
          <p:nvPr/>
        </p:nvSpPr>
        <p:spPr>
          <a:xfrm>
            <a:off x="6805549" y="2775"/>
            <a:ext cx="2151900" cy="927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