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b611ee3e7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b611ee3e7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611ee3e7_1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b611ee3e7_1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b611ee3e7_1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b611ee3e7_1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b611ee3e7_1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b611ee3e7_1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b611ee3e7_1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b611ee3e7_1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b611ee3e7_1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b611ee3e7_1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b611ee3e7_1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b611ee3e7_1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b611ee3e7_1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2b611ee3e7_1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b611ee3e7_1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2b611ee3e7_1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b611ee3e7_1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b611ee3e7_1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b611ee3e7_1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b611ee3e7_1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b9159c57d7b3d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b9159c57d7b3d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b611ee3e7_1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b611ee3e7_1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b611ee3e7_1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2b611ee3e7_1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b611ee3e7_1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2b611ee3e7_1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b611ee3e7_1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b611ee3e7_1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611ee3e7_1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611ee3e7_1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b611ee3e7_1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2b611ee3e7_1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b611ee3e7_1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2b611ee3e7_1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b611ee3e7_1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b611ee3e7_1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b611ee3e7_1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2b611ee3e7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b611ee3e7_1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2b611ee3e7_1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b611ee3e7_1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b611ee3e7_1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b611ee3e7_1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2b611ee3e7_1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2b611ee3e7_1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2b611ee3e7_1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2b611ee3e7_1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2b611ee3e7_1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b611ee3e7_1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2b611ee3e7_1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b611ee3e7_1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b611ee3e7_1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2b611ee3e7_1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2b611ee3e7_1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2b611ee3e7_1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2b611ee3e7_1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b611ee3e7_1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b611ee3e7_1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2b611ee3e7_1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2b611ee3e7_1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2b611ee3e7_1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2b611ee3e7_1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b611ee3e7_1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b611ee3e7_1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2b611ee3e7_1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2b611ee3e7_1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b611ee3e7_1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2b611ee3e7_1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2b611ee3e7_1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2b611ee3e7_1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2b611ee3e7_1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2b611ee3e7_1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b611ee3e7_1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b611ee3e7_1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b611ee3e7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b611ee3e7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b611ee3e7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b611ee3e7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b611ee3e7_1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b611ee3e7_1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b611ee3e7_1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b611ee3e7_1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hyperlink" Target="https://www.deviantart.com/dal-bo/art/The-Knight-8-bit-animation-608032906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www.deviantart.com/boberatu/art/Phantombot-enemies-59659978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Relationship Id="rId4" Type="http://schemas.openxmlformats.org/officeDocument/2006/relationships/hyperlink" Target="https://www.deviantart.com/moperius/art/Old-man-with-a-lantern-676286877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871800" y="4475200"/>
            <a:ext cx="5257800" cy="6846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626800" y="4586650"/>
            <a:ext cx="333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Slides URL: byte.dev/fosdem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3567000" cy="9234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23675" y="111450"/>
            <a:ext cx="186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Michael Diedrick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Jozi Schneider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891150" y="2045750"/>
            <a:ext cx="7361700" cy="13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3241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Rethinking the Web CMS and Finding the Excitement</a:t>
            </a:r>
            <a:endParaRPr sz="3241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0" name="Google Shape;140;p22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From a 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library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’s point of view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Choosing a CMS is hard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Using a CMS is hard and requires a lot of training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not focused on library types of content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require discovery and i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nstallation of plugin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limited, so can’t ask for much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he CMS or plugins may break at any time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 search is not useful, controllable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83025" y="3536075"/>
            <a:ext cx="1400025" cy="16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888559" y="4679700"/>
            <a:ext cx="3366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Art by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Dal-Bo</a:t>
            </a:r>
            <a:r>
              <a:rPr lang="en" sz="1800">
                <a:solidFill>
                  <a:srgbClr val="FFFFFF"/>
                </a:solidFill>
              </a:rPr>
              <a:t> on DeviantArt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0" name="Google Shape;160;p24"/>
          <p:cNvSpPr txBox="1"/>
          <p:nvPr>
            <p:ph type="ctrTitle"/>
          </p:nvPr>
        </p:nvSpPr>
        <p:spPr>
          <a:xfrm>
            <a:off x="460950" y="1111235"/>
            <a:ext cx="82221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From my point of view, CMSes haven’t changed much.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20" y="1989863"/>
            <a:ext cx="3970101" cy="25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125" y="1989863"/>
            <a:ext cx="4634088" cy="253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>
            <p:ph type="ctrTitle"/>
          </p:nvPr>
        </p:nvSpPr>
        <p:spPr>
          <a:xfrm>
            <a:off x="1874775" y="4465554"/>
            <a:ext cx="940500" cy="5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2">
                <a:latin typeface="Rockwell"/>
                <a:ea typeface="Rockwell"/>
                <a:cs typeface="Rockwell"/>
                <a:sym typeface="Rockwell"/>
              </a:rPr>
              <a:t>2008</a:t>
            </a:r>
            <a:endParaRPr sz="1732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24"/>
          <p:cNvSpPr txBox="1"/>
          <p:nvPr>
            <p:ph type="ctrTitle"/>
          </p:nvPr>
        </p:nvSpPr>
        <p:spPr>
          <a:xfrm>
            <a:off x="6364100" y="4465554"/>
            <a:ext cx="940500" cy="5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2">
                <a:latin typeface="Rockwell"/>
                <a:ea typeface="Rockwell"/>
                <a:cs typeface="Rockwell"/>
                <a:sym typeface="Rockwell"/>
              </a:rPr>
              <a:t>2024</a:t>
            </a:r>
            <a:endParaRPr sz="17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0" name="Google Shape;170;p25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What are the great CMS innovations of the last 10 years?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26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What are the great CMS innovations of the last 10 years?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Multi-channel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Experience management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CRMs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SEO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(hint: great for business)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59145" l="41054" r="41945" t="36296"/>
          <a:stretch/>
        </p:blipFill>
        <p:spPr>
          <a:xfrm>
            <a:off x="378268" y="1975950"/>
            <a:ext cx="631775" cy="35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b="95590" l="30025" r="59446" t="0"/>
          <a:stretch/>
        </p:blipFill>
        <p:spPr>
          <a:xfrm>
            <a:off x="582575" y="1555625"/>
            <a:ext cx="427475" cy="37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41247" l="43768" r="45968" t="53799"/>
          <a:stretch/>
        </p:blipFill>
        <p:spPr>
          <a:xfrm>
            <a:off x="557187" y="2329700"/>
            <a:ext cx="404550" cy="40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29153" l="45260" r="46513" t="66760"/>
          <a:stretch/>
        </p:blipFill>
        <p:spPr>
          <a:xfrm>
            <a:off x="524299" y="2765826"/>
            <a:ext cx="393100" cy="40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23921" l="58257" r="37051" t="73344"/>
          <a:stretch/>
        </p:blipFill>
        <p:spPr>
          <a:xfrm>
            <a:off x="4222349" y="5557425"/>
            <a:ext cx="1239774" cy="150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10358" l="43099" r="48598" t="86127"/>
          <a:stretch/>
        </p:blipFill>
        <p:spPr>
          <a:xfrm>
            <a:off x="378275" y="5342155"/>
            <a:ext cx="2193950" cy="19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1869" l="49031" r="42821" t="93336"/>
          <a:stretch/>
        </p:blipFill>
        <p:spPr>
          <a:xfrm>
            <a:off x="6107465" y="5342149"/>
            <a:ext cx="2152675" cy="264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921753" y="4679707"/>
            <a:ext cx="7300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Art by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boberatu</a:t>
            </a:r>
            <a:r>
              <a:rPr lang="en" sz="1800">
                <a:solidFill>
                  <a:schemeClr val="lt2"/>
                </a:solidFill>
              </a:rPr>
              <a:t> on DeviantArt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p27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What are the great CMS innovations of the last 10 years?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Single Site Generation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Full site building tools 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like</a:t>
            </a: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 Webflow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Templating like Twig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Alternative data like Github for hosting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(hint: great for technologists)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6" name="Google Shape;196;p28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What are the great CMS innovations of the last 10 years?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Block editor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(Actually good for librarians.)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2" name="Google Shape;202;p29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Where did the innovation go? 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0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0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Google Shape;220;p31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In 2020, I started working on a CMS specifically for public libraries. I heard countless times: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“Why on earth?”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“Have you heard of …[insert popular CMS here]?”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“It’s impossible to do well.”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“It’s going to be a complete waste of time.”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238" y="1202800"/>
            <a:ext cx="7009526" cy="398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825" y="1156150"/>
            <a:ext cx="6734347" cy="39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/>
          <p:nvPr/>
        </p:nvSpPr>
        <p:spPr>
          <a:xfrm>
            <a:off x="4307475" y="2213450"/>
            <a:ext cx="987300" cy="2229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4" name="Google Shape;244;p35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0" name="Google Shape;250;p36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siloed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6" name="Google Shape;256;p37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siloed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 data isn’t easily exportable / importable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2" name="Google Shape;262;p38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siloed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 data isn’t easily exportable / importable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data management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8" name="Google Shape;268;p39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siloed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 data isn’t easily exportable / importable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data management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content creation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4" name="Google Shape;274;p40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siloed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 data isn’t easily exportable / importable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data management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content creation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help people learn how to do better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0" name="Google Shape;280;p41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siloed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 data isn’t easily exportable / importable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data management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content creation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help people learn how to do better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The plugin-first environment works against users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6" name="Google Shape;286;p42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Some other possible causes: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overgeneralized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are siloed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 data isn’t easily exportable / importable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data management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make content creation a priority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don’t help people learn how to do better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The plugin-first environment works against users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Experimentation isn’t part of the CMS ethos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2" name="Google Shape;292;p43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3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3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3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3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4" name="Google Shape;304;p44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05" name="Google Shape;30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9621" y="2724150"/>
            <a:ext cx="2930875" cy="29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1" name="Google Shape;311;p45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7" name="Google Shape;317;p46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an export system that preserves relationships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3" name="Google Shape;323;p47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an export system that preserves relationships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rich data management a native feature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9" name="Google Shape;329;p48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an export system that preserves relationships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rich data management a native feature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a writing / production studio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5" name="Google Shape;335;p49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an export system that preserves relationships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rich data management a native feature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a writing / production studio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 didactic interface, contextual help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124" y="2724150"/>
            <a:ext cx="2123675" cy="23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2" name="Google Shape;342;p50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an export system that preserves relationships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rich data management a native feature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a writing / production studio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 didactic interface, contextual help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8" name="Google Shape;348;p51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an export system that preserves relationships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rich data management a native feature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a writing / production studio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 didactic interface, contextual help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experience full featured first, plugins 2nd, or plugin groups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8" name="Google Shape;88;p16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Developer for 25 years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Switched to working for public good 15 years ago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I wanted to focus my energy on one area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I believe in the power of education and knowledge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The public library is amazing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I may get obsessed with things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553" y="2968703"/>
            <a:ext cx="1703500" cy="21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4" name="Google Shape;354;p52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specifically for a target user / market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objectively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an export system that preserves relationships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rich data management a native feature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CMS a writing / production studio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a didactic interface, contextual help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the experience full featured first, plugins 2nd, or plugin groups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Make experimentation easy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0" name="Google Shape;360;p53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3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3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3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3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3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3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4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p54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that excite me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Medium – editor experience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CraftCMS – developer exp.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StoryBlok – image service, dev exp.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Webflow – designer exp. (alternative: webstudio)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73" name="Google Shape;373;p54"/>
          <p:cNvPicPr preferRelativeResize="0"/>
          <p:nvPr/>
        </p:nvPicPr>
        <p:blipFill rotWithShape="1">
          <a:blip r:embed="rId3">
            <a:alphaModFix/>
          </a:blip>
          <a:srcRect b="15091" l="15216" r="18535" t="24876"/>
          <a:stretch/>
        </p:blipFill>
        <p:spPr>
          <a:xfrm>
            <a:off x="460950" y="3258510"/>
            <a:ext cx="1831402" cy="16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9" name="Google Shape;379;p55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CMSes that excite me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Medium – editor experience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CraftCMS – developer exp.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StoryBlok – 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AutoNum type="arabicPeriod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Webflow – designer exp. (alternative: webstudio)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Most importantly: You. Thanks for being here.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18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The public library is…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Dedicated to knowledge &amp; learning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A beacon of culture in every city or county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The only place you can go that nobody is selling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	anything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Trusted by people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1000x more trustworthy than the internet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7442" l="14749" r="14946" t="7400"/>
          <a:stretch/>
        </p:blipFill>
        <p:spPr>
          <a:xfrm>
            <a:off x="6696001" y="2728451"/>
            <a:ext cx="1987050" cy="240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4" name="Google Shape;114;p19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I see most public library websites are “anti-mission”: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The design says they’re out of touch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People don’t see the plethora of events and programs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Sites have endless accessibility and usability issues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Many sites send most/all site searches to the online catalog, saying their only value is books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10330" r="4082" t="5713"/>
          <a:stretch/>
        </p:blipFill>
        <p:spPr>
          <a:xfrm>
            <a:off x="460950" y="3551600"/>
            <a:ext cx="1444975" cy="15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373604" y="4679700"/>
            <a:ext cx="3456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Art by</a:t>
            </a:r>
            <a:r>
              <a:rPr lang="en" sz="1800">
                <a:solidFill>
                  <a:schemeClr val="lt2"/>
                </a:solidFill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Moperius</a:t>
            </a:r>
            <a:r>
              <a:rPr lang="en" sz="1800">
                <a:solidFill>
                  <a:schemeClr val="lt2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on DeviantArt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460950" y="248650"/>
            <a:ext cx="8222100" cy="6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8448"/>
              <a:buNone/>
            </a:pPr>
            <a:r>
              <a:rPr lang="en" sz="3480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3480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2" name="Google Shape;122;p20"/>
          <p:cNvSpPr txBox="1"/>
          <p:nvPr>
            <p:ph type="ctrTitle"/>
          </p:nvPr>
        </p:nvSpPr>
        <p:spPr>
          <a:xfrm>
            <a:off x="460950" y="1111237"/>
            <a:ext cx="82221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Beyond the design, public library sites fall into a content doom spiral: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They’re hard to update, so they don’t get updated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Since they’re never updated, people don’t visit them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  <a:p>
            <a:pPr indent="-383032" lvl="0" marL="457200" rtl="0" algn="l">
              <a:spcBef>
                <a:spcPts val="0"/>
              </a:spcBef>
              <a:spcAft>
                <a:spcPts val="0"/>
              </a:spcAft>
              <a:buSzPts val="2432"/>
              <a:buFont typeface="Rockwell"/>
              <a:buChar char="●"/>
            </a:pPr>
            <a:r>
              <a:rPr lang="en" sz="2432">
                <a:latin typeface="Rockwell"/>
                <a:ea typeface="Rockwell"/>
                <a:cs typeface="Rockwell"/>
                <a:sym typeface="Rockwell"/>
              </a:rPr>
              <a:t>Citizens who pay for libraries see little value in them</a:t>
            </a:r>
            <a:endParaRPr sz="2432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ctrTitle"/>
          </p:nvPr>
        </p:nvSpPr>
        <p:spPr>
          <a:xfrm>
            <a:off x="230325" y="197925"/>
            <a:ext cx="5319300" cy="4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Character Exposition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Finding the Mission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rgbClr val="FFD966"/>
                </a:solidFill>
                <a:latin typeface="Rockwell"/>
                <a:ea typeface="Rockwell"/>
                <a:cs typeface="Rockwell"/>
                <a:sym typeface="Rockwell"/>
              </a:rPr>
              <a:t>An Enemy Emerges</a:t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rgbClr val="FFD96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But the Enemy is Us 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A Reckoning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How Can We Turn This Around?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6682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32"/>
              <a:buFont typeface="Rockwell"/>
              <a:buAutoNum type="arabicPeriod"/>
            </a:pPr>
            <a:r>
              <a:rPr lang="en" sz="2332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Reasons For Hope</a:t>
            </a:r>
            <a:endParaRPr sz="2332">
              <a:solidFill>
                <a:schemeClr val="lt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-675" y="795356"/>
            <a:ext cx="92100" cy="689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-675" y="83025"/>
            <a:ext cx="92100" cy="689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-675" y="2223990"/>
            <a:ext cx="92100" cy="6894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-675" y="1511660"/>
            <a:ext cx="92100" cy="689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1600" y="3641942"/>
            <a:ext cx="92100" cy="6903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1600" y="2928575"/>
            <a:ext cx="92100" cy="6903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1600" y="4363283"/>
            <a:ext cx="92100" cy="690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