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6" r:id="rId3"/>
    <p:sldMasterId id="2147483708" r:id="rId4"/>
    <p:sldMasterId id="2147483724" r:id="rId5"/>
    <p:sldMasterId id="2147483738" r:id="rId6"/>
  </p:sldMasterIdLst>
  <p:notesMasterIdLst>
    <p:notesMasterId r:id="rId29"/>
  </p:notesMasterIdLst>
  <p:sldIdLst>
    <p:sldId id="1018" r:id="rId7"/>
    <p:sldId id="2147473975" r:id="rId8"/>
    <p:sldId id="976" r:id="rId9"/>
    <p:sldId id="1022" r:id="rId10"/>
    <p:sldId id="944" r:id="rId11"/>
    <p:sldId id="947" r:id="rId12"/>
    <p:sldId id="946" r:id="rId13"/>
    <p:sldId id="2147473976" r:id="rId14"/>
    <p:sldId id="2147473625" r:id="rId15"/>
    <p:sldId id="961" r:id="rId16"/>
    <p:sldId id="939" r:id="rId17"/>
    <p:sldId id="2147473646" r:id="rId18"/>
    <p:sldId id="1005" r:id="rId19"/>
    <p:sldId id="2147473978" r:id="rId20"/>
    <p:sldId id="2147473649" r:id="rId21"/>
    <p:sldId id="2147474015" r:id="rId22"/>
    <p:sldId id="2147473650" r:id="rId23"/>
    <p:sldId id="2147474016" r:id="rId24"/>
    <p:sldId id="2147474023" r:id="rId25"/>
    <p:sldId id="2147473647" r:id="rId26"/>
    <p:sldId id="2147473979" r:id="rId27"/>
    <p:sldId id="9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E865A52-FAC2-081C-4A64-3897651E4565}" name="Akansha Saklani" initials="AS" userId="S::Akansha.Saklani@wri.org::9182bb39-8bf0-4ceb-a26d-e8198eab7ba2" providerId="AD"/>
  <p188:author id="{87FE538B-95BE-00E6-253E-A869F46F38DF}" name="Akansha Saklani" initials="AS" userId="S::akansha.saklani@wri.org::9182bb39-8bf0-4ceb-a26d-e8198eab7ba2" providerId="AD"/>
  <p188:author id="{BFA7FB96-1A45-5BF9-91AD-2B3ABCC1B342}" name="Dimitrios Mentis" initials="DM" userId="S::dimitrios.mentis@wri.org::7d8dbe01-18cf-4f50-88d7-705f50a3f0a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jpeg"/><Relationship Id="rId5" Type="http://schemas.openxmlformats.org/officeDocument/2006/relationships/image" Target="../media/image63.jpeg"/><Relationship Id="rId4"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jpeg"/><Relationship Id="rId5" Type="http://schemas.openxmlformats.org/officeDocument/2006/relationships/image" Target="../media/image63.jpe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C7A45-D65B-43E6-9801-36EB4B765550}"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KE"/>
        </a:p>
      </dgm:t>
    </dgm:pt>
    <dgm:pt modelId="{6ECBE904-48B9-4BFB-B2FD-F2F859363CFE}">
      <dgm:prSet phldrT="[Text]" custT="1"/>
      <dgm:spPr/>
      <dgm:t>
        <a:bodyPr/>
        <a:lstStyle/>
        <a:p>
          <a:pPr algn="ctr"/>
          <a:r>
            <a:rPr lang="en-US" sz="1400" b="1"/>
            <a:t>Strengthening county-level capacity</a:t>
          </a:r>
          <a:endParaRPr lang="en-KE" sz="1400" b="1"/>
        </a:p>
      </dgm:t>
    </dgm:pt>
    <dgm:pt modelId="{002C4A68-E81A-495D-BA5E-243CC59957C3}" type="parTrans" cxnId="{4FC3FA53-432B-40C4-8728-8362605DA35E}">
      <dgm:prSet/>
      <dgm:spPr/>
      <dgm:t>
        <a:bodyPr/>
        <a:lstStyle/>
        <a:p>
          <a:endParaRPr lang="en-KE"/>
        </a:p>
      </dgm:t>
    </dgm:pt>
    <dgm:pt modelId="{D6302A11-C850-4E2A-81A3-C2137D5DA2A0}" type="sibTrans" cxnId="{4FC3FA53-432B-40C4-8728-8362605DA35E}">
      <dgm:prSet/>
      <dgm:spPr>
        <a:blipFill>
          <a:blip xmlns:r="http://schemas.openxmlformats.org/officeDocument/2006/relationships" r:embed="rId1"/>
          <a:srcRect/>
          <a:stretch>
            <a:fillRect l="-43000" r="-43000"/>
          </a:stretch>
        </a:blipFill>
      </dgm:spPr>
      <dgm:t>
        <a:bodyPr/>
        <a:lstStyle/>
        <a:p>
          <a:endParaRPr lang="en-KE"/>
        </a:p>
      </dgm:t>
    </dgm:pt>
    <dgm:pt modelId="{C82F533B-EF41-44F8-B921-4973A36101EB}">
      <dgm:prSet phldrT="[Text]" custT="1"/>
      <dgm:spPr/>
      <dgm:t>
        <a:bodyPr/>
        <a:lstStyle/>
        <a:p>
          <a:pPr algn="ctr"/>
          <a:r>
            <a:rPr lang="en-US" sz="1600" b="1"/>
            <a:t>Collecting and analyzing data</a:t>
          </a:r>
          <a:endParaRPr lang="en-KE" sz="1600" b="1"/>
        </a:p>
      </dgm:t>
    </dgm:pt>
    <dgm:pt modelId="{34BD6D5B-C712-4FEE-B469-F09CCF3D9633}" type="parTrans" cxnId="{0232C118-29D6-4C78-BD47-F02B3D10DCF0}">
      <dgm:prSet/>
      <dgm:spPr/>
      <dgm:t>
        <a:bodyPr/>
        <a:lstStyle/>
        <a:p>
          <a:endParaRPr lang="en-KE"/>
        </a:p>
      </dgm:t>
    </dgm:pt>
    <dgm:pt modelId="{B1FE4130-970E-4DEC-9C57-0C0979174177}" type="sibTrans" cxnId="{0232C118-29D6-4C78-BD47-F02B3D10DCF0}">
      <dgm:prSet/>
      <dgm:spPr>
        <a:blipFill>
          <a:blip xmlns:r="http://schemas.openxmlformats.org/officeDocument/2006/relationships" r:embed="rId2"/>
          <a:srcRect/>
          <a:stretch>
            <a:fillRect l="-17000" r="-17000"/>
          </a:stretch>
        </a:blipFill>
      </dgm:spPr>
      <dgm:t>
        <a:bodyPr/>
        <a:lstStyle/>
        <a:p>
          <a:endParaRPr lang="en-KE"/>
        </a:p>
      </dgm:t>
    </dgm:pt>
    <dgm:pt modelId="{333442EA-069D-48E3-9D22-E3D4E65910EC}">
      <dgm:prSet custT="1"/>
      <dgm:spPr/>
      <dgm:t>
        <a:bodyPr/>
        <a:lstStyle/>
        <a:p>
          <a:pPr algn="ctr"/>
          <a:r>
            <a:rPr lang="en-US" sz="1600" b="1"/>
            <a:t>Integrating data on EAE</a:t>
          </a:r>
          <a:endParaRPr lang="en-KE" sz="1600" b="1"/>
        </a:p>
      </dgm:t>
    </dgm:pt>
    <dgm:pt modelId="{82CE9A7E-8F1E-4A83-834F-131A46A14748}" type="parTrans" cxnId="{3DDAE163-AB1F-484B-A9AF-4115053505EA}">
      <dgm:prSet/>
      <dgm:spPr/>
      <dgm:t>
        <a:bodyPr/>
        <a:lstStyle/>
        <a:p>
          <a:endParaRPr lang="en-KE"/>
        </a:p>
      </dgm:t>
    </dgm:pt>
    <dgm:pt modelId="{130A9AA7-DB83-42A2-BE1B-F9184E7C4C40}" type="sibTrans" cxnId="{3DDAE163-AB1F-484B-A9AF-4115053505EA}">
      <dgm:prSet/>
      <dgm:spPr>
        <a:blipFill>
          <a:blip xmlns:r="http://schemas.openxmlformats.org/officeDocument/2006/relationships" r:embed="rId3"/>
          <a:srcRect/>
          <a:stretch>
            <a:fillRect l="-17000" r="-17000"/>
          </a:stretch>
        </a:blipFill>
      </dgm:spPr>
      <dgm:t>
        <a:bodyPr/>
        <a:lstStyle/>
        <a:p>
          <a:endParaRPr lang="en-KE"/>
        </a:p>
      </dgm:t>
    </dgm:pt>
    <dgm:pt modelId="{19A7F07B-E1AC-4437-8301-63D5374200CA}">
      <dgm:prSet custT="1"/>
      <dgm:spPr/>
      <dgm:t>
        <a:bodyPr/>
        <a:lstStyle/>
        <a:p>
          <a:pPr algn="ctr"/>
          <a:r>
            <a:rPr lang="en-US" sz="1300" b="1"/>
            <a:t>Modelling Least-Cost electrification &amp; Cooking scenarios</a:t>
          </a:r>
          <a:endParaRPr lang="en-KE" sz="1300" b="1"/>
        </a:p>
      </dgm:t>
    </dgm:pt>
    <dgm:pt modelId="{96F4DF7C-7823-4F3A-84BC-16DC5F1F8A85}" type="parTrans" cxnId="{B9863CB3-8DBE-4D0D-AC3A-E7DCEB5082B7}">
      <dgm:prSet/>
      <dgm:spPr/>
      <dgm:t>
        <a:bodyPr/>
        <a:lstStyle/>
        <a:p>
          <a:endParaRPr lang="en-KE"/>
        </a:p>
      </dgm:t>
    </dgm:pt>
    <dgm:pt modelId="{3761D892-D1F2-4665-A6A9-86E9273DFCB4}" type="sibTrans" cxnId="{B9863CB3-8DBE-4D0D-AC3A-E7DCEB5082B7}">
      <dgm:prSet/>
      <dgm:spPr>
        <a:blipFill>
          <a:blip xmlns:r="http://schemas.openxmlformats.org/officeDocument/2006/relationships" r:embed="rId4"/>
          <a:srcRect/>
          <a:stretch>
            <a:fillRect l="-25000" r="-25000"/>
          </a:stretch>
        </a:blipFill>
      </dgm:spPr>
      <dgm:t>
        <a:bodyPr/>
        <a:lstStyle/>
        <a:p>
          <a:endParaRPr lang="en-KE"/>
        </a:p>
      </dgm:t>
    </dgm:pt>
    <dgm:pt modelId="{2AAAD944-99D9-4392-9D8C-8238CDD50DA6}">
      <dgm:prSet custT="1"/>
      <dgm:spPr/>
      <dgm:t>
        <a:bodyPr/>
        <a:lstStyle/>
        <a:p>
          <a:pPr algn="ctr"/>
          <a:r>
            <a:rPr lang="en-US" sz="1400" b="1"/>
            <a:t>CEP Writing, Validation &amp; Launch</a:t>
          </a:r>
          <a:endParaRPr lang="en-KE" sz="1400" b="1"/>
        </a:p>
      </dgm:t>
    </dgm:pt>
    <dgm:pt modelId="{4D52D9B4-D681-43FF-B036-6CAE1AA9A05A}" type="parTrans" cxnId="{507446BB-C249-4857-BA02-17D7D1338139}">
      <dgm:prSet/>
      <dgm:spPr/>
      <dgm:t>
        <a:bodyPr/>
        <a:lstStyle/>
        <a:p>
          <a:endParaRPr lang="en-KE"/>
        </a:p>
      </dgm:t>
    </dgm:pt>
    <dgm:pt modelId="{9425D0C0-3CC6-496E-9135-A40CA7873B47}" type="sibTrans" cxnId="{507446BB-C249-4857-BA02-17D7D1338139}">
      <dgm:prSet/>
      <dgm:spPr>
        <a:blipFill>
          <a:blip xmlns:r="http://schemas.openxmlformats.org/officeDocument/2006/relationships" r:embed="rId5"/>
          <a:srcRect/>
          <a:stretch>
            <a:fillRect t="-21000" b="-21000"/>
          </a:stretch>
        </a:blipFill>
      </dgm:spPr>
      <dgm:t>
        <a:bodyPr/>
        <a:lstStyle/>
        <a:p>
          <a:endParaRPr lang="en-KE"/>
        </a:p>
      </dgm:t>
    </dgm:pt>
    <dgm:pt modelId="{A0A5E447-E31C-4A96-906B-91307746FB79}" type="pres">
      <dgm:prSet presAssocID="{B67C7A45-D65B-43E6-9801-36EB4B765550}" presName="Name0" presStyleCnt="0">
        <dgm:presLayoutVars>
          <dgm:chMax val="7"/>
          <dgm:chPref val="7"/>
          <dgm:dir/>
        </dgm:presLayoutVars>
      </dgm:prSet>
      <dgm:spPr/>
    </dgm:pt>
    <dgm:pt modelId="{55B3FBFF-1DB6-44DC-8A9A-DE42E3791056}" type="pres">
      <dgm:prSet presAssocID="{B67C7A45-D65B-43E6-9801-36EB4B765550}" presName="dot1" presStyleLbl="alignNode1" presStyleIdx="0" presStyleCnt="15"/>
      <dgm:spPr/>
    </dgm:pt>
    <dgm:pt modelId="{F77394CE-43D6-4428-A405-552C8FB8A567}" type="pres">
      <dgm:prSet presAssocID="{B67C7A45-D65B-43E6-9801-36EB4B765550}" presName="dot2" presStyleLbl="alignNode1" presStyleIdx="1" presStyleCnt="15"/>
      <dgm:spPr/>
    </dgm:pt>
    <dgm:pt modelId="{752A244A-A612-440A-B023-D08526532F33}" type="pres">
      <dgm:prSet presAssocID="{B67C7A45-D65B-43E6-9801-36EB4B765550}" presName="dot3" presStyleLbl="alignNode1" presStyleIdx="2" presStyleCnt="15"/>
      <dgm:spPr/>
    </dgm:pt>
    <dgm:pt modelId="{88CDA78F-05A2-482A-813A-177252B30C91}" type="pres">
      <dgm:prSet presAssocID="{B67C7A45-D65B-43E6-9801-36EB4B765550}" presName="dot4" presStyleLbl="alignNode1" presStyleIdx="3" presStyleCnt="15"/>
      <dgm:spPr/>
    </dgm:pt>
    <dgm:pt modelId="{DA3BEE35-D69E-4AED-8F01-C547C979E8DA}" type="pres">
      <dgm:prSet presAssocID="{B67C7A45-D65B-43E6-9801-36EB4B765550}" presName="dot5" presStyleLbl="alignNode1" presStyleIdx="4" presStyleCnt="15"/>
      <dgm:spPr/>
    </dgm:pt>
    <dgm:pt modelId="{1865EED4-6765-495A-944C-A9D022605FFF}" type="pres">
      <dgm:prSet presAssocID="{B67C7A45-D65B-43E6-9801-36EB4B765550}" presName="dot6" presStyleLbl="alignNode1" presStyleIdx="5" presStyleCnt="15"/>
      <dgm:spPr/>
    </dgm:pt>
    <dgm:pt modelId="{E304B449-F82D-4276-AC92-3C12F0E4FBFD}" type="pres">
      <dgm:prSet presAssocID="{B67C7A45-D65B-43E6-9801-36EB4B765550}" presName="dot7" presStyleLbl="alignNode1" presStyleIdx="6" presStyleCnt="15"/>
      <dgm:spPr/>
    </dgm:pt>
    <dgm:pt modelId="{1CAABB9A-FA7F-41FF-9B2D-78B0B22C1E2C}" type="pres">
      <dgm:prSet presAssocID="{B67C7A45-D65B-43E6-9801-36EB4B765550}" presName="dot8" presStyleLbl="alignNode1" presStyleIdx="7" presStyleCnt="15"/>
      <dgm:spPr/>
    </dgm:pt>
    <dgm:pt modelId="{B8AFBF80-1316-42C1-B7F6-67DF7DACF386}" type="pres">
      <dgm:prSet presAssocID="{B67C7A45-D65B-43E6-9801-36EB4B765550}" presName="dotArrow1" presStyleLbl="alignNode1" presStyleIdx="8" presStyleCnt="15"/>
      <dgm:spPr/>
    </dgm:pt>
    <dgm:pt modelId="{71C7ED69-F83E-4634-A511-B39F8FC340AC}" type="pres">
      <dgm:prSet presAssocID="{B67C7A45-D65B-43E6-9801-36EB4B765550}" presName="dotArrow2" presStyleLbl="alignNode1" presStyleIdx="9" presStyleCnt="15"/>
      <dgm:spPr/>
    </dgm:pt>
    <dgm:pt modelId="{A7082066-0729-4363-9BC4-D533B0C3F864}" type="pres">
      <dgm:prSet presAssocID="{B67C7A45-D65B-43E6-9801-36EB4B765550}" presName="dotArrow3" presStyleLbl="alignNode1" presStyleIdx="10" presStyleCnt="15"/>
      <dgm:spPr/>
    </dgm:pt>
    <dgm:pt modelId="{26A5E8A0-5DD2-4985-83D6-50FCC040477C}" type="pres">
      <dgm:prSet presAssocID="{B67C7A45-D65B-43E6-9801-36EB4B765550}" presName="dotArrow4" presStyleLbl="alignNode1" presStyleIdx="11" presStyleCnt="15"/>
      <dgm:spPr/>
    </dgm:pt>
    <dgm:pt modelId="{4C4311F8-92E5-4C23-8B0D-2E02BBF0BB1B}" type="pres">
      <dgm:prSet presAssocID="{B67C7A45-D65B-43E6-9801-36EB4B765550}" presName="dotArrow5" presStyleLbl="alignNode1" presStyleIdx="12" presStyleCnt="15"/>
      <dgm:spPr/>
    </dgm:pt>
    <dgm:pt modelId="{7447B2B2-EECA-4E02-8044-04A13F41F6CE}" type="pres">
      <dgm:prSet presAssocID="{B67C7A45-D65B-43E6-9801-36EB4B765550}" presName="dotArrow6" presStyleLbl="alignNode1" presStyleIdx="13" presStyleCnt="15"/>
      <dgm:spPr/>
    </dgm:pt>
    <dgm:pt modelId="{CD7BEAF1-3ADC-4DE1-B911-AF0C614CCA60}" type="pres">
      <dgm:prSet presAssocID="{B67C7A45-D65B-43E6-9801-36EB4B765550}" presName="dotArrow7" presStyleLbl="alignNode1" presStyleIdx="14" presStyleCnt="15"/>
      <dgm:spPr/>
    </dgm:pt>
    <dgm:pt modelId="{668CA870-DBF9-44F3-BECE-2816DE935985}" type="pres">
      <dgm:prSet presAssocID="{6ECBE904-48B9-4BFB-B2FD-F2F859363CFE}" presName="parTx1" presStyleLbl="node1" presStyleIdx="0" presStyleCnt="5" custScaleY="175277"/>
      <dgm:spPr/>
    </dgm:pt>
    <dgm:pt modelId="{2CA25CEA-CDDA-42CD-91B2-02C908587772}" type="pres">
      <dgm:prSet presAssocID="{D6302A11-C850-4E2A-81A3-C2137D5DA2A0}" presName="picture1" presStyleCnt="0"/>
      <dgm:spPr/>
    </dgm:pt>
    <dgm:pt modelId="{3B06805B-AEC6-4967-AAAD-A6DD6C9874D1}" type="pres">
      <dgm:prSet presAssocID="{D6302A11-C850-4E2A-81A3-C2137D5DA2A0}" presName="imageRepeatNode" presStyleLbl="fgImgPlace1" presStyleIdx="0" presStyleCnt="5"/>
      <dgm:spPr/>
    </dgm:pt>
    <dgm:pt modelId="{AA65610F-311F-4CD1-B0A6-C6C1AE0DB286}" type="pres">
      <dgm:prSet presAssocID="{C82F533B-EF41-44F8-B921-4973A36101EB}" presName="parTx2" presStyleLbl="node1" presStyleIdx="1" presStyleCnt="5"/>
      <dgm:spPr/>
    </dgm:pt>
    <dgm:pt modelId="{6FB23420-F97E-4D59-829B-F41CDE735D09}" type="pres">
      <dgm:prSet presAssocID="{B1FE4130-970E-4DEC-9C57-0C0979174177}" presName="picture2" presStyleCnt="0"/>
      <dgm:spPr/>
    </dgm:pt>
    <dgm:pt modelId="{12F19F3D-E77E-4D1E-B2FA-D1E395025435}" type="pres">
      <dgm:prSet presAssocID="{B1FE4130-970E-4DEC-9C57-0C0979174177}" presName="imageRepeatNode" presStyleLbl="fgImgPlace1" presStyleIdx="1" presStyleCnt="5"/>
      <dgm:spPr/>
    </dgm:pt>
    <dgm:pt modelId="{F0E76B42-522A-4AD3-A99B-39DF0B7F3449}" type="pres">
      <dgm:prSet presAssocID="{333442EA-069D-48E3-9D22-E3D4E65910EC}" presName="parTx3" presStyleLbl="node1" presStyleIdx="2" presStyleCnt="5" custLinFactY="-100000" custLinFactNeighborX="60517" custLinFactNeighborY="-177364"/>
      <dgm:spPr/>
    </dgm:pt>
    <dgm:pt modelId="{BFAC422C-087B-43E8-B952-18582ABB2FB6}" type="pres">
      <dgm:prSet presAssocID="{130A9AA7-DB83-42A2-BE1B-F9184E7C4C40}" presName="picture3" presStyleCnt="0"/>
      <dgm:spPr/>
    </dgm:pt>
    <dgm:pt modelId="{8D2B01EC-45F6-437C-A25E-C218E278E7D1}" type="pres">
      <dgm:prSet presAssocID="{130A9AA7-DB83-42A2-BE1B-F9184E7C4C40}" presName="imageRepeatNode" presStyleLbl="fgImgPlace1" presStyleIdx="2" presStyleCnt="5" custLinFactY="-17002" custLinFactNeighborX="79713" custLinFactNeighborY="-100000"/>
      <dgm:spPr/>
    </dgm:pt>
    <dgm:pt modelId="{F6EAAEF0-503B-4729-87FC-43BDC8AD1753}" type="pres">
      <dgm:prSet presAssocID="{19A7F07B-E1AC-4437-8301-63D5374200CA}" presName="parTx4" presStyleLbl="node1" presStyleIdx="3" presStyleCnt="5" custScaleX="105907" custScaleY="165523" custLinFactY="91322" custLinFactNeighborX="-6239" custLinFactNeighborY="100000"/>
      <dgm:spPr/>
    </dgm:pt>
    <dgm:pt modelId="{DED46255-84F2-4A62-80AE-CC834B123184}" type="pres">
      <dgm:prSet presAssocID="{3761D892-D1F2-4665-A6A9-86E9273DFCB4}" presName="picture4" presStyleCnt="0"/>
      <dgm:spPr/>
    </dgm:pt>
    <dgm:pt modelId="{6E705B54-B81B-41D8-801C-F60CCBCD5321}" type="pres">
      <dgm:prSet presAssocID="{3761D892-D1F2-4665-A6A9-86E9273DFCB4}" presName="imageRepeatNode" presStyleLbl="fgImgPlace1" presStyleIdx="3" presStyleCnt="5" custLinFactY="19200" custLinFactNeighborX="-53655" custLinFactNeighborY="100000"/>
      <dgm:spPr/>
    </dgm:pt>
    <dgm:pt modelId="{26E2C8ED-7024-4C61-99C0-8805C5E90ACD}" type="pres">
      <dgm:prSet presAssocID="{2AAAD944-99D9-4392-9D8C-8238CDD50DA6}" presName="parTx5" presStyleLbl="node1" presStyleIdx="4" presStyleCnt="5" custScaleY="161430"/>
      <dgm:spPr/>
    </dgm:pt>
    <dgm:pt modelId="{41448BD2-77DB-4B00-800A-1FA2A14EE4E9}" type="pres">
      <dgm:prSet presAssocID="{9425D0C0-3CC6-496E-9135-A40CA7873B47}" presName="picture5" presStyleCnt="0"/>
      <dgm:spPr/>
    </dgm:pt>
    <dgm:pt modelId="{54E8B21B-9785-4397-BD94-B3AD600C2E01}" type="pres">
      <dgm:prSet presAssocID="{9425D0C0-3CC6-496E-9135-A40CA7873B47}" presName="imageRepeatNode" presStyleLbl="fgImgPlace1" presStyleIdx="4" presStyleCnt="5"/>
      <dgm:spPr/>
    </dgm:pt>
  </dgm:ptLst>
  <dgm:cxnLst>
    <dgm:cxn modelId="{2C11560E-FA0D-4314-B52C-32D2C03263CF}" type="presOf" srcId="{19A7F07B-E1AC-4437-8301-63D5374200CA}" destId="{F6EAAEF0-503B-4729-87FC-43BDC8AD1753}" srcOrd="0" destOrd="0" presId="urn:microsoft.com/office/officeart/2008/layout/AscendingPictureAccentProcess"/>
    <dgm:cxn modelId="{0232C118-29D6-4C78-BD47-F02B3D10DCF0}" srcId="{B67C7A45-D65B-43E6-9801-36EB4B765550}" destId="{C82F533B-EF41-44F8-B921-4973A36101EB}" srcOrd="1" destOrd="0" parTransId="{34BD6D5B-C712-4FEE-B469-F09CCF3D9633}" sibTransId="{B1FE4130-970E-4DEC-9C57-0C0979174177}"/>
    <dgm:cxn modelId="{0B63E52C-7462-4379-ADF5-FEE27DD91D8A}" type="presOf" srcId="{333442EA-069D-48E3-9D22-E3D4E65910EC}" destId="{F0E76B42-522A-4AD3-A99B-39DF0B7F3449}" srcOrd="0" destOrd="0" presId="urn:microsoft.com/office/officeart/2008/layout/AscendingPictureAccentProcess"/>
    <dgm:cxn modelId="{3DDAE163-AB1F-484B-A9AF-4115053505EA}" srcId="{B67C7A45-D65B-43E6-9801-36EB4B765550}" destId="{333442EA-069D-48E3-9D22-E3D4E65910EC}" srcOrd="2" destOrd="0" parTransId="{82CE9A7E-8F1E-4A83-834F-131A46A14748}" sibTransId="{130A9AA7-DB83-42A2-BE1B-F9184E7C4C40}"/>
    <dgm:cxn modelId="{62F4DC4A-5793-427B-B4C8-35C7097371EC}" type="presOf" srcId="{B1FE4130-970E-4DEC-9C57-0C0979174177}" destId="{12F19F3D-E77E-4D1E-B2FA-D1E395025435}" srcOrd="0" destOrd="0" presId="urn:microsoft.com/office/officeart/2008/layout/AscendingPictureAccentProcess"/>
    <dgm:cxn modelId="{A161F64C-ACCF-4C40-AAA6-665B89468B71}" type="presOf" srcId="{B67C7A45-D65B-43E6-9801-36EB4B765550}" destId="{A0A5E447-E31C-4A96-906B-91307746FB79}" srcOrd="0" destOrd="0" presId="urn:microsoft.com/office/officeart/2008/layout/AscendingPictureAccentProcess"/>
    <dgm:cxn modelId="{81F1D673-D6F0-4C91-9186-3D57FDB9EAF3}" type="presOf" srcId="{D6302A11-C850-4E2A-81A3-C2137D5DA2A0}" destId="{3B06805B-AEC6-4967-AAAD-A6DD6C9874D1}" srcOrd="0" destOrd="0" presId="urn:microsoft.com/office/officeart/2008/layout/AscendingPictureAccentProcess"/>
    <dgm:cxn modelId="{4FC3FA53-432B-40C4-8728-8362605DA35E}" srcId="{B67C7A45-D65B-43E6-9801-36EB4B765550}" destId="{6ECBE904-48B9-4BFB-B2FD-F2F859363CFE}" srcOrd="0" destOrd="0" parTransId="{002C4A68-E81A-495D-BA5E-243CC59957C3}" sibTransId="{D6302A11-C850-4E2A-81A3-C2137D5DA2A0}"/>
    <dgm:cxn modelId="{681F2F7E-A1E4-4750-8A16-84F3C81DBFDA}" type="presOf" srcId="{3761D892-D1F2-4665-A6A9-86E9273DFCB4}" destId="{6E705B54-B81B-41D8-801C-F60CCBCD5321}" srcOrd="0" destOrd="0" presId="urn:microsoft.com/office/officeart/2008/layout/AscendingPictureAccentProcess"/>
    <dgm:cxn modelId="{B9863CB3-8DBE-4D0D-AC3A-E7DCEB5082B7}" srcId="{B67C7A45-D65B-43E6-9801-36EB4B765550}" destId="{19A7F07B-E1AC-4437-8301-63D5374200CA}" srcOrd="3" destOrd="0" parTransId="{96F4DF7C-7823-4F3A-84BC-16DC5F1F8A85}" sibTransId="{3761D892-D1F2-4665-A6A9-86E9273DFCB4}"/>
    <dgm:cxn modelId="{507446BB-C249-4857-BA02-17D7D1338139}" srcId="{B67C7A45-D65B-43E6-9801-36EB4B765550}" destId="{2AAAD944-99D9-4392-9D8C-8238CDD50DA6}" srcOrd="4" destOrd="0" parTransId="{4D52D9B4-D681-43FF-B036-6CAE1AA9A05A}" sibTransId="{9425D0C0-3CC6-496E-9135-A40CA7873B47}"/>
    <dgm:cxn modelId="{7D018DC5-E9D0-45C9-AA6B-EA5E8EB771C9}" type="presOf" srcId="{2AAAD944-99D9-4392-9D8C-8238CDD50DA6}" destId="{26E2C8ED-7024-4C61-99C0-8805C5E90ACD}" srcOrd="0" destOrd="0" presId="urn:microsoft.com/office/officeart/2008/layout/AscendingPictureAccentProcess"/>
    <dgm:cxn modelId="{64BD2CE5-2AC8-4FB8-BB12-971AA59F19D0}" type="presOf" srcId="{9425D0C0-3CC6-496E-9135-A40CA7873B47}" destId="{54E8B21B-9785-4397-BD94-B3AD600C2E01}" srcOrd="0" destOrd="0" presId="urn:microsoft.com/office/officeart/2008/layout/AscendingPictureAccentProcess"/>
    <dgm:cxn modelId="{25EEB7E5-A2EE-4061-BDA3-AB731CBA999E}" type="presOf" srcId="{130A9AA7-DB83-42A2-BE1B-F9184E7C4C40}" destId="{8D2B01EC-45F6-437C-A25E-C218E278E7D1}" srcOrd="0" destOrd="0" presId="urn:microsoft.com/office/officeart/2008/layout/AscendingPictureAccentProcess"/>
    <dgm:cxn modelId="{7B6D4CEE-FD13-4AFF-83FC-CBD2D7A187E1}" type="presOf" srcId="{6ECBE904-48B9-4BFB-B2FD-F2F859363CFE}" destId="{668CA870-DBF9-44F3-BECE-2816DE935985}" srcOrd="0" destOrd="0" presId="urn:microsoft.com/office/officeart/2008/layout/AscendingPictureAccentProcess"/>
    <dgm:cxn modelId="{44619DFB-5589-445E-941D-78FA8457ACE6}" type="presOf" srcId="{C82F533B-EF41-44F8-B921-4973A36101EB}" destId="{AA65610F-311F-4CD1-B0A6-C6C1AE0DB286}" srcOrd="0" destOrd="0" presId="urn:microsoft.com/office/officeart/2008/layout/AscendingPictureAccentProcess"/>
    <dgm:cxn modelId="{548A0C17-41D7-43EF-A89A-DBF9836E86D4}" type="presParOf" srcId="{A0A5E447-E31C-4A96-906B-91307746FB79}" destId="{55B3FBFF-1DB6-44DC-8A9A-DE42E3791056}" srcOrd="0" destOrd="0" presId="urn:microsoft.com/office/officeart/2008/layout/AscendingPictureAccentProcess"/>
    <dgm:cxn modelId="{0B1594ED-56D5-4CD3-A9BB-1D5E0F31E4C2}" type="presParOf" srcId="{A0A5E447-E31C-4A96-906B-91307746FB79}" destId="{F77394CE-43D6-4428-A405-552C8FB8A567}" srcOrd="1" destOrd="0" presId="urn:microsoft.com/office/officeart/2008/layout/AscendingPictureAccentProcess"/>
    <dgm:cxn modelId="{CACAE165-326E-4D96-8E34-B93E8CEDDC58}" type="presParOf" srcId="{A0A5E447-E31C-4A96-906B-91307746FB79}" destId="{752A244A-A612-440A-B023-D08526532F33}" srcOrd="2" destOrd="0" presId="urn:microsoft.com/office/officeart/2008/layout/AscendingPictureAccentProcess"/>
    <dgm:cxn modelId="{67525D6E-FD75-451E-98C9-8C110E557142}" type="presParOf" srcId="{A0A5E447-E31C-4A96-906B-91307746FB79}" destId="{88CDA78F-05A2-482A-813A-177252B30C91}" srcOrd="3" destOrd="0" presId="urn:microsoft.com/office/officeart/2008/layout/AscendingPictureAccentProcess"/>
    <dgm:cxn modelId="{BC922652-7068-4E56-A7B7-35727C6264FB}" type="presParOf" srcId="{A0A5E447-E31C-4A96-906B-91307746FB79}" destId="{DA3BEE35-D69E-4AED-8F01-C547C979E8DA}" srcOrd="4" destOrd="0" presId="urn:microsoft.com/office/officeart/2008/layout/AscendingPictureAccentProcess"/>
    <dgm:cxn modelId="{9ABE8595-8599-459C-8313-78684D16851A}" type="presParOf" srcId="{A0A5E447-E31C-4A96-906B-91307746FB79}" destId="{1865EED4-6765-495A-944C-A9D022605FFF}" srcOrd="5" destOrd="0" presId="urn:microsoft.com/office/officeart/2008/layout/AscendingPictureAccentProcess"/>
    <dgm:cxn modelId="{642CFD15-153C-43DB-9B1D-2D013F4BB1D1}" type="presParOf" srcId="{A0A5E447-E31C-4A96-906B-91307746FB79}" destId="{E304B449-F82D-4276-AC92-3C12F0E4FBFD}" srcOrd="6" destOrd="0" presId="urn:microsoft.com/office/officeart/2008/layout/AscendingPictureAccentProcess"/>
    <dgm:cxn modelId="{943A1E66-F681-4729-80C8-56E49157A7B6}" type="presParOf" srcId="{A0A5E447-E31C-4A96-906B-91307746FB79}" destId="{1CAABB9A-FA7F-41FF-9B2D-78B0B22C1E2C}" srcOrd="7" destOrd="0" presId="urn:microsoft.com/office/officeart/2008/layout/AscendingPictureAccentProcess"/>
    <dgm:cxn modelId="{D04CE2C1-68D1-4A2F-B654-F8B1166FEC42}" type="presParOf" srcId="{A0A5E447-E31C-4A96-906B-91307746FB79}" destId="{B8AFBF80-1316-42C1-B7F6-67DF7DACF386}" srcOrd="8" destOrd="0" presId="urn:microsoft.com/office/officeart/2008/layout/AscendingPictureAccentProcess"/>
    <dgm:cxn modelId="{65C26C22-20B4-4603-AAC4-B3CF240C7B8E}" type="presParOf" srcId="{A0A5E447-E31C-4A96-906B-91307746FB79}" destId="{71C7ED69-F83E-4634-A511-B39F8FC340AC}" srcOrd="9" destOrd="0" presId="urn:microsoft.com/office/officeart/2008/layout/AscendingPictureAccentProcess"/>
    <dgm:cxn modelId="{200814FE-EBDE-4805-8F63-E8674231DEE0}" type="presParOf" srcId="{A0A5E447-E31C-4A96-906B-91307746FB79}" destId="{A7082066-0729-4363-9BC4-D533B0C3F864}" srcOrd="10" destOrd="0" presId="urn:microsoft.com/office/officeart/2008/layout/AscendingPictureAccentProcess"/>
    <dgm:cxn modelId="{CE1611B2-B44F-4AD5-8644-C6C8F4E9E3B0}" type="presParOf" srcId="{A0A5E447-E31C-4A96-906B-91307746FB79}" destId="{26A5E8A0-5DD2-4985-83D6-50FCC040477C}" srcOrd="11" destOrd="0" presId="urn:microsoft.com/office/officeart/2008/layout/AscendingPictureAccentProcess"/>
    <dgm:cxn modelId="{5115246C-3AA1-44A5-93B4-A2779A32F93A}" type="presParOf" srcId="{A0A5E447-E31C-4A96-906B-91307746FB79}" destId="{4C4311F8-92E5-4C23-8B0D-2E02BBF0BB1B}" srcOrd="12" destOrd="0" presId="urn:microsoft.com/office/officeart/2008/layout/AscendingPictureAccentProcess"/>
    <dgm:cxn modelId="{D425D8CE-6D36-4297-AF17-84CB547436A1}" type="presParOf" srcId="{A0A5E447-E31C-4A96-906B-91307746FB79}" destId="{7447B2B2-EECA-4E02-8044-04A13F41F6CE}" srcOrd="13" destOrd="0" presId="urn:microsoft.com/office/officeart/2008/layout/AscendingPictureAccentProcess"/>
    <dgm:cxn modelId="{EAACD728-C111-462C-A7E8-E5072DD8152C}" type="presParOf" srcId="{A0A5E447-E31C-4A96-906B-91307746FB79}" destId="{CD7BEAF1-3ADC-4DE1-B911-AF0C614CCA60}" srcOrd="14" destOrd="0" presId="urn:microsoft.com/office/officeart/2008/layout/AscendingPictureAccentProcess"/>
    <dgm:cxn modelId="{CBDA9910-7523-453E-A058-B5B24994D163}" type="presParOf" srcId="{A0A5E447-E31C-4A96-906B-91307746FB79}" destId="{668CA870-DBF9-44F3-BECE-2816DE935985}" srcOrd="15" destOrd="0" presId="urn:microsoft.com/office/officeart/2008/layout/AscendingPictureAccentProcess"/>
    <dgm:cxn modelId="{0135B3BD-F66B-4418-9D0B-5170077E0E1A}" type="presParOf" srcId="{A0A5E447-E31C-4A96-906B-91307746FB79}" destId="{2CA25CEA-CDDA-42CD-91B2-02C908587772}" srcOrd="16" destOrd="0" presId="urn:microsoft.com/office/officeart/2008/layout/AscendingPictureAccentProcess"/>
    <dgm:cxn modelId="{AA3C717D-66DC-4A6B-87C0-B334469C4AFA}" type="presParOf" srcId="{2CA25CEA-CDDA-42CD-91B2-02C908587772}" destId="{3B06805B-AEC6-4967-AAAD-A6DD6C9874D1}" srcOrd="0" destOrd="0" presId="urn:microsoft.com/office/officeart/2008/layout/AscendingPictureAccentProcess"/>
    <dgm:cxn modelId="{453E23DB-4429-4747-962C-4458B06556F1}" type="presParOf" srcId="{A0A5E447-E31C-4A96-906B-91307746FB79}" destId="{AA65610F-311F-4CD1-B0A6-C6C1AE0DB286}" srcOrd="17" destOrd="0" presId="urn:microsoft.com/office/officeart/2008/layout/AscendingPictureAccentProcess"/>
    <dgm:cxn modelId="{20065E8D-ECD1-4076-AF27-0DC9AAB43816}" type="presParOf" srcId="{A0A5E447-E31C-4A96-906B-91307746FB79}" destId="{6FB23420-F97E-4D59-829B-F41CDE735D09}" srcOrd="18" destOrd="0" presId="urn:microsoft.com/office/officeart/2008/layout/AscendingPictureAccentProcess"/>
    <dgm:cxn modelId="{6088A150-F1E4-4E40-92E8-79E70119DC59}" type="presParOf" srcId="{6FB23420-F97E-4D59-829B-F41CDE735D09}" destId="{12F19F3D-E77E-4D1E-B2FA-D1E395025435}" srcOrd="0" destOrd="0" presId="urn:microsoft.com/office/officeart/2008/layout/AscendingPictureAccentProcess"/>
    <dgm:cxn modelId="{7E82A3BD-BA25-427B-8F5E-2A30971E008B}" type="presParOf" srcId="{A0A5E447-E31C-4A96-906B-91307746FB79}" destId="{F0E76B42-522A-4AD3-A99B-39DF0B7F3449}" srcOrd="19" destOrd="0" presId="urn:microsoft.com/office/officeart/2008/layout/AscendingPictureAccentProcess"/>
    <dgm:cxn modelId="{63D8C37E-B3D6-451E-B91C-323E19ACF268}" type="presParOf" srcId="{A0A5E447-E31C-4A96-906B-91307746FB79}" destId="{BFAC422C-087B-43E8-B952-18582ABB2FB6}" srcOrd="20" destOrd="0" presId="urn:microsoft.com/office/officeart/2008/layout/AscendingPictureAccentProcess"/>
    <dgm:cxn modelId="{753A37E7-1AFB-4462-B99D-12960C5561E0}" type="presParOf" srcId="{BFAC422C-087B-43E8-B952-18582ABB2FB6}" destId="{8D2B01EC-45F6-437C-A25E-C218E278E7D1}" srcOrd="0" destOrd="0" presId="urn:microsoft.com/office/officeart/2008/layout/AscendingPictureAccentProcess"/>
    <dgm:cxn modelId="{1EBDED80-D49F-4237-8047-B9917ACA7ADD}" type="presParOf" srcId="{A0A5E447-E31C-4A96-906B-91307746FB79}" destId="{F6EAAEF0-503B-4729-87FC-43BDC8AD1753}" srcOrd="21" destOrd="0" presId="urn:microsoft.com/office/officeart/2008/layout/AscendingPictureAccentProcess"/>
    <dgm:cxn modelId="{0D52D051-BC05-4E48-ADC8-6A66922E1E9A}" type="presParOf" srcId="{A0A5E447-E31C-4A96-906B-91307746FB79}" destId="{DED46255-84F2-4A62-80AE-CC834B123184}" srcOrd="22" destOrd="0" presId="urn:microsoft.com/office/officeart/2008/layout/AscendingPictureAccentProcess"/>
    <dgm:cxn modelId="{A2A99999-2EE4-4A84-AE50-6B7840874807}" type="presParOf" srcId="{DED46255-84F2-4A62-80AE-CC834B123184}" destId="{6E705B54-B81B-41D8-801C-F60CCBCD5321}" srcOrd="0" destOrd="0" presId="urn:microsoft.com/office/officeart/2008/layout/AscendingPictureAccentProcess"/>
    <dgm:cxn modelId="{1541CEBA-28D2-4A77-9B6C-8EA1883EEE1D}" type="presParOf" srcId="{A0A5E447-E31C-4A96-906B-91307746FB79}" destId="{26E2C8ED-7024-4C61-99C0-8805C5E90ACD}" srcOrd="23" destOrd="0" presId="urn:microsoft.com/office/officeart/2008/layout/AscendingPictureAccentProcess"/>
    <dgm:cxn modelId="{C54BE1BB-B7D8-44FA-B451-73B91C68456E}" type="presParOf" srcId="{A0A5E447-E31C-4A96-906B-91307746FB79}" destId="{41448BD2-77DB-4B00-800A-1FA2A14EE4E9}" srcOrd="24" destOrd="0" presId="urn:microsoft.com/office/officeart/2008/layout/AscendingPictureAccentProcess"/>
    <dgm:cxn modelId="{0C31E702-FC96-4E16-AEDD-5FF402C810C4}" type="presParOf" srcId="{41448BD2-77DB-4B00-800A-1FA2A14EE4E9}" destId="{54E8B21B-9785-4397-BD94-B3AD600C2E01}" srcOrd="0" destOrd="0" presId="urn:microsoft.com/office/officeart/2008/layout/AscendingPictureAccent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FBFF-1DB6-44DC-8A9A-DE42E3791056}">
      <dsp:nvSpPr>
        <dsp:cNvPr id="0" name=""/>
        <dsp:cNvSpPr/>
      </dsp:nvSpPr>
      <dsp:spPr>
        <a:xfrm>
          <a:off x="1817587" y="4526457"/>
          <a:ext cx="86656" cy="8665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7394CE-43D6-4428-A405-552C8FB8A567}">
      <dsp:nvSpPr>
        <dsp:cNvPr id="0" name=""/>
        <dsp:cNvSpPr/>
      </dsp:nvSpPr>
      <dsp:spPr>
        <a:xfrm>
          <a:off x="1625489" y="4604529"/>
          <a:ext cx="86656" cy="86656"/>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A244A-A612-440A-B023-D08526532F33}">
      <dsp:nvSpPr>
        <dsp:cNvPr id="0" name=""/>
        <dsp:cNvSpPr/>
      </dsp:nvSpPr>
      <dsp:spPr>
        <a:xfrm>
          <a:off x="1429148" y="4669068"/>
          <a:ext cx="86656" cy="86656"/>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CDA78F-05A2-482A-813A-177252B30C91}">
      <dsp:nvSpPr>
        <dsp:cNvPr id="0" name=""/>
        <dsp:cNvSpPr/>
      </dsp:nvSpPr>
      <dsp:spPr>
        <a:xfrm>
          <a:off x="1229778" y="4719033"/>
          <a:ext cx="86656" cy="86656"/>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3BEE35-D69E-4AED-8F01-C547C979E8DA}">
      <dsp:nvSpPr>
        <dsp:cNvPr id="0" name=""/>
        <dsp:cNvSpPr/>
      </dsp:nvSpPr>
      <dsp:spPr>
        <a:xfrm>
          <a:off x="2865948" y="3770728"/>
          <a:ext cx="86656" cy="86656"/>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5EED4-6765-495A-944C-A9D022605FFF}">
      <dsp:nvSpPr>
        <dsp:cNvPr id="0" name=""/>
        <dsp:cNvSpPr/>
      </dsp:nvSpPr>
      <dsp:spPr>
        <a:xfrm>
          <a:off x="2713845" y="3924788"/>
          <a:ext cx="86656" cy="8665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04B449-F82D-4276-AC92-3C12F0E4FBFD}">
      <dsp:nvSpPr>
        <dsp:cNvPr id="0" name=""/>
        <dsp:cNvSpPr/>
      </dsp:nvSpPr>
      <dsp:spPr>
        <a:xfrm>
          <a:off x="3495571" y="2833873"/>
          <a:ext cx="86656" cy="86656"/>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ABB9A-FA7F-41FF-9B2D-78B0B22C1E2C}">
      <dsp:nvSpPr>
        <dsp:cNvPr id="0" name=""/>
        <dsp:cNvSpPr/>
      </dsp:nvSpPr>
      <dsp:spPr>
        <a:xfrm>
          <a:off x="3833713" y="1692471"/>
          <a:ext cx="86656" cy="86656"/>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AFBF80-1316-42C1-B7F6-67DF7DACF386}">
      <dsp:nvSpPr>
        <dsp:cNvPr id="0" name=""/>
        <dsp:cNvSpPr/>
      </dsp:nvSpPr>
      <dsp:spPr>
        <a:xfrm>
          <a:off x="3664642" y="342359"/>
          <a:ext cx="86656" cy="86656"/>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C7ED69-F83E-4634-A511-B39F8FC340AC}">
      <dsp:nvSpPr>
        <dsp:cNvPr id="0" name=""/>
        <dsp:cNvSpPr/>
      </dsp:nvSpPr>
      <dsp:spPr>
        <a:xfrm>
          <a:off x="3790688" y="245030"/>
          <a:ext cx="86656" cy="86656"/>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082066-0729-4363-9BC4-D533B0C3F864}">
      <dsp:nvSpPr>
        <dsp:cNvPr id="0" name=""/>
        <dsp:cNvSpPr/>
      </dsp:nvSpPr>
      <dsp:spPr>
        <a:xfrm>
          <a:off x="3916733" y="147181"/>
          <a:ext cx="86656" cy="8665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A5E8A0-5DD2-4985-83D6-50FCC040477C}">
      <dsp:nvSpPr>
        <dsp:cNvPr id="0" name=""/>
        <dsp:cNvSpPr/>
      </dsp:nvSpPr>
      <dsp:spPr>
        <a:xfrm>
          <a:off x="4043385" y="245030"/>
          <a:ext cx="86656" cy="86656"/>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311F8-92E5-4C23-8B0D-2E02BBF0BB1B}">
      <dsp:nvSpPr>
        <dsp:cNvPr id="0" name=""/>
        <dsp:cNvSpPr/>
      </dsp:nvSpPr>
      <dsp:spPr>
        <a:xfrm>
          <a:off x="4169431" y="342359"/>
          <a:ext cx="86656" cy="86656"/>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7B2B2-EECA-4E02-8044-04A13F41F6CE}">
      <dsp:nvSpPr>
        <dsp:cNvPr id="0" name=""/>
        <dsp:cNvSpPr/>
      </dsp:nvSpPr>
      <dsp:spPr>
        <a:xfrm>
          <a:off x="3916733" y="353289"/>
          <a:ext cx="86656" cy="86656"/>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7BEAF1-3ADC-4DE1-B911-AF0C614CCA60}">
      <dsp:nvSpPr>
        <dsp:cNvPr id="0" name=""/>
        <dsp:cNvSpPr/>
      </dsp:nvSpPr>
      <dsp:spPr>
        <a:xfrm>
          <a:off x="3916733" y="559397"/>
          <a:ext cx="86656" cy="86656"/>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8CA870-DBF9-44F3-BECE-2816DE935985}">
      <dsp:nvSpPr>
        <dsp:cNvPr id="0" name=""/>
        <dsp:cNvSpPr/>
      </dsp:nvSpPr>
      <dsp:spPr>
        <a:xfrm>
          <a:off x="748319" y="4696739"/>
          <a:ext cx="1867052" cy="87760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193"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Strengthening county-level capacity</a:t>
          </a:r>
          <a:endParaRPr lang="en-KE" sz="1400" b="1" kern="1200"/>
        </a:p>
      </dsp:txBody>
      <dsp:txXfrm>
        <a:off x="791160" y="4739580"/>
        <a:ext cx="1781370" cy="791924"/>
      </dsp:txXfrm>
    </dsp:sp>
    <dsp:sp modelId="{3B06805B-AEC6-4967-AAAD-A6DD6C9874D1}">
      <dsp:nvSpPr>
        <dsp:cNvPr id="0" name=""/>
        <dsp:cNvSpPr/>
      </dsp:nvSpPr>
      <dsp:spPr>
        <a:xfrm>
          <a:off x="230502" y="4394646"/>
          <a:ext cx="865958" cy="865549"/>
        </a:xfrm>
        <a:prstGeom prst="ellipse">
          <a:avLst/>
        </a:prstGeom>
        <a:blipFill>
          <a:blip xmlns:r="http://schemas.openxmlformats.org/officeDocument/2006/relationships" r:embed="rId1"/>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5610F-311F-4CD1-B0A6-C6C1AE0DB286}">
      <dsp:nvSpPr>
        <dsp:cNvPr id="0" name=""/>
        <dsp:cNvSpPr/>
      </dsp:nvSpPr>
      <dsp:spPr>
        <a:xfrm>
          <a:off x="2388732" y="4293413"/>
          <a:ext cx="1867052" cy="50069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193"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Collecting and analyzing data</a:t>
          </a:r>
          <a:endParaRPr lang="en-KE" sz="1600" b="1" kern="1200"/>
        </a:p>
      </dsp:txBody>
      <dsp:txXfrm>
        <a:off x="2413174" y="4317855"/>
        <a:ext cx="1818168" cy="451812"/>
      </dsp:txXfrm>
    </dsp:sp>
    <dsp:sp modelId="{12F19F3D-E77E-4D1E-B2FA-D1E395025435}">
      <dsp:nvSpPr>
        <dsp:cNvPr id="0" name=""/>
        <dsp:cNvSpPr/>
      </dsp:nvSpPr>
      <dsp:spPr>
        <a:xfrm>
          <a:off x="1870914" y="3802866"/>
          <a:ext cx="865958" cy="865549"/>
        </a:xfrm>
        <a:prstGeom prst="ellipse">
          <a:avLst/>
        </a:prstGeom>
        <a:blipFill>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76B42-522A-4AD3-A99B-39DF0B7F3449}">
      <dsp:nvSpPr>
        <dsp:cNvPr id="0" name=""/>
        <dsp:cNvSpPr/>
      </dsp:nvSpPr>
      <dsp:spPr>
        <a:xfrm>
          <a:off x="4232377" y="2049520"/>
          <a:ext cx="1867052" cy="50069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193"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Integrating data on EAE</a:t>
          </a:r>
          <a:endParaRPr lang="en-KE" sz="1600" b="1" kern="1200"/>
        </a:p>
      </dsp:txBody>
      <dsp:txXfrm>
        <a:off x="4256819" y="2073962"/>
        <a:ext cx="1818168" cy="451812"/>
      </dsp:txXfrm>
    </dsp:sp>
    <dsp:sp modelId="{8D2B01EC-45F6-437C-A25E-C218E278E7D1}">
      <dsp:nvSpPr>
        <dsp:cNvPr id="0" name=""/>
        <dsp:cNvSpPr/>
      </dsp:nvSpPr>
      <dsp:spPr>
        <a:xfrm>
          <a:off x="3450788" y="1935015"/>
          <a:ext cx="865958" cy="865549"/>
        </a:xfrm>
        <a:prstGeom prst="ellipse">
          <a:avLst/>
        </a:prstGeom>
        <a:blipFill>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AAEF0-503B-4729-87FC-43BDC8AD1753}">
      <dsp:nvSpPr>
        <dsp:cNvPr id="0" name=""/>
        <dsp:cNvSpPr/>
      </dsp:nvSpPr>
      <dsp:spPr>
        <a:xfrm>
          <a:off x="3571489" y="3132937"/>
          <a:ext cx="1977339" cy="82876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193"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Modelling Least-Cost electrification &amp; Cooking scenarios</a:t>
          </a:r>
          <a:endParaRPr lang="en-KE" sz="1300" b="1" kern="1200"/>
        </a:p>
      </dsp:txBody>
      <dsp:txXfrm>
        <a:off x="3611946" y="3173394"/>
        <a:ext cx="1896425" cy="747854"/>
      </dsp:txXfrm>
    </dsp:sp>
    <dsp:sp modelId="{6E705B54-B81B-41D8-801C-F60CCBCD5321}">
      <dsp:nvSpPr>
        <dsp:cNvPr id="0" name=""/>
        <dsp:cNvSpPr/>
      </dsp:nvSpPr>
      <dsp:spPr>
        <a:xfrm>
          <a:off x="2760670" y="2880218"/>
          <a:ext cx="865958" cy="865549"/>
        </a:xfrm>
        <a:prstGeom prst="ellipse">
          <a:avLst/>
        </a:prstGeom>
        <a:blipFill>
          <a:blip xmlns:r="http://schemas.openxmlformats.org/officeDocument/2006/relationships" r:embed="rId4"/>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E2C8ED-7024-4C61-99C0-8805C5E90ACD}">
      <dsp:nvSpPr>
        <dsp:cNvPr id="0" name=""/>
        <dsp:cNvSpPr/>
      </dsp:nvSpPr>
      <dsp:spPr>
        <a:xfrm>
          <a:off x="4001875" y="1066219"/>
          <a:ext cx="1867052" cy="80827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193"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CEP Writing, Validation &amp; Launch</a:t>
          </a:r>
          <a:endParaRPr lang="en-KE" sz="1400" b="1" kern="1200"/>
        </a:p>
      </dsp:txBody>
      <dsp:txXfrm>
        <a:off x="4041332" y="1105676"/>
        <a:ext cx="1788138" cy="729361"/>
      </dsp:txXfrm>
    </dsp:sp>
    <dsp:sp modelId="{54E8B21B-9785-4397-BD94-B3AD600C2E01}">
      <dsp:nvSpPr>
        <dsp:cNvPr id="0" name=""/>
        <dsp:cNvSpPr/>
      </dsp:nvSpPr>
      <dsp:spPr>
        <a:xfrm>
          <a:off x="3484057" y="729461"/>
          <a:ext cx="865958" cy="865549"/>
        </a:xfrm>
        <a:prstGeom prst="ellipse">
          <a:avLst/>
        </a:prstGeom>
        <a:blipFill>
          <a:blip xmlns:r="http://schemas.openxmlformats.org/officeDocument/2006/relationships" r:embed="rId5"/>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88AD0-270D-4CCF-8A01-CF378F46EA69}" type="datetimeFigureOut">
              <a:rPr lang="en-IN" smtClean="0"/>
              <a:t>02-02-2025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4DB8A-1393-4A27-8DDD-F481DC2D3C31}" type="slidenum">
              <a:rPr lang="en-IN" smtClean="0"/>
              <a:t>‹#›</a:t>
            </a:fld>
            <a:endParaRPr lang="en-IN"/>
          </a:p>
        </p:txBody>
      </p:sp>
    </p:spTree>
    <p:extLst>
      <p:ext uri="{BB962C8B-B14F-4D97-AF65-F5344CB8AC3E}">
        <p14:creationId xmlns:p14="http://schemas.microsoft.com/office/powerpoint/2010/main" val="2922361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reda.com/Content/getHeadersMenuContents/145"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energyaccessexplorer.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854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62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Beyond its visualization and analytical capabilities, EAE’s provides a unique infrastructure for administrators. This comes with: </a:t>
            </a: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Automated Data Processing to minimize resource requirements when it comes to harmonizing, integrating new data or updating the existing ones.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Dynamic database and Efficient data storage </a:t>
            </a: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Customized Content Management System which allows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administrators with limited or no GIS and programming expertise to add data and metadata in a simple manner. Furthermore, administrators can customize visualizations, decide how data are grouped and presented in the front end, have the possibility to add new multi criteria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Variety of Baseline Maps including names of places, satellite imagery and 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 modular API that connects the Backend of the application with the Front-end and enables users to generate rapid, high resolution visualizations and prioritization analysis on the fly</a:t>
            </a:r>
          </a:p>
          <a:p>
            <a:pPr marL="0" marR="0" lvl="0" indent="0">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So EAE constitutes a Dynamic Geographic Information System, with an open source, </a:t>
            </a:r>
          </a:p>
          <a:p>
            <a:r>
              <a:rPr lang="en-US" sz="1800" dirty="0">
                <a:effectLst/>
                <a:latin typeface="Calibri" panose="020F0502020204030204" pitchFamily="34" charset="0"/>
                <a:ea typeface="Calibri" panose="020F0502020204030204" pitchFamily="34" charset="0"/>
              </a:rPr>
              <a:t>adaptable web-architecture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870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F15C4-108D-697D-7C7C-F383BC45C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FDD5D-8E40-3335-35F9-8EAE2B0B0B13}"/>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Calibri" panose="020F0502020204030204" pitchFamily="34" charset="0"/>
              </a:rPr>
              <a:t>Data providers without any programming expertise are now able to access a user friendly web infrastructure that facilitates data management and improves data governance.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65E9C012-38EA-4BB5-B9CE-272614D2C7BA}"/>
              </a:ext>
            </a:extLst>
          </p:cNvPr>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F9080B5-44F4-43A6-891C-FCED72F59847}" type="slidenum">
              <a:rPr kumimoji="0" sz="1800" b="0" i="0" u="none" strike="noStrike" kern="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2782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453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26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lang="en-GB" sz="2000"/>
              <a:t>PUE are critical for socio economic growth considering Africa’s reliance on agricultural activities (17% of the GDP). More than 4 times higher the global average. As such, EAE is being used to assess opportunities for expanding PUE. We started in three counties in Kenya (Narok, Bungoma, Makueni) and we will be scaling this effort across the country and other countries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DF510-92B0-49DE-9C99-E21626351E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7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In collaboration with local and national government agencies, EAE is being used to support the development of inclusive County Energy Plans which are supposed to feed into the Integrated National Energy Plan. Here we see a sample from Narok county’s least cost electrification assessment using </a:t>
            </a:r>
            <a:r>
              <a:rPr lang="en-US" sz="1200" b="0" kern="1200" err="1">
                <a:solidFill>
                  <a:schemeClr val="tx1"/>
                </a:solidFill>
                <a:effectLst/>
                <a:latin typeface="+mn-lt"/>
                <a:ea typeface="+mn-ea"/>
                <a:cs typeface="+mn-cs"/>
              </a:rPr>
              <a:t>OnSSET</a:t>
            </a:r>
            <a:r>
              <a:rPr lang="en-US" sz="1200" b="0" kern="120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a:lnSpc>
                <a:spcPct val="150000"/>
              </a:lnSpc>
              <a:spcBef>
                <a:spcPts val="600"/>
              </a:spcBef>
              <a:spcAft>
                <a:spcPts val="0"/>
              </a:spcAft>
            </a:pPr>
            <a:r>
              <a:rPr lang="en-GB" sz="1800" kern="0" err="1">
                <a:solidFill>
                  <a:srgbClr val="000000"/>
                </a:solidFill>
                <a:effectLst/>
                <a:latin typeface="Times New Roman" panose="02020603050405020304" pitchFamily="18" charset="0"/>
                <a:ea typeface="Times New Roman" panose="02020603050405020304" pitchFamily="18" charset="0"/>
              </a:rPr>
              <a:t>OnSSET</a:t>
            </a:r>
            <a:r>
              <a:rPr lang="en-GB" sz="1800" kern="0">
                <a:solidFill>
                  <a:srgbClr val="000000"/>
                </a:solidFill>
                <a:effectLst/>
                <a:latin typeface="Times New Roman" panose="02020603050405020304" pitchFamily="18" charset="0"/>
                <a:ea typeface="Times New Roman" panose="02020603050405020304" pitchFamily="18" charset="0"/>
              </a:rPr>
              <a:t> is a bottom-up GIS-based cost optimization toolkit that runs on python</a:t>
            </a:r>
            <a:r>
              <a:rPr lang="en-GB" sz="1800" kern="0">
                <a:effectLst/>
                <a:latin typeface="Times New Roman" panose="02020603050405020304" pitchFamily="18" charset="0"/>
                <a:ea typeface="Times New Roman" panose="02020603050405020304" pitchFamily="18" charset="0"/>
              </a:rPr>
              <a:t>-based code</a:t>
            </a:r>
            <a:r>
              <a:rPr lang="en-GB" sz="1800" kern="0">
                <a:solidFill>
                  <a:srgbClr val="000000"/>
                </a:solidFill>
                <a:effectLst/>
                <a:latin typeface="Times New Roman" panose="02020603050405020304" pitchFamily="18" charset="0"/>
                <a:ea typeface="Times New Roman" panose="02020603050405020304" pitchFamily="18" charset="0"/>
              </a:rPr>
              <a:t> for identifying least cost</a:t>
            </a:r>
            <a:r>
              <a:rPr lang="en-GB" sz="1800" b="1" kern="0">
                <a:solidFill>
                  <a:srgbClr val="000000"/>
                </a:solidFill>
                <a:effectLst/>
                <a:latin typeface="Times New Roman" panose="02020603050405020304" pitchFamily="18" charset="0"/>
                <a:ea typeface="Times New Roman" panose="02020603050405020304" pitchFamily="18" charset="0"/>
              </a:rPr>
              <a:t> </a:t>
            </a:r>
            <a:r>
              <a:rPr lang="en-GB" sz="1800" kern="0">
                <a:solidFill>
                  <a:srgbClr val="000000"/>
                </a:solidFill>
                <a:effectLst/>
                <a:latin typeface="Times New Roman" panose="02020603050405020304" pitchFamily="18" charset="0"/>
                <a:ea typeface="Times New Roman" panose="02020603050405020304" pitchFamily="18" charset="0"/>
              </a:rPr>
              <a:t>technological options for electrification of un-served areas. (Mentis, D. et al, 2020). It calculates scenarios for expanding access through an analysis of electrification options: grid-connected, mini grids and standalone systems (e.g.: Solar home systems or SHSs the associated investment and capacity needs. An electrification algorithm identifies and selects the technology configuration with the lowest Levelized Cost of Electricity (LCOE) for a given settlement</a:t>
            </a:r>
            <a:r>
              <a:rPr lang="en-GB" sz="1800" kern="0">
                <a:effectLst/>
                <a:latin typeface="Times New Roman" panose="02020603050405020304" pitchFamily="18" charset="0"/>
                <a:ea typeface="Times New Roman" panose="02020603050405020304" pitchFamily="18" charset="0"/>
              </a:rPr>
              <a:t> </a:t>
            </a: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65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In Uganda, EAE is being used by the Ministry of Health and MEMD and partners to develop a powering healthcare roadmap. More specifically, together with POLIMI and IIASA we assessed the electricity requirements of unserved and underserved facilities, information which is essential for designing viable supply systems. </a:t>
            </a:r>
            <a:r>
              <a:rPr lang="en-US" sz="1800" b="0" i="0">
                <a:solidFill>
                  <a:srgbClr val="000000"/>
                </a:solidFill>
                <a:effectLst/>
                <a:latin typeface="Segoe UI" panose="020B0502040204020203" pitchFamily="34" charset="0"/>
              </a:rPr>
              <a:t>Over 3 million people in the country are served by facilities without off-grid or on-grid electricity. All these facilities are in areas that have a significant solar energy potential. </a:t>
            </a: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55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457200">
              <a:defRPr/>
            </a:pPr>
            <a:r>
              <a:rPr lang="en-US" sz="1800" b="0" i="0">
                <a:solidFill>
                  <a:srgbClr val="000000"/>
                </a:solidFill>
                <a:effectLst/>
                <a:latin typeface="Calibri" panose="020F0502020204030204" pitchFamily="34" charset="0"/>
              </a:rPr>
              <a:t>There are some practical ways in which EAE offers a pathway toward the expansion of modern energy services for achieving critical development outcomes in a climate sensitive manner.  </a:t>
            </a:r>
          </a:p>
          <a:p>
            <a:pPr defTabSz="457200">
              <a:defRPr/>
            </a:pPr>
            <a:endParaRPr lang="en-US" sz="1800" b="0" i="0">
              <a:solidFill>
                <a:srgbClr val="000000"/>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Calibri"/>
              </a:rPr>
              <a:t>First of all, Powering healthcare . In Jharkhand, EAE has been used to identify and prioritize 300 healthcare facilities for solarization.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The Jharkhand Renewable Energy Development Agency (JREDA) has been solarizing health facilities and other government departments in different phases of the </a:t>
            </a:r>
            <a:r>
              <a:rPr lang="en-US" sz="1800" u="sng">
                <a:solidFill>
                  <a:srgbClr val="1155CC"/>
                </a:solidFill>
                <a:effectLst/>
                <a:latin typeface="Times New Roman" panose="02020603050405020304" pitchFamily="18" charset="0"/>
                <a:ea typeface="Times New Roman" panose="02020603050405020304" pitchFamily="18" charset="0"/>
                <a:cs typeface="Vrinda" panose="020B0502040204020203" pitchFamily="34" charset="0"/>
                <a:hlinkClick r:id="rId3"/>
              </a:rPr>
              <a:t>Grid Connected Rooftop (GCRT) solarization project</a:t>
            </a:r>
            <a:r>
              <a:rPr lang="en-US" sz="1800">
                <a:effectLst/>
                <a:latin typeface="Times New Roman" panose="02020603050405020304" pitchFamily="18" charset="0"/>
                <a:ea typeface="Times New Roman" panose="02020603050405020304" pitchFamily="18" charset="0"/>
              </a:rPr>
              <a:t>.</a:t>
            </a:r>
            <a:r>
              <a:rPr lang="en-US" sz="1800">
                <a:effectLst/>
                <a:highlight>
                  <a:srgbClr val="FFFFFF"/>
                </a:highligh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To electrify Health Care Facilities (HCFs) in a phased manner, JREDA used the </a:t>
            </a:r>
            <a:r>
              <a:rPr lang="en-US" sz="1800" u="sng">
                <a:solidFill>
                  <a:srgbClr val="0000FF"/>
                </a:solidFill>
                <a:effectLst/>
                <a:latin typeface="Times New Roman" panose="02020603050405020304" pitchFamily="18" charset="0"/>
                <a:ea typeface="Times New Roman" panose="02020603050405020304" pitchFamily="18" charset="0"/>
                <a:cs typeface="Vrinda" panose="020B0502040204020203" pitchFamily="34" charset="0"/>
                <a:hlinkClick r:id="rId4"/>
              </a:rPr>
              <a:t>Energy Access Explorer</a:t>
            </a:r>
            <a:r>
              <a:rPr lang="en-US" sz="1800">
                <a:effectLst/>
                <a:latin typeface="Times New Roman" panose="02020603050405020304" pitchFamily="18" charset="0"/>
                <a:ea typeface="Times New Roman" panose="02020603050405020304" pitchFamily="18" charset="0"/>
              </a:rPr>
              <a:t> (EAE) </a:t>
            </a:r>
            <a:r>
              <a:rPr lang="en-US" sz="1800">
                <a:effectLst/>
                <a:highlight>
                  <a:srgbClr val="FFFFFF"/>
                </a:highlight>
                <a:latin typeface="Times New Roman" panose="02020603050405020304" pitchFamily="18" charset="0"/>
                <a:ea typeface="Times New Roman" panose="02020603050405020304" pitchFamily="18" charset="0"/>
              </a:rPr>
              <a:t>for identifying and prioritizing </a:t>
            </a:r>
            <a:r>
              <a:rPr lang="en-US" sz="1800">
                <a:effectLst/>
                <a:latin typeface="Times New Roman" panose="02020603050405020304" pitchFamily="18" charset="0"/>
                <a:ea typeface="Times New Roman" panose="02020603050405020304" pitchFamily="18" charset="0"/>
              </a:rPr>
              <a:t>healthcare facilities as part of the GCRT Project.</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383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457200">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92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bg1"/>
              </a:solidFill>
              <a:effectLst/>
              <a:latin typeface="Acumin"/>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497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457200">
              <a:defRPr/>
            </a:pPr>
            <a:r>
              <a:rPr lang="en-US" sz="1800" b="0" i="0">
                <a:solidFill>
                  <a:srgbClr val="000000"/>
                </a:solidFill>
                <a:effectLst/>
                <a:latin typeface="Calibri" panose="020F0502020204030204" pitchFamily="34" charset="0"/>
              </a:rPr>
              <a:t>There are 6 practical ways in which EAE offers a pathway toward the expansion of modern energy services for achieving critical development outcomes in a climate sensitive manner.  </a:t>
            </a:r>
          </a:p>
          <a:p>
            <a:pPr defTabSz="457200">
              <a:defRPr/>
            </a:pPr>
            <a:endParaRPr lang="en-US" sz="1800" b="0" i="0">
              <a:solidFill>
                <a:srgbClr val="000000"/>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Calibri"/>
              </a:rPr>
              <a:t>First of all, impact investment. In Ethiopia, </a:t>
            </a:r>
            <a:r>
              <a:rPr lang="en-US" err="1">
                <a:cs typeface="Calibri"/>
              </a:rPr>
              <a:t>MoWE</a:t>
            </a:r>
            <a:r>
              <a:rPr lang="en-US">
                <a:cs typeface="Calibri"/>
              </a:rPr>
              <a:t>, Utilities and the World Bank use EAE to inform the design of the Results Based Financing for off grid electrification. </a:t>
            </a:r>
            <a:r>
              <a:rPr lang="en-US" sz="1800" b="0" i="0">
                <a:solidFill>
                  <a:srgbClr val="000000"/>
                </a:solidFill>
                <a:effectLst/>
                <a:latin typeface="Calibri" panose="020F0502020204030204" pitchFamily="34" charset="0"/>
              </a:rPr>
              <a:t>More than 19 million people living in 145 woredas have been prioritized for off-grid electrification.  </a:t>
            </a:r>
            <a:endParaRPr lang="en-US">
              <a:cs typeface="Calibri"/>
            </a:endParaRPr>
          </a:p>
          <a:p>
            <a:pPr defTabSz="457200">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4541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bg1"/>
              </a:solidFill>
              <a:effectLst/>
              <a:latin typeface="Acumin"/>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124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71">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52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71">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5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The gaps we identified in the existing ecosystem of geospatial analytical tools and platforms, and multi year stakeholder engagement exercise helped us better understand the requirements for the mapping platform we started conceptualizing and developing three years ago. The Energy Access Explorer. </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So there are three main reasons/opportunities that guided us in the development of EAE.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First of all, there is a need to treat demand and supply as equal. If we don’t understand demand </a:t>
            </a:r>
          </a:p>
          <a:p>
            <a:pPr marL="0" marR="0">
              <a:spcBef>
                <a:spcPts val="0"/>
              </a:spcBef>
              <a:spcAft>
                <a:spcPts val="0"/>
              </a:spcAft>
            </a:pPr>
            <a:r>
              <a:rPr lang="en-US" sz="1800">
                <a:effectLst/>
                <a:latin typeface="Calibri" panose="020F0502020204030204" pitchFamily="34" charset="0"/>
                <a:ea typeface="Calibri" panose="020F0502020204030204" pitchFamily="34" charset="0"/>
              </a:rPr>
              <a:t>from the bottom up, supply strategies will not viable neither for utilities nor for consumers, whether households or institutions. </a:t>
            </a:r>
          </a:p>
          <a:p>
            <a:pPr marL="0" marR="0">
              <a:spcBef>
                <a:spcPts val="0"/>
              </a:spcBef>
              <a:spcAft>
                <a:spcPts val="0"/>
              </a:spcAft>
            </a:pPr>
            <a:r>
              <a:rPr lang="en-US" sz="1800">
                <a:effectLst/>
                <a:latin typeface="Calibri" panose="020F0502020204030204" pitchFamily="34" charset="0"/>
                <a:ea typeface="Calibri" panose="020F0502020204030204" pitchFamily="34" charset="0"/>
              </a:rPr>
              <a:t>So we need a platform that synthesizes granular data on both demand and supply while taking</a:t>
            </a:r>
          </a:p>
          <a:p>
            <a:pPr marL="0" marR="0">
              <a:spcBef>
                <a:spcPts val="0"/>
              </a:spcBef>
              <a:spcAft>
                <a:spcPts val="0"/>
              </a:spcAft>
            </a:pPr>
            <a:r>
              <a:rPr lang="en-US" sz="1800">
                <a:effectLst/>
                <a:latin typeface="Calibri" panose="020F0502020204030204" pitchFamily="34" charset="0"/>
                <a:ea typeface="Calibri" panose="020F0502020204030204" pitchFamily="34" charset="0"/>
              </a:rPr>
              <a:t>into account other criteria and constraints which are geospatial in nature, such as location of health facilities, topography, environment </a:t>
            </a:r>
            <a:r>
              <a:rPr lang="en-US" sz="1800" err="1">
                <a:effectLst/>
                <a:latin typeface="Calibri" panose="020F0502020204030204" pitchFamily="34" charset="0"/>
                <a:ea typeface="Calibri" panose="020F0502020204030204" pitchFamily="34" charset="0"/>
              </a:rPr>
              <a:t>etc</a:t>
            </a:r>
            <a:r>
              <a:rPr lang="en-US" sz="1800">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F0BD8-8CF6-416A-9DF5-2BC6CFF4E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1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Furthermore, it is essential to reduce reliance on GIS capacity and programming expertise: Planning agencies, clean energy enterprises, development finance institutions, health care departments with limited or no GIS capacity should be able to develop custom, high resolution geospatial analysis on the fly.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F0BD8-8CF6-416A-9DF5-2BC6CFF4E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35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And the third reason: Data providers and stakeholders (energy ministries, REAs, line ministries) need access to an open source information system to reduce resource intensive software engineering costs.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r>
              <a:rPr lang="en-US"/>
              <a:t>Note that open source refers to no licensing costs, no subscription fees when it comes to the infrastructure. Data, however, can be either open access or password protected.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F0BD8-8CF6-416A-9DF5-2BC6CFF4E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666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E3D80-F917-E107-A327-54DA25407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25697-07F5-B162-9CC5-0654D7E55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7E123-B944-13E3-39A8-8DBACE1BCA66}"/>
              </a:ext>
            </a:extLst>
          </p:cNvPr>
          <p:cNvSpPr>
            <a:spLocks noGrp="1"/>
          </p:cNvSpPr>
          <p:nvPr>
            <p:ph type="body" idx="1"/>
          </p:nvPr>
        </p:nvSpPr>
        <p:spPr/>
        <p:txBody>
          <a:bodyPr/>
          <a:lstStyle/>
          <a:p>
            <a:r>
              <a:rPr lang="en-US"/>
              <a:t>EAE is developed by WRI and its partners to support inclusive and integrated energy planning. </a:t>
            </a:r>
            <a:r>
              <a:rPr lang="en-US" sz="1800">
                <a:solidFill>
                  <a:srgbClr val="201F1E"/>
                </a:solidFill>
                <a:effectLst/>
                <a:latin typeface="Georgia" panose="02040502050405020303" pitchFamily="18" charset="0"/>
                <a:ea typeface="Calibri" panose="020F0502020204030204" pitchFamily="34" charset="0"/>
                <a:cs typeface="Calibri" panose="020F0502020204030204" pitchFamily="34" charset="0"/>
              </a:rPr>
              <a:t>The Energy Access Explorer is the world’s first digital public good designed to advance climate-friendly energy access and support sustainable energy transitions. It is an interactive online platform that compiles and analyses several spatial datasets across development and electricity sectors </a:t>
            </a:r>
            <a:r>
              <a:rPr lang="en-US"/>
              <a:t>EAE is publicly available in Jharkhand, Assam, Nagaland and Mizoram. </a:t>
            </a:r>
          </a:p>
        </p:txBody>
      </p:sp>
      <p:sp>
        <p:nvSpPr>
          <p:cNvPr id="4" name="Slide Number Placeholder 3">
            <a:extLst>
              <a:ext uri="{FF2B5EF4-FFF2-40B4-BE49-F238E27FC236}">
                <a16:creationId xmlns:a16="http://schemas.microsoft.com/office/drawing/2014/main" id="{3BFE01EF-7CCE-31A8-7463-A324392892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BADB6-7250-4768-82E4-908AF9D3F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30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EAE provides use : </a:t>
            </a:r>
          </a:p>
          <a:p>
            <a:pPr marL="228600" indent="-228600">
              <a:buAutoNum type="arabicPeriod"/>
            </a:pPr>
            <a:r>
              <a:rPr lang="en-US" sz="1200" kern="1200">
                <a:solidFill>
                  <a:schemeClr val="tx1"/>
                </a:solidFill>
                <a:effectLst/>
                <a:latin typeface="+mn-lt"/>
                <a:ea typeface="+mn-ea"/>
                <a:cs typeface="+mn-cs"/>
              </a:rPr>
              <a:t>Identification of priority areas for intervention – for example EAE can be used to identify which healthcare facilities should be electrified/solarized first </a:t>
            </a:r>
            <a:endParaRPr lang="en-US" sz="1200" kern="1200">
              <a:solidFill>
                <a:schemeClr val="tx1"/>
              </a:solidFill>
              <a:effectLst/>
              <a:latin typeface="+mn-lt"/>
              <a:ea typeface="Calibri"/>
              <a:cs typeface="Calibri"/>
            </a:endParaRPr>
          </a:p>
          <a:p>
            <a:pPr marL="228600" indent="-228600">
              <a:buAutoNum type="arabicPeriod"/>
            </a:pPr>
            <a:r>
              <a:rPr lang="en-US" sz="1200" kern="1200">
                <a:solidFill>
                  <a:schemeClr val="tx1"/>
                </a:solidFill>
                <a:effectLst/>
                <a:latin typeface="+mn-lt"/>
                <a:ea typeface="+mn-ea"/>
                <a:cs typeface="+mn-cs"/>
              </a:rPr>
              <a:t>It also acts as a dynamic information system. For example: In Nagaland, we are working with their state GIS department for using EAE’s analysis and use it as dynamic data repository</a:t>
            </a:r>
            <a:endParaRPr lang="en-US" sz="1200" kern="1200">
              <a:solidFill>
                <a:schemeClr val="tx1"/>
              </a:solidFill>
              <a:effectLst/>
              <a:latin typeface="+mn-lt"/>
              <a:ea typeface="Calibri"/>
              <a:cs typeface="Calibri"/>
            </a:endParaRPr>
          </a:p>
          <a:p>
            <a:pPr marL="228600" indent="-228600">
              <a:buAutoNum type="arabicPeriod"/>
            </a:pPr>
            <a:r>
              <a:rPr lang="en-US" sz="1200" kern="1200">
                <a:solidFill>
                  <a:schemeClr val="tx1"/>
                </a:solidFill>
                <a:effectLst/>
                <a:latin typeface="+mn-lt"/>
                <a:ea typeface="+mn-ea"/>
                <a:cs typeface="+mn-cs"/>
              </a:rPr>
              <a:t>Track change over time</a:t>
            </a:r>
            <a:r>
              <a:rPr lang="en-US"/>
              <a:t> (monitoring) </a:t>
            </a:r>
            <a:endParaRPr lang="en-US">
              <a:ea typeface="Calibri"/>
              <a:cs typeface="Calibri"/>
            </a:endParaRPr>
          </a:p>
          <a:p>
            <a:r>
              <a:rPr lang="en-US">
                <a:ea typeface="Calibri"/>
                <a:cs typeface="Calibri"/>
              </a:rPr>
              <a:t>The data is from Nagaland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55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3" y="6407148"/>
            <a:ext cx="10737851" cy="323851"/>
          </a:xfrm>
        </p:spPr>
        <p:txBody>
          <a:bodyPr lIns="0">
            <a:normAutofit/>
          </a:bodyPr>
          <a:lstStyle>
            <a:lvl1pPr marL="0" indent="0" algn="l">
              <a:buNone/>
              <a:defRPr sz="1200" b="0" cap="all"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Author names go here, author name, author name</a:t>
            </a:r>
          </a:p>
        </p:txBody>
      </p:sp>
      <p:sp>
        <p:nvSpPr>
          <p:cNvPr id="2" name="Title 1"/>
          <p:cNvSpPr>
            <a:spLocks noGrp="1"/>
          </p:cNvSpPr>
          <p:nvPr>
            <p:ph type="title"/>
          </p:nvPr>
        </p:nvSpPr>
        <p:spPr>
          <a:xfrm>
            <a:off x="587463" y="2700868"/>
            <a:ext cx="10738821" cy="2495551"/>
          </a:xfrm>
        </p:spPr>
        <p:txBody>
          <a:bodyPr anchor="b" anchorCtr="0">
            <a:noAutofit/>
          </a:bodyPr>
          <a:lstStyle>
            <a:lvl1pPr algn="l">
              <a:defRPr sz="6667"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587463" y="5511800"/>
            <a:ext cx="10738821" cy="609600"/>
          </a:xfrm>
        </p:spPr>
        <p:txBody>
          <a:bodyPr lIns="0" rIns="0" anchor="b">
            <a:noAutofit/>
          </a:bodyPr>
          <a:lstStyle>
            <a:lvl1pPr marL="0" indent="0">
              <a:lnSpc>
                <a:spcPct val="100000"/>
              </a:lnSpc>
              <a:spcBef>
                <a:spcPts val="0"/>
              </a:spcBef>
              <a:spcAft>
                <a:spcPts val="0"/>
              </a:spcAft>
              <a:buNone/>
              <a:defRPr sz="3200" b="0" i="0" kern="1000" cap="none" spc="-67">
                <a:solidFill>
                  <a:srgbClr val="FFFFFF"/>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50819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58165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pic>
        <p:nvPicPr>
          <p:cNvPr id="11" name="Picture 10"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2488256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endParaRPr lang="en-US" dirty="0"/>
          </a:p>
        </p:txBody>
      </p:sp>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1272880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613852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Autofit/>
          </a:bodyPr>
          <a:lstStyle>
            <a:lvl1pPr>
              <a:defRPr sz="640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828800" y="4353858"/>
            <a:ext cx="8534400" cy="1606679"/>
          </a:xfrm>
        </p:spPr>
        <p:txBody>
          <a:bodyPr/>
          <a:lstStyle>
            <a:lvl1pPr marL="0" indent="0" algn="ctr">
              <a:buNone/>
              <a:defRPr>
                <a:solidFill>
                  <a:schemeClr val="tx1">
                    <a:tint val="75000"/>
                  </a:schemeClr>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526770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C41F0F00-85B8-4752-A508-594CE9B3697D}" type="datetime2">
              <a:rPr lang="en-US" smtClean="0"/>
              <a:t>Saturday, February 1, 2025</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D18D0D83-F1B6-4004-B459-0B75880765E5}" type="slidenum">
              <a:rPr lang="en-US" smtClean="0"/>
              <a:pPr/>
              <a:t>‹#›</a:t>
            </a:fld>
            <a:endParaRPr lang="en-US" dirty="0"/>
          </a:p>
        </p:txBody>
      </p:sp>
    </p:spTree>
    <p:extLst>
      <p:ext uri="{BB962C8B-B14F-4D97-AF65-F5344CB8AC3E}">
        <p14:creationId xmlns:p14="http://schemas.microsoft.com/office/powerpoint/2010/main" val="150208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C0775A-7078-4ABC-8414-597B3A75D3BD}" type="datetimeFigureOut">
              <a:rPr lang="en-GB" smtClean="0"/>
              <a:t>01/02/2025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8C280-D34A-4B47-8C84-400BE1DD6F96}" type="slidenum">
              <a:rPr lang="en-GB" smtClean="0"/>
              <a:t>‹#›</a:t>
            </a:fld>
            <a:endParaRPr lang="en-GB"/>
          </a:p>
        </p:txBody>
      </p:sp>
    </p:spTree>
    <p:extLst>
      <p:ext uri="{BB962C8B-B14F-4D97-AF65-F5344CB8AC3E}">
        <p14:creationId xmlns:p14="http://schemas.microsoft.com/office/powerpoint/2010/main" val="2615815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580293"/>
            <a:ext cx="10515599" cy="1110396"/>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C0775A-7078-4ABC-8414-597B3A75D3BD}" type="datetimeFigureOut">
              <a:rPr lang="en-GB" smtClean="0"/>
              <a:t>01/02/2025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F8C280-D34A-4B47-8C84-400BE1DD6F96}" type="slidenum">
              <a:rPr lang="en-GB" smtClean="0"/>
              <a:t>‹#›</a:t>
            </a:fld>
            <a:endParaRPr lang="en-GB"/>
          </a:p>
        </p:txBody>
      </p:sp>
    </p:spTree>
    <p:extLst>
      <p:ext uri="{BB962C8B-B14F-4D97-AF65-F5344CB8AC3E}">
        <p14:creationId xmlns:p14="http://schemas.microsoft.com/office/powerpoint/2010/main" val="126047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cxnSp>
        <p:nvCxnSpPr>
          <p:cNvPr id="10" name="Straight Connector 9"/>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1676860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Author names go here, author name, author name</a:t>
            </a:r>
          </a:p>
        </p:txBody>
      </p:sp>
      <p:sp>
        <p:nvSpPr>
          <p:cNvPr id="2" name="Title 1"/>
          <p:cNvSpPr>
            <a:spLocks noGrp="1"/>
          </p:cNvSpPr>
          <p:nvPr>
            <p:ph type="title"/>
          </p:nvPr>
        </p:nvSpPr>
        <p:spPr>
          <a:xfrm>
            <a:off x="587464" y="2700868"/>
            <a:ext cx="10738821" cy="2495551"/>
          </a:xfrm>
        </p:spPr>
        <p:txBody>
          <a:bodyPr anchor="b" anchorCtr="0">
            <a:noAutofit/>
          </a:bodyPr>
          <a:lstStyle>
            <a:lvl1pPr algn="l">
              <a:defRPr sz="6667"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11800"/>
            <a:ext cx="10738821" cy="609600"/>
          </a:xfrm>
        </p:spPr>
        <p:txBody>
          <a:bodyPr lIns="0" rIns="0" anchor="b">
            <a:noAutofit/>
          </a:bodyPr>
          <a:lstStyle>
            <a:lvl1pPr marL="0" indent="0">
              <a:lnSpc>
                <a:spcPct val="100000"/>
              </a:lnSpc>
              <a:spcBef>
                <a:spcPts val="0"/>
              </a:spcBef>
              <a:spcAft>
                <a:spcPts val="0"/>
              </a:spcAft>
              <a:buNone/>
              <a:defRPr sz="3200" b="0" i="0" kern="1000" cap="none" spc="-67">
                <a:solidFill>
                  <a:srgbClr val="FFFFFF"/>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294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8"/>
            <a:ext cx="10737851" cy="323851"/>
          </a:xfrm>
        </p:spPr>
        <p:txBody>
          <a:bodyPr lIns="0">
            <a:normAutofit/>
          </a:bodyPr>
          <a:lstStyle>
            <a:lvl1pPr marL="0" indent="0" algn="l">
              <a:buNone/>
              <a:defRPr sz="1200" b="0" cap="all"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587463" y="5503334"/>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3412713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5"/>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4067270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D003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5"/>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1145399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007A4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5"/>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137314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rgbClr val="71105E"/>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5"/>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891117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spTree>
    <p:extLst>
      <p:ext uri="{BB962C8B-B14F-4D97-AF65-F5344CB8AC3E}">
        <p14:creationId xmlns:p14="http://schemas.microsoft.com/office/powerpoint/2010/main" val="2357107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11582400" cy="563563"/>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cxnSp>
        <p:nvCxnSpPr>
          <p:cNvPr id="10" name="Straight Connector 9"/>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176452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609603" y="1658936"/>
            <a:ext cx="4459111" cy="342106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609603" y="1658940"/>
            <a:ext cx="4222044" cy="3048529"/>
          </a:xfrm>
        </p:spPr>
        <p:txBody>
          <a:bodyPr/>
          <a:lstStyle>
            <a:lvl1pPr marL="0" indent="0">
              <a:buNone/>
              <a:defRPr>
                <a:solidFill>
                  <a:schemeClr val="bg1"/>
                </a:solidFill>
              </a:defRPr>
            </a:lvl1pPr>
            <a:lvl2pPr marL="609570" indent="0">
              <a:buNone/>
              <a:defRPr>
                <a:solidFill>
                  <a:schemeClr val="bg1"/>
                </a:solidFill>
              </a:defRPr>
            </a:lvl2pPr>
            <a:lvl3pPr marL="1219140" indent="0">
              <a:buNone/>
              <a:defRPr>
                <a:solidFill>
                  <a:schemeClr val="bg1"/>
                </a:solidFill>
              </a:defRPr>
            </a:lvl3pPr>
            <a:lvl4pPr marL="1828709" indent="0">
              <a:buNone/>
              <a:defRPr>
                <a:solidFill>
                  <a:schemeClr val="bg1"/>
                </a:solidFill>
              </a:defRPr>
            </a:lvl4pPr>
            <a:lvl5pPr marL="2438278"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old-Black.png"/>
          <p:cNvPicPr>
            <a:picLocks noChangeAspect="1"/>
          </p:cNvPicPr>
          <p:nvPr userDrawn="1"/>
        </p:nvPicPr>
        <p:blipFill>
          <a:blip r:embed="rId2"/>
          <a:stretch>
            <a:fillRect/>
          </a:stretch>
        </p:blipFill>
        <p:spPr>
          <a:xfrm>
            <a:off x="8938284" y="6458923"/>
            <a:ext cx="2741845" cy="222165"/>
          </a:xfrm>
          <a:prstGeom prst="rect">
            <a:avLst/>
          </a:prstGeom>
        </p:spPr>
      </p:pic>
      <p:sp>
        <p:nvSpPr>
          <p:cNvPr id="11"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spTree>
    <p:extLst>
      <p:ext uri="{BB962C8B-B14F-4D97-AF65-F5344CB8AC3E}">
        <p14:creationId xmlns:p14="http://schemas.microsoft.com/office/powerpoint/2010/main" val="1665928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11582400" cy="563563"/>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cxnSp>
        <p:nvCxnSpPr>
          <p:cNvPr id="10" name="Straight Connector 9"/>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3069804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cxnSp>
        <p:nvCxnSpPr>
          <p:cNvPr id="10" name="Straight Connector 9"/>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3"/>
            <a:ext cx="2741845" cy="222165"/>
          </a:xfrm>
          <a:prstGeom prst="rect">
            <a:avLst/>
          </a:prstGeom>
        </p:spPr>
      </p:pic>
    </p:spTree>
    <p:extLst>
      <p:ext uri="{BB962C8B-B14F-4D97-AF65-F5344CB8AC3E}">
        <p14:creationId xmlns:p14="http://schemas.microsoft.com/office/powerpoint/2010/main" val="125900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159563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D003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8"/>
            <a:ext cx="10737851" cy="323851"/>
          </a:xfrm>
        </p:spPr>
        <p:txBody>
          <a:bodyPr lIns="0">
            <a:normAutofit/>
          </a:bodyPr>
          <a:lstStyle>
            <a:lvl1pPr marL="0" indent="0" algn="l">
              <a:buNone/>
              <a:defRPr sz="1200" b="0" cap="all"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587463" y="5503334"/>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1563360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11" name="Picture 10"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31666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31392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271655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Autofit/>
          </a:bodyPr>
          <a:lstStyle>
            <a:lvl1pPr>
              <a:defRPr sz="6400">
                <a:latin typeface="Arial"/>
                <a:cs typeface="Arial"/>
              </a:defRPr>
            </a:lvl1pPr>
          </a:lstStyle>
          <a:p>
            <a:r>
              <a:rPr lang="en-US"/>
              <a:t>Click to edit Master title style</a:t>
            </a:r>
          </a:p>
        </p:txBody>
      </p:sp>
      <p:sp>
        <p:nvSpPr>
          <p:cNvPr id="3" name="Subtitle 2"/>
          <p:cNvSpPr>
            <a:spLocks noGrp="1"/>
          </p:cNvSpPr>
          <p:nvPr>
            <p:ph type="subTitle" idx="1"/>
          </p:nvPr>
        </p:nvSpPr>
        <p:spPr>
          <a:xfrm>
            <a:off x="1828800" y="4353859"/>
            <a:ext cx="8534400" cy="1606679"/>
          </a:xfrm>
        </p:spPr>
        <p:txBody>
          <a:bodyPr/>
          <a:lstStyle>
            <a:lvl1pPr marL="0" indent="0" algn="ctr">
              <a:buNone/>
              <a:defRPr>
                <a:solidFill>
                  <a:schemeClr val="tx1">
                    <a:tint val="75000"/>
                  </a:schemeClr>
                </a:solidFill>
                <a:latin typeface="Arial"/>
                <a:cs typeface="Aria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cxnSp>
        <p:nvCxnSpPr>
          <p:cNvPr id="13" name="Straight Connector 12"/>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1318368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D7FF-4B0E-49C6-A5AE-3EBAE9242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77F89D-AF31-46BA-A258-3467C10E96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681AF-5500-49F4-8DB7-82E9F05D5C22}"/>
              </a:ext>
            </a:extLst>
          </p:cNvPr>
          <p:cNvSpPr>
            <a:spLocks noGrp="1"/>
          </p:cNvSpPr>
          <p:nvPr>
            <p:ph type="dt" sz="half" idx="10"/>
          </p:nvPr>
        </p:nvSpPr>
        <p:spPr/>
        <p:txBody>
          <a:bodyPr/>
          <a:lstStyle/>
          <a:p>
            <a:fld id="{32C6D53A-EB4C-4AC4-BB10-52CB07221AC1}" type="datetimeFigureOut">
              <a:rPr lang="en-US" smtClean="0"/>
              <a:t>2/1/2025</a:t>
            </a:fld>
            <a:endParaRPr lang="en-US"/>
          </a:p>
        </p:txBody>
      </p:sp>
      <p:sp>
        <p:nvSpPr>
          <p:cNvPr id="5" name="Footer Placeholder 4">
            <a:extLst>
              <a:ext uri="{FF2B5EF4-FFF2-40B4-BE49-F238E27FC236}">
                <a16:creationId xmlns:a16="http://schemas.microsoft.com/office/drawing/2014/main" id="{929A0D15-204F-43D1-90A9-48A86FC49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413A5-CAB8-44DE-A48D-208790CCAAE3}"/>
              </a:ext>
            </a:extLst>
          </p:cNvPr>
          <p:cNvSpPr>
            <a:spLocks noGrp="1"/>
          </p:cNvSpPr>
          <p:nvPr>
            <p:ph type="sldNum" sz="quarter" idx="12"/>
          </p:nvPr>
        </p:nvSpPr>
        <p:spPr/>
        <p:txBody>
          <a:bodyPr/>
          <a:lstStyle/>
          <a:p>
            <a:fld id="{ACD5E3A7-A7B3-4824-B9AC-38E59FEEDB2C}" type="slidenum">
              <a:rPr lang="en-US" smtClean="0"/>
              <a:t>‹#›</a:t>
            </a:fld>
            <a:endParaRPr lang="en-US"/>
          </a:p>
        </p:txBody>
      </p:sp>
    </p:spTree>
    <p:extLst>
      <p:ext uri="{BB962C8B-B14F-4D97-AF65-F5344CB8AC3E}">
        <p14:creationId xmlns:p14="http://schemas.microsoft.com/office/powerpoint/2010/main" val="4032888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524B-CEC8-7829-2F4A-F55F5216D0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8228911-420A-8702-C2BD-18F44C9068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A3D6BBA-BCDA-F454-BD3B-E067CA802083}"/>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5" name="Footer Placeholder 4">
            <a:extLst>
              <a:ext uri="{FF2B5EF4-FFF2-40B4-BE49-F238E27FC236}">
                <a16:creationId xmlns:a16="http://schemas.microsoft.com/office/drawing/2014/main" id="{213BB8BB-0AC7-882C-DEC4-BACDAEC2B19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B997334-4979-FCB4-50AF-535F32EF194A}"/>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3608865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27E6-7AB5-EC37-25FF-4D66F2049A8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B6BD0B8-A4DE-272B-B9FB-24C95B5AE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4054E4C-0CE4-4222-3DA3-CAE7969927D7}"/>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5" name="Footer Placeholder 4">
            <a:extLst>
              <a:ext uri="{FF2B5EF4-FFF2-40B4-BE49-F238E27FC236}">
                <a16:creationId xmlns:a16="http://schemas.microsoft.com/office/drawing/2014/main" id="{4FAD122E-584B-33F2-9C08-4E9800BF404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1B4BC0-EEBA-1EB8-58ED-801F32EBCDB8}"/>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548392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CFD5-177C-A964-A272-09439BB0D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24F8D30-5FF3-C574-95E8-D8DE5C3D21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9FDA85-1897-3467-3E22-0C24125034CC}"/>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5" name="Footer Placeholder 4">
            <a:extLst>
              <a:ext uri="{FF2B5EF4-FFF2-40B4-BE49-F238E27FC236}">
                <a16:creationId xmlns:a16="http://schemas.microsoft.com/office/drawing/2014/main" id="{76F2E08A-FFCB-3AD0-0794-A9DF91F187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8573FA4-D630-0D8F-D8CA-31CA09538E58}"/>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3192294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EEDC-26C8-6E77-E127-AB04624E78B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2A93F30-DD4B-A01E-80EE-AC1C62E0A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3BCA596-C356-29CA-F892-A63364CBD5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8B9064D-E735-EFF5-9B4C-9C3FFE6B9DAD}"/>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6" name="Footer Placeholder 5">
            <a:extLst>
              <a:ext uri="{FF2B5EF4-FFF2-40B4-BE49-F238E27FC236}">
                <a16:creationId xmlns:a16="http://schemas.microsoft.com/office/drawing/2014/main" id="{A37C1F8F-EB14-EB12-9B64-766F26F6D7D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978B712-BAC3-CD9E-B2A2-310E1A598430}"/>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2843079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D51B-8239-4F7E-86E0-DDC85FBCA30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E0C38E9-F9A3-D6F2-2A03-AB348BA52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51BF9D-3A93-6FAC-5A2E-0FBC337A83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E2A61AC-3F41-681E-2703-3D3B69E57F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544C2F-3FCA-4EA9-A40D-197AD6E9E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52321E0-5467-3195-3BA1-688608E9B263}"/>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8" name="Footer Placeholder 7">
            <a:extLst>
              <a:ext uri="{FF2B5EF4-FFF2-40B4-BE49-F238E27FC236}">
                <a16:creationId xmlns:a16="http://schemas.microsoft.com/office/drawing/2014/main" id="{9A4FAB26-6BEB-2975-BC0E-BD56037C747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2FAAAC6-6B39-B320-53DC-1D984B861AA1}"/>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104436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007A4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8"/>
            <a:ext cx="10737851" cy="323851"/>
          </a:xfrm>
        </p:spPr>
        <p:txBody>
          <a:bodyPr lIns="0">
            <a:normAutofit/>
          </a:bodyPr>
          <a:lstStyle>
            <a:lvl1pPr marL="0" indent="0" algn="l">
              <a:buNone/>
              <a:defRPr sz="1200" b="0" cap="all"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587463" y="5503334"/>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3922352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DF75-A93E-6D36-A30B-F95546DB266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C5E736B-3606-C59E-EF8A-3C78CF3032E9}"/>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4" name="Footer Placeholder 3">
            <a:extLst>
              <a:ext uri="{FF2B5EF4-FFF2-40B4-BE49-F238E27FC236}">
                <a16:creationId xmlns:a16="http://schemas.microsoft.com/office/drawing/2014/main" id="{3CF65D30-0B09-6C7C-CADA-7CF8200F76E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8D6D5C7-7C4A-4D69-480A-FC691BE72A53}"/>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2550355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740E9-E7E2-B026-902A-52F09386F9C1}"/>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3" name="Footer Placeholder 2">
            <a:extLst>
              <a:ext uri="{FF2B5EF4-FFF2-40B4-BE49-F238E27FC236}">
                <a16:creationId xmlns:a16="http://schemas.microsoft.com/office/drawing/2014/main" id="{CC99A5D4-BEFE-AE64-8F88-243394CC654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083C516-585E-A002-573F-8A8CED44B2B6}"/>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2257563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BF97-E299-720A-D115-5D264F84F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537EC67-E9FD-A964-BF9C-D827B8BD7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922177B-9D9B-290C-AB81-15CE49FF9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0C326-1FA5-539D-39BE-DB659BFEE459}"/>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6" name="Footer Placeholder 5">
            <a:extLst>
              <a:ext uri="{FF2B5EF4-FFF2-40B4-BE49-F238E27FC236}">
                <a16:creationId xmlns:a16="http://schemas.microsoft.com/office/drawing/2014/main" id="{D27DFDDA-B320-F422-263F-4AAA46DB58E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BCF9451-2617-C4D1-F60E-F20338FD7DBF}"/>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118205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10E6-77D5-3FAD-D773-15FDAD9A13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B7EE645-510E-5AC9-DE25-933B91FAF7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A340822-4544-49DE-B531-0C1D135D6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9D0C2D-FEF7-C23D-E283-8103F4F1AE41}"/>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6" name="Footer Placeholder 5">
            <a:extLst>
              <a:ext uri="{FF2B5EF4-FFF2-40B4-BE49-F238E27FC236}">
                <a16:creationId xmlns:a16="http://schemas.microsoft.com/office/drawing/2014/main" id="{9EEB2124-E203-63A7-8540-E9F2E178653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6056D7-1EAB-7227-703B-85697BB75D34}"/>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2957478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41EA-16C0-272F-6349-9D88DE79B5E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6BE7B4-DF80-5706-AEC0-154C3DC9D8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B56810-539B-17B8-7655-D6B0DE880E91}"/>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5" name="Footer Placeholder 4">
            <a:extLst>
              <a:ext uri="{FF2B5EF4-FFF2-40B4-BE49-F238E27FC236}">
                <a16:creationId xmlns:a16="http://schemas.microsoft.com/office/drawing/2014/main" id="{EC39E2ED-8F09-097D-88C6-762EBDA9F3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93EF18B-C49D-4069-D9D9-907AA04C63F7}"/>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911569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04F905-E02A-39DC-1653-DA4E5C77B7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5BC7644-C507-9329-60B3-1BABDC18B5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3717EBF-C948-BF53-E347-37144EBDFCE1}"/>
              </a:ext>
            </a:extLst>
          </p:cNvPr>
          <p:cNvSpPr>
            <a:spLocks noGrp="1"/>
          </p:cNvSpPr>
          <p:nvPr>
            <p:ph type="dt" sz="half" idx="10"/>
          </p:nvPr>
        </p:nvSpPr>
        <p:spPr/>
        <p:txBody>
          <a:bodyPr/>
          <a:lstStyle/>
          <a:p>
            <a:fld id="{447FAC17-46AF-4C24-B460-933B68EF6958}" type="datetimeFigureOut">
              <a:rPr lang="en-IN" smtClean="0"/>
              <a:t>01-02-2025</a:t>
            </a:fld>
            <a:endParaRPr lang="en-IN"/>
          </a:p>
        </p:txBody>
      </p:sp>
      <p:sp>
        <p:nvSpPr>
          <p:cNvPr id="5" name="Footer Placeholder 4">
            <a:extLst>
              <a:ext uri="{FF2B5EF4-FFF2-40B4-BE49-F238E27FC236}">
                <a16:creationId xmlns:a16="http://schemas.microsoft.com/office/drawing/2014/main" id="{7015EA8E-087D-41D8-BBE6-7359F371C9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4E84562-BAC3-D72F-0521-9F4AE4C8CDA7}"/>
              </a:ext>
            </a:extLst>
          </p:cNvPr>
          <p:cNvSpPr>
            <a:spLocks noGrp="1"/>
          </p:cNvSpPr>
          <p:nvPr>
            <p:ph type="sldNum" sz="quarter" idx="12"/>
          </p:nvPr>
        </p:nvSpPr>
        <p:spPr/>
        <p:txBody>
          <a:bodyPr/>
          <a:lstStyle/>
          <a:p>
            <a:fld id="{CDCE7726-2187-4C04-9A52-34170EC64A1E}" type="slidenum">
              <a:rPr lang="en-IN" smtClean="0"/>
              <a:t>‹#›</a:t>
            </a:fld>
            <a:endParaRPr lang="en-IN"/>
          </a:p>
        </p:txBody>
      </p:sp>
    </p:spTree>
    <p:extLst>
      <p:ext uri="{BB962C8B-B14F-4D97-AF65-F5344CB8AC3E}">
        <p14:creationId xmlns:p14="http://schemas.microsoft.com/office/powerpoint/2010/main" val="2838823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E845-8FBC-438C-B015-209609E15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5E37E5-7FB7-4935-8BBA-45F729FC509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AF4DF1-D6BF-4549-BAA1-51B9BA0960D9}"/>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5" name="Footer Placeholder 4">
            <a:extLst>
              <a:ext uri="{FF2B5EF4-FFF2-40B4-BE49-F238E27FC236}">
                <a16:creationId xmlns:a16="http://schemas.microsoft.com/office/drawing/2014/main" id="{1AC4C495-FDE2-43E2-9F25-7C0160F12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11AE6-B754-47FF-97D8-14BA9F6D6C39}"/>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1953140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E00D-FC8B-4025-936E-9C26E4EF0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7FA68-A0AE-452C-9C8A-5B9CF0FD0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28719-5044-4E8C-AB80-C300651B834A}"/>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5" name="Footer Placeholder 4">
            <a:extLst>
              <a:ext uri="{FF2B5EF4-FFF2-40B4-BE49-F238E27FC236}">
                <a16:creationId xmlns:a16="http://schemas.microsoft.com/office/drawing/2014/main" id="{A56C6798-8382-446A-9377-D7FF43DFA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361BE-48F6-48E6-80A6-9FDAA0D17E4B}"/>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749170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58D9-F2C8-4900-A3CE-65AF4519753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7CC3BA-91E1-48E8-88A2-DFC8C1F9E87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46A61-C9B9-464A-AA95-CAF25CBEC896}"/>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5" name="Footer Placeholder 4">
            <a:extLst>
              <a:ext uri="{FF2B5EF4-FFF2-40B4-BE49-F238E27FC236}">
                <a16:creationId xmlns:a16="http://schemas.microsoft.com/office/drawing/2014/main" id="{9DF4A359-5B9C-4289-8355-BE6628350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2F709-E852-4065-8952-247E79D6C4A2}"/>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1299514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05F2-463A-424C-9893-91B3C88E3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C1491-7960-4668-80F5-0739E21B1E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F3C43-D492-4EA4-ABDB-4BE7D7E2A0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1CDE5A-EC58-4712-983B-6C04D17D9273}"/>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6" name="Footer Placeholder 5">
            <a:extLst>
              <a:ext uri="{FF2B5EF4-FFF2-40B4-BE49-F238E27FC236}">
                <a16:creationId xmlns:a16="http://schemas.microsoft.com/office/drawing/2014/main" id="{6C8ED452-2663-437C-8DE0-E7B319C0BE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037C6-5BC1-4BD8-9898-E9429F2F4B1B}"/>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34887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rgbClr val="71105E"/>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8"/>
            <a:ext cx="10737851" cy="323851"/>
          </a:xfrm>
        </p:spPr>
        <p:txBody>
          <a:bodyPr lIns="0">
            <a:normAutofit/>
          </a:bodyPr>
          <a:lstStyle>
            <a:lvl1pPr marL="0" indent="0" algn="l">
              <a:buNone/>
              <a:defRPr sz="1200" b="0" cap="all"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Author names go here, author name, author name</a:t>
            </a:r>
          </a:p>
        </p:txBody>
      </p:sp>
      <p:sp>
        <p:nvSpPr>
          <p:cNvPr id="2" name="Title 1"/>
          <p:cNvSpPr>
            <a:spLocks noGrp="1"/>
          </p:cNvSpPr>
          <p:nvPr>
            <p:ph type="title"/>
          </p:nvPr>
        </p:nvSpPr>
        <p:spPr>
          <a:xfrm>
            <a:off x="587463"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587463" y="5503334"/>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4" y="-1"/>
            <a:ext cx="2840939" cy="1339209"/>
          </a:xfrm>
          <a:prstGeom prst="rect">
            <a:avLst/>
          </a:prstGeom>
        </p:spPr>
      </p:pic>
    </p:spTree>
    <p:extLst>
      <p:ext uri="{BB962C8B-B14F-4D97-AF65-F5344CB8AC3E}">
        <p14:creationId xmlns:p14="http://schemas.microsoft.com/office/powerpoint/2010/main" val="2505998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683C-952A-4610-BAB0-1AD7F3F5B2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13F6B4-6CE5-4921-90C9-948DF2E549C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14B9E4-1B9F-4260-A745-C69856FF851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8E339D-7BF3-41FA-A37E-5474A83EF7C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828457-3E8F-4BF2-9577-057B5C56DEB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DAFB1-602A-4FC5-881D-A92E900355BA}"/>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8" name="Footer Placeholder 7">
            <a:extLst>
              <a:ext uri="{FF2B5EF4-FFF2-40B4-BE49-F238E27FC236}">
                <a16:creationId xmlns:a16="http://schemas.microsoft.com/office/drawing/2014/main" id="{C207C466-3519-461F-9D44-BB2A80F053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FF6101-4609-479E-8CF8-A5EFF7FAF33A}"/>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705970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9E72-AF13-4459-B077-6555843A5A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03078-EA09-416A-B336-381E33D1EA90}"/>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4" name="Footer Placeholder 3">
            <a:extLst>
              <a:ext uri="{FF2B5EF4-FFF2-40B4-BE49-F238E27FC236}">
                <a16:creationId xmlns:a16="http://schemas.microsoft.com/office/drawing/2014/main" id="{FD726D3A-4718-4F07-92FE-FD472004F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F1E66-4C9B-48BF-9C2B-BCD679D60AC6}"/>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4222946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BE12E9-5488-44E8-81B3-E29437520E39}"/>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3" name="Footer Placeholder 2">
            <a:extLst>
              <a:ext uri="{FF2B5EF4-FFF2-40B4-BE49-F238E27FC236}">
                <a16:creationId xmlns:a16="http://schemas.microsoft.com/office/drawing/2014/main" id="{F9A487CE-98C4-4E5C-9B0A-49252BDEB7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4BA693-A5A7-4C0F-BCD2-162BC3F4171C}"/>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2245206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F4D8-8DA0-43DF-B483-6E24F8F67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E5C731-C92D-4C06-8558-651203C889C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72C93-C63D-42BB-BC3C-C8245DA7734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AF215-4501-4DDC-A490-0E30A327E4C1}"/>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6" name="Footer Placeholder 5">
            <a:extLst>
              <a:ext uri="{FF2B5EF4-FFF2-40B4-BE49-F238E27FC236}">
                <a16:creationId xmlns:a16="http://schemas.microsoft.com/office/drawing/2014/main" id="{BF49EAE8-72CA-446F-A750-CA9096520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A1FC0-0EAE-44AA-A4B1-ADA0262ABEA6}"/>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2908560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3E1E-6306-4388-B0E8-4D24BAF8D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60B1D9-CE10-479D-82FA-46EA3F82980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2587FC9-06E5-40D3-94E4-BAA07FA572B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53962-FDD4-4F3B-A69B-044CD7C75D9F}"/>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6" name="Footer Placeholder 5">
            <a:extLst>
              <a:ext uri="{FF2B5EF4-FFF2-40B4-BE49-F238E27FC236}">
                <a16:creationId xmlns:a16="http://schemas.microsoft.com/office/drawing/2014/main" id="{66B488DA-C6AD-4CD3-884C-46B408D0E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2B9-8416-46DB-B6AB-461F7653A1EA}"/>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10547064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AF19-ED46-41A2-8D35-EFD1C7DC87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CC51F9-F32B-46CF-994B-44B632A0E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A83FD-1770-4676-A145-8C0043321D81}"/>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5" name="Footer Placeholder 4">
            <a:extLst>
              <a:ext uri="{FF2B5EF4-FFF2-40B4-BE49-F238E27FC236}">
                <a16:creationId xmlns:a16="http://schemas.microsoft.com/office/drawing/2014/main" id="{509FB2FD-04F7-47D5-8323-9A63E2476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CA677-7C1B-4461-83F9-AC901554A002}"/>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3630422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B8911-57F7-4421-A501-FBBDC3493AF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31AA39-3694-4B86-8BDF-DADDC4CFE3B5}"/>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7B564-EFBE-41B9-85C3-D352F70CEDED}"/>
              </a:ext>
            </a:extLst>
          </p:cNvPr>
          <p:cNvSpPr>
            <a:spLocks noGrp="1"/>
          </p:cNvSpPr>
          <p:nvPr>
            <p:ph type="dt" sz="half" idx="10"/>
          </p:nvPr>
        </p:nvSpPr>
        <p:spPr/>
        <p:txBody>
          <a:bodyPr/>
          <a:lstStyle/>
          <a:p>
            <a:fld id="{94D062AF-DC26-4771-9684-C5C43F8DC4B2}" type="datetimeFigureOut">
              <a:rPr lang="en-US" smtClean="0"/>
              <a:t>2/1/2025</a:t>
            </a:fld>
            <a:endParaRPr lang="en-US"/>
          </a:p>
        </p:txBody>
      </p:sp>
      <p:sp>
        <p:nvSpPr>
          <p:cNvPr id="5" name="Footer Placeholder 4">
            <a:extLst>
              <a:ext uri="{FF2B5EF4-FFF2-40B4-BE49-F238E27FC236}">
                <a16:creationId xmlns:a16="http://schemas.microsoft.com/office/drawing/2014/main" id="{031FFCD1-4C27-4821-A1CE-3420D258F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8C532-DF62-4475-8A5C-DA7D74BBC749}"/>
              </a:ext>
            </a:extLst>
          </p:cNvPr>
          <p:cNvSpPr>
            <a:spLocks noGrp="1"/>
          </p:cNvSpPr>
          <p:nvPr>
            <p:ph type="sldNum" sz="quarter" idx="12"/>
          </p:nvPr>
        </p:nvSpPr>
        <p:spPr/>
        <p:txBody>
          <a:bodyPr/>
          <a:lstStyle/>
          <a:p>
            <a:fld id="{1CA89D73-FD6B-46C7-9C88-F8B9E44D64D0}" type="slidenum">
              <a:rPr lang="en-US" smtClean="0"/>
              <a:t>‹#›</a:t>
            </a:fld>
            <a:endParaRPr lang="en-US"/>
          </a:p>
        </p:txBody>
      </p:sp>
    </p:spTree>
    <p:extLst>
      <p:ext uri="{BB962C8B-B14F-4D97-AF65-F5344CB8AC3E}">
        <p14:creationId xmlns:p14="http://schemas.microsoft.com/office/powerpoint/2010/main" val="1314690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7" name="Straight Connector 6"/>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78" indent="0">
              <a:buNone/>
              <a:defRPr/>
            </a:lvl2pPr>
            <a:lvl3pPr marL="914354" indent="0">
              <a:buNone/>
              <a:defRPr/>
            </a:lvl3pPr>
            <a:lvl4pPr marL="1371532" indent="0">
              <a:buNone/>
              <a:defRPr/>
            </a:lvl4pPr>
            <a:lvl5pPr marL="1828709" indent="0">
              <a:buNone/>
              <a:defRPr/>
            </a:lvl5pPr>
          </a:lstStyle>
          <a:p>
            <a:pPr lvl="0"/>
            <a:r>
              <a:rPr lang="en-US"/>
              <a:t>NOTES AND SOURCE go here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3484" y="6407148"/>
            <a:ext cx="2858917" cy="403083"/>
          </a:xfrm>
          <a:prstGeom prst="rect">
            <a:avLst/>
          </a:prstGeom>
        </p:spPr>
      </p:pic>
    </p:spTree>
    <p:extLst>
      <p:ext uri="{BB962C8B-B14F-4D97-AF65-F5344CB8AC3E}">
        <p14:creationId xmlns:p14="http://schemas.microsoft.com/office/powerpoint/2010/main" val="14372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78" indent="0">
              <a:buNone/>
              <a:defRPr/>
            </a:lvl2pPr>
            <a:lvl3pPr marL="914354" indent="0">
              <a:buNone/>
              <a:defRPr/>
            </a:lvl3pPr>
            <a:lvl4pPr marL="1371532" indent="0">
              <a:buNone/>
              <a:defRPr/>
            </a:lvl4pPr>
            <a:lvl5pPr marL="1828709" indent="0">
              <a:buNone/>
              <a:defRPr/>
            </a:lvl5pPr>
          </a:lstStyle>
          <a:p>
            <a:pPr lvl="0"/>
            <a:r>
              <a:rPr lang="en-US"/>
              <a:t>NOTES AND SOURCE go here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3484" y="6407148"/>
            <a:ext cx="2858917" cy="403083"/>
          </a:xfrm>
          <a:prstGeom prst="rect">
            <a:avLst/>
          </a:prstGeom>
        </p:spPr>
      </p:pic>
    </p:spTree>
    <p:extLst>
      <p:ext uri="{BB962C8B-B14F-4D97-AF65-F5344CB8AC3E}">
        <p14:creationId xmlns:p14="http://schemas.microsoft.com/office/powerpoint/2010/main" val="259663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900" b="0" cap="none" baseline="0"/>
            </a:lvl1pPr>
            <a:lvl2pPr marL="457178" indent="0">
              <a:buNone/>
              <a:defRPr/>
            </a:lvl2pPr>
            <a:lvl3pPr marL="914354" indent="0">
              <a:buNone/>
              <a:defRPr/>
            </a:lvl3pPr>
            <a:lvl4pPr marL="1371532" indent="0">
              <a:buNone/>
              <a:defRPr/>
            </a:lvl4pPr>
            <a:lvl5pPr marL="1828709" indent="0">
              <a:buNone/>
              <a:defRPr/>
            </a:lvl5pPr>
          </a:lstStyle>
          <a:p>
            <a:pPr lvl="0"/>
            <a:r>
              <a:rPr lang="en-US"/>
              <a:t>NOTES AND SOURCE go here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3484" y="6407148"/>
            <a:ext cx="2858917" cy="403083"/>
          </a:xfrm>
          <a:prstGeom prst="rect">
            <a:avLst/>
          </a:prstGeom>
        </p:spPr>
      </p:pic>
    </p:spTree>
    <p:extLst>
      <p:ext uri="{BB962C8B-B14F-4D97-AF65-F5344CB8AC3E}">
        <p14:creationId xmlns:p14="http://schemas.microsoft.com/office/powerpoint/2010/main" val="425513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spTree>
    <p:extLst>
      <p:ext uri="{BB962C8B-B14F-4D97-AF65-F5344CB8AC3E}">
        <p14:creationId xmlns:p14="http://schemas.microsoft.com/office/powerpoint/2010/main" val="3701997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a:t>NOTES AND SOURCE go here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23484" y="6407148"/>
            <a:ext cx="2858917" cy="403083"/>
          </a:xfrm>
          <a:prstGeom prst="rect">
            <a:avLst/>
          </a:prstGeom>
        </p:spPr>
      </p:pic>
    </p:spTree>
    <p:extLst>
      <p:ext uri="{BB962C8B-B14F-4D97-AF65-F5344CB8AC3E}">
        <p14:creationId xmlns:p14="http://schemas.microsoft.com/office/powerpoint/2010/main" val="2490496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A234-B11A-4DE2-B2D7-52A54900A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A1882-DFAD-4D03-A70B-6D0A3C5DC75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285F2-F13A-4EF6-A8CC-4D925FD62D53}"/>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5" name="Footer Placeholder 4">
            <a:extLst>
              <a:ext uri="{FF2B5EF4-FFF2-40B4-BE49-F238E27FC236}">
                <a16:creationId xmlns:a16="http://schemas.microsoft.com/office/drawing/2014/main" id="{F282B671-2C64-40C3-A377-616361A94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BA840-D701-49CD-BAB4-D2A645C477DA}"/>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2282880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1B5A-7B79-4F4B-B7C0-B8491AC40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D3B08-E8C1-45B0-AC10-5616EC0B28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B66BA-2A5F-4263-A4D4-15FA263032F9}"/>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5" name="Footer Placeholder 4">
            <a:extLst>
              <a:ext uri="{FF2B5EF4-FFF2-40B4-BE49-F238E27FC236}">
                <a16:creationId xmlns:a16="http://schemas.microsoft.com/office/drawing/2014/main" id="{0A61A485-C5E6-44CF-B09E-3CB17DC09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5DC64-C456-4EC6-BD54-D040CCDB5512}"/>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10834917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886A-FF3A-4FFE-8965-03C7E54BE91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7CCDC9-EF84-491B-8E72-72376EC7EE0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4BFCAD-E409-4177-8155-C1C9350AFA33}"/>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5" name="Footer Placeholder 4">
            <a:extLst>
              <a:ext uri="{FF2B5EF4-FFF2-40B4-BE49-F238E27FC236}">
                <a16:creationId xmlns:a16="http://schemas.microsoft.com/office/drawing/2014/main" id="{875AE041-0067-4F5E-AC45-C3AC0A4DF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F5FB-595C-46A3-9D8D-F959093CF893}"/>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4146802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4B78-5A3F-47C5-92D9-4509FC13EA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5E6D-155D-4501-9D54-18DB9FD8DF44}"/>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2AA9D3-5ADA-4D8C-B34D-117C379FFED3}"/>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5A90A-6ECF-407C-93F4-3A0FA7540164}"/>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6" name="Footer Placeholder 5">
            <a:extLst>
              <a:ext uri="{FF2B5EF4-FFF2-40B4-BE49-F238E27FC236}">
                <a16:creationId xmlns:a16="http://schemas.microsoft.com/office/drawing/2014/main" id="{5EEFE7AC-CC4C-4CF0-BBF2-ECF5D5BF9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BB0B9-FA38-4242-81A7-A3AC28AC6ED9}"/>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2382116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17EE-6A08-4D76-8F08-3C929F8E57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E3AE3-E248-41B7-9EB9-75BE9A041F2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BBC019-A0BE-4A89-995F-5294EBB8CA3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802EE8-EA4A-4030-B7C8-74EB5479396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8BC66E-E446-4AE1-A27F-B62996652CA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396AE7-3BFA-470B-A56C-03B7B0BF8A2B}"/>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8" name="Footer Placeholder 7">
            <a:extLst>
              <a:ext uri="{FF2B5EF4-FFF2-40B4-BE49-F238E27FC236}">
                <a16:creationId xmlns:a16="http://schemas.microsoft.com/office/drawing/2014/main" id="{52539796-A50C-4E7D-878A-B37AA3BEC8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1A092E-5BA6-4D36-97BB-02F978A45361}"/>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244246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5FF4-A3DA-4595-9C17-31F9C2640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5834F3-971C-4523-A3DD-3D71FE44CEF3}"/>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4" name="Footer Placeholder 3">
            <a:extLst>
              <a:ext uri="{FF2B5EF4-FFF2-40B4-BE49-F238E27FC236}">
                <a16:creationId xmlns:a16="http://schemas.microsoft.com/office/drawing/2014/main" id="{531B00D4-D2CD-4782-BEF1-02DE41CD60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3AC9AA-56FF-4043-80ED-AC0EC7B2D8F7}"/>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44464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B9D91-00D3-4C99-B73F-B1D8CAD0C999}"/>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3" name="Footer Placeholder 2">
            <a:extLst>
              <a:ext uri="{FF2B5EF4-FFF2-40B4-BE49-F238E27FC236}">
                <a16:creationId xmlns:a16="http://schemas.microsoft.com/office/drawing/2014/main" id="{18AAE3B0-F26B-47D0-8901-F15B93C79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7CB0F6-75FF-4AAB-A825-AD9AA057E265}"/>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976232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10EE-BB99-46BE-B3CF-4EF93F310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4C6532-8CB4-4DCD-9090-66A5B1F89A9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0060AB-0B73-4F40-BD56-A5116B9184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42933D-8354-4BE3-84DB-B341723B9317}"/>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6" name="Footer Placeholder 5">
            <a:extLst>
              <a:ext uri="{FF2B5EF4-FFF2-40B4-BE49-F238E27FC236}">
                <a16:creationId xmlns:a16="http://schemas.microsoft.com/office/drawing/2014/main" id="{3C554655-EE8C-4FCD-B815-3A1699B0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40D12-146F-4CD1-977B-8263704904A7}"/>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3554033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E9F0-2BB7-4F49-B1A7-B6592A6B5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B8F902-D61F-4A14-B1EB-08F02753134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59727F3-7619-4831-824D-5B10A6FB4ED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0FA26A-1E63-4845-879E-91EBE584E16C}"/>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6" name="Footer Placeholder 5">
            <a:extLst>
              <a:ext uri="{FF2B5EF4-FFF2-40B4-BE49-F238E27FC236}">
                <a16:creationId xmlns:a16="http://schemas.microsoft.com/office/drawing/2014/main" id="{B745F3A5-37F6-4516-AE44-CA8435DB2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DA116-C1EF-4977-A26B-A882D56DA059}"/>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259843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11582400" cy="563563"/>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cxnSp>
        <p:nvCxnSpPr>
          <p:cNvPr id="10" name="Straight Connector 9"/>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8938284" y="6458922"/>
            <a:ext cx="2741845" cy="222165"/>
          </a:xfrm>
          <a:prstGeom prst="rect">
            <a:avLst/>
          </a:prstGeom>
        </p:spPr>
      </p:pic>
    </p:spTree>
    <p:extLst>
      <p:ext uri="{BB962C8B-B14F-4D97-AF65-F5344CB8AC3E}">
        <p14:creationId xmlns:p14="http://schemas.microsoft.com/office/powerpoint/2010/main" val="550979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B55-F1A8-460B-8593-10BA1870D6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23BF89-5EC9-49DC-BE63-56ACEF5191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802E0-3CD0-4649-A95B-699EBE8C8BCF}"/>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5" name="Footer Placeholder 4">
            <a:extLst>
              <a:ext uri="{FF2B5EF4-FFF2-40B4-BE49-F238E27FC236}">
                <a16:creationId xmlns:a16="http://schemas.microsoft.com/office/drawing/2014/main" id="{00ED6C48-C581-4D9C-85D1-BA99E2CE3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2D521-5B72-4CDD-9F64-F5CD104548B3}"/>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425326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CC708-E80B-4670-9810-B553FCC1326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8D0904-4CFA-4AF1-A79F-0CAB923BF40E}"/>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7E875-5425-404A-B375-097F351D738E}"/>
              </a:ext>
            </a:extLst>
          </p:cNvPr>
          <p:cNvSpPr>
            <a:spLocks noGrp="1"/>
          </p:cNvSpPr>
          <p:nvPr>
            <p:ph type="dt" sz="half" idx="10"/>
          </p:nvPr>
        </p:nvSpPr>
        <p:spPr/>
        <p:txBody>
          <a:bodyPr/>
          <a:lstStyle/>
          <a:p>
            <a:fld id="{658003E2-60BC-40EE-A086-E95063836A50}" type="datetimeFigureOut">
              <a:rPr lang="en-US" smtClean="0"/>
              <a:t>2/2/2025</a:t>
            </a:fld>
            <a:endParaRPr lang="en-US"/>
          </a:p>
        </p:txBody>
      </p:sp>
      <p:sp>
        <p:nvSpPr>
          <p:cNvPr id="5" name="Footer Placeholder 4">
            <a:extLst>
              <a:ext uri="{FF2B5EF4-FFF2-40B4-BE49-F238E27FC236}">
                <a16:creationId xmlns:a16="http://schemas.microsoft.com/office/drawing/2014/main" id="{324CB984-889E-4358-BBB5-D53762974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81D8E-5F72-4C70-9D0D-D345A0050664}"/>
              </a:ext>
            </a:extLst>
          </p:cNvPr>
          <p:cNvSpPr>
            <a:spLocks noGrp="1"/>
          </p:cNvSpPr>
          <p:nvPr>
            <p:ph type="sldNum" sz="quarter" idx="12"/>
          </p:nvPr>
        </p:nvSpPr>
        <p:spPr/>
        <p:txBody>
          <a:bodyPr/>
          <a:lstStyle/>
          <a:p>
            <a:fld id="{855EF876-A0E6-49AE-A1B9-EFFB150640E5}" type="slidenum">
              <a:rPr lang="en-US" smtClean="0"/>
              <a:t>‹#›</a:t>
            </a:fld>
            <a:endParaRPr lang="en-US"/>
          </a:p>
        </p:txBody>
      </p:sp>
    </p:spTree>
    <p:extLst>
      <p:ext uri="{BB962C8B-B14F-4D97-AF65-F5344CB8AC3E}">
        <p14:creationId xmlns:p14="http://schemas.microsoft.com/office/powerpoint/2010/main" val="2617087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dirty="0"/>
              <a:t>NOTES AND SOURCE go here</a:t>
            </a:r>
          </a:p>
        </p:txBody>
      </p:sp>
    </p:spTree>
    <p:extLst>
      <p:ext uri="{BB962C8B-B14F-4D97-AF65-F5344CB8AC3E}">
        <p14:creationId xmlns:p14="http://schemas.microsoft.com/office/powerpoint/2010/main" val="3784945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4"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587464" y="5503335"/>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Edit Master text styles</a:t>
            </a:r>
          </a:p>
        </p:txBody>
      </p:sp>
      <p:pic>
        <p:nvPicPr>
          <p:cNvPr id="9" name="Picture 8"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7594652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CC66-BF8F-82F5-1658-D7554E18CF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E7CB49-EE05-41A3-DFD9-FA8270F065A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F60E69-42BE-69F9-52FB-F410A2EF5E49}"/>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5" name="Footer Placeholder 4">
            <a:extLst>
              <a:ext uri="{FF2B5EF4-FFF2-40B4-BE49-F238E27FC236}">
                <a16:creationId xmlns:a16="http://schemas.microsoft.com/office/drawing/2014/main" id="{6B6438B8-A9CC-E81B-8123-3C559F5BE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C62E5-F626-ADE8-13A5-55BD280FF486}"/>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3542259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A434-92D4-A920-A421-1222937C66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96583-6478-3538-6D42-AD23FEEE0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44CCE-5F20-5EB9-CA1C-21CF9A2AAD76}"/>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5" name="Footer Placeholder 4">
            <a:extLst>
              <a:ext uri="{FF2B5EF4-FFF2-40B4-BE49-F238E27FC236}">
                <a16:creationId xmlns:a16="http://schemas.microsoft.com/office/drawing/2014/main" id="{DC3C27AC-6C15-D065-F959-424F45AB9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839AF-2CB8-426A-15BE-DD15B3955CD6}"/>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1405029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793B-8509-D673-C591-0C6A352FE57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0AB62E-5C23-C677-4CAF-784203F0A43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5622E-898E-0FB7-5DB8-4AAF651F7228}"/>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5" name="Footer Placeholder 4">
            <a:extLst>
              <a:ext uri="{FF2B5EF4-FFF2-40B4-BE49-F238E27FC236}">
                <a16:creationId xmlns:a16="http://schemas.microsoft.com/office/drawing/2014/main" id="{F1A6BCE3-2611-CACE-2689-AEF1EA191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6FB71-57D0-88B1-4405-6B9260001036}"/>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16750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F29-9834-13DF-5016-CB90E3234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E944C-375C-3446-9BCA-B8A095AC49E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014ED-6847-71E2-D62D-154106B2E01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D7386E-7ADF-2C55-5286-ECF1A8E6CA2E}"/>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6" name="Footer Placeholder 5">
            <a:extLst>
              <a:ext uri="{FF2B5EF4-FFF2-40B4-BE49-F238E27FC236}">
                <a16:creationId xmlns:a16="http://schemas.microsoft.com/office/drawing/2014/main" id="{B557D556-0EDB-BEEC-97DE-FCB6FD6E8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697CF-EA07-C3A8-B056-EFF597D95C5E}"/>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25386934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58AB-5ADA-3485-3177-0B0AC23E2F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12FFC7-4942-8265-F003-2E0C80ED0E1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BB81F5-E23B-5640-42F2-C6489B0B082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B4507-2E19-6110-BBD5-CD8D63D231E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3F2379-AAC6-174A-E793-D21309D53BA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2F229B-D7F8-E0BA-F007-F0825AF3B901}"/>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8" name="Footer Placeholder 7">
            <a:extLst>
              <a:ext uri="{FF2B5EF4-FFF2-40B4-BE49-F238E27FC236}">
                <a16:creationId xmlns:a16="http://schemas.microsoft.com/office/drawing/2014/main" id="{B1D7F93E-0707-B88B-DC32-E85D4C509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96293B-D829-C1EC-C4FA-A4E07EE649A0}"/>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27508753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E07E-38EC-9AC3-9109-0CD913AA09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34AC0-ED53-0E20-9C98-86252395BE89}"/>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4" name="Footer Placeholder 3">
            <a:extLst>
              <a:ext uri="{FF2B5EF4-FFF2-40B4-BE49-F238E27FC236}">
                <a16:creationId xmlns:a16="http://schemas.microsoft.com/office/drawing/2014/main" id="{8E6442AD-BE3A-0CAD-59F2-4A9EDD76E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380E6E-5D29-17B4-C44B-484951161608}"/>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119049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609602" y="1658936"/>
            <a:ext cx="4459111" cy="342106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609602" y="1658938"/>
            <a:ext cx="4222044" cy="3048529"/>
          </a:xfrm>
        </p:spPr>
        <p:txBody>
          <a:bodyPr/>
          <a:lstStyle>
            <a:lvl1pPr marL="0" indent="0">
              <a:buNone/>
              <a:defRPr>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old-Black.png"/>
          <p:cNvPicPr>
            <a:picLocks noChangeAspect="1"/>
          </p:cNvPicPr>
          <p:nvPr userDrawn="1"/>
        </p:nvPicPr>
        <p:blipFill>
          <a:blip r:embed="rId2"/>
          <a:stretch>
            <a:fillRect/>
          </a:stretch>
        </p:blipFill>
        <p:spPr>
          <a:xfrm>
            <a:off x="8938284" y="6458922"/>
            <a:ext cx="2741845" cy="222165"/>
          </a:xfrm>
          <a:prstGeom prst="rect">
            <a:avLst/>
          </a:prstGeom>
        </p:spPr>
      </p:pic>
      <p:sp>
        <p:nvSpPr>
          <p:cNvPr id="11"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spTree>
    <p:extLst>
      <p:ext uri="{BB962C8B-B14F-4D97-AF65-F5344CB8AC3E}">
        <p14:creationId xmlns:p14="http://schemas.microsoft.com/office/powerpoint/2010/main" val="3649424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0DD2A-6B7C-6300-E817-9C08299044CF}"/>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3" name="Footer Placeholder 2">
            <a:extLst>
              <a:ext uri="{FF2B5EF4-FFF2-40B4-BE49-F238E27FC236}">
                <a16:creationId xmlns:a16="http://schemas.microsoft.com/office/drawing/2014/main" id="{48595A8D-FDC0-C519-FAD3-7B1927E663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204EF3-4379-881E-E038-054BB97245B9}"/>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1788439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17CD-E11F-20BE-F2F5-0A0D37029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986317-03A1-843B-EFC6-C6C40F3D121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B71328-C11F-B905-E1B9-A0ADDD5D1BB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E8D00-9449-B371-51CE-D8B3BCEE3A8B}"/>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6" name="Footer Placeholder 5">
            <a:extLst>
              <a:ext uri="{FF2B5EF4-FFF2-40B4-BE49-F238E27FC236}">
                <a16:creationId xmlns:a16="http://schemas.microsoft.com/office/drawing/2014/main" id="{1B6D32EE-6215-8178-9F19-418565F92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1230E-9F85-3F42-D0D8-E3541568C912}"/>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768140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6E6C-6F46-E402-5F42-446AD1C3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8B5517-1F2C-80E9-046B-318F04F4FB7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36D8026-F75B-D38A-4694-B97E24A059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A0ABC-D4E7-6158-E913-C046B6CEE27B}"/>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6" name="Footer Placeholder 5">
            <a:extLst>
              <a:ext uri="{FF2B5EF4-FFF2-40B4-BE49-F238E27FC236}">
                <a16:creationId xmlns:a16="http://schemas.microsoft.com/office/drawing/2014/main" id="{1238F339-32D0-B45A-916F-916454D3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124AB-08B0-7BDD-B181-80FF7879B794}"/>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472252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0395-BE95-D7D3-9507-34B7D3D02D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77A53-E900-BB55-A60D-4A8AE399A0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E5A61-F3F6-476F-1DDE-D6ABA35E5CD5}"/>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5" name="Footer Placeholder 4">
            <a:extLst>
              <a:ext uri="{FF2B5EF4-FFF2-40B4-BE49-F238E27FC236}">
                <a16:creationId xmlns:a16="http://schemas.microsoft.com/office/drawing/2014/main" id="{C736B88F-DA62-24B1-F6DB-4F8E0FD97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1228C-C90D-B0BC-1448-B9399A964D6D}"/>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35360504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0C4C4-B830-6428-234C-0F30950B1A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99E78-9190-2913-9E40-C9659671B4D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82BAA-A19A-C8CC-6C52-62FDB8436C54}"/>
              </a:ext>
            </a:extLst>
          </p:cNvPr>
          <p:cNvSpPr>
            <a:spLocks noGrp="1"/>
          </p:cNvSpPr>
          <p:nvPr>
            <p:ph type="dt" sz="half" idx="10"/>
          </p:nvPr>
        </p:nvSpPr>
        <p:spPr/>
        <p:txBody>
          <a:bodyPr/>
          <a:lstStyle/>
          <a:p>
            <a:fld id="{DC8D203A-4B38-4B4A-AF4E-DA9506845FA4}" type="datetimeFigureOut">
              <a:rPr lang="en-US" smtClean="0"/>
              <a:t>2/2/2025</a:t>
            </a:fld>
            <a:endParaRPr lang="en-US"/>
          </a:p>
        </p:txBody>
      </p:sp>
      <p:sp>
        <p:nvSpPr>
          <p:cNvPr id="5" name="Footer Placeholder 4">
            <a:extLst>
              <a:ext uri="{FF2B5EF4-FFF2-40B4-BE49-F238E27FC236}">
                <a16:creationId xmlns:a16="http://schemas.microsoft.com/office/drawing/2014/main" id="{63EBE5A5-C14F-A181-AB9E-1D5A3BCF4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372B8-D1DE-0064-2B54-D65CE189C518}"/>
              </a:ext>
            </a:extLst>
          </p:cNvPr>
          <p:cNvSpPr>
            <a:spLocks noGrp="1"/>
          </p:cNvSpPr>
          <p:nvPr>
            <p:ph type="sldNum" sz="quarter" idx="12"/>
          </p:nvPr>
        </p:nvSpPr>
        <p:spPr/>
        <p:txBody>
          <a:bodyPr/>
          <a:lstStyle/>
          <a:p>
            <a:fld id="{DC92A72B-8E29-446C-81CA-5DE08EC42310}" type="slidenum">
              <a:rPr lang="en-US" smtClean="0"/>
              <a:t>‹#›</a:t>
            </a:fld>
            <a:endParaRPr lang="en-US"/>
          </a:p>
        </p:txBody>
      </p:sp>
    </p:spTree>
    <p:extLst>
      <p:ext uri="{BB962C8B-B14F-4D97-AF65-F5344CB8AC3E}">
        <p14:creationId xmlns:p14="http://schemas.microsoft.com/office/powerpoint/2010/main" val="3706615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C0775A-7078-4ABC-8414-597B3A75D3BD}" type="datetimeFigureOut">
              <a:rPr lang="en-GB" smtClean="0"/>
              <a:t>02/02/2025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8C280-D34A-4B47-8C84-400BE1DD6F96}" type="slidenum">
              <a:rPr lang="en-GB" smtClean="0"/>
              <a:t>‹#›</a:t>
            </a:fld>
            <a:endParaRPr lang="en-GB"/>
          </a:p>
        </p:txBody>
      </p:sp>
    </p:spTree>
    <p:extLst>
      <p:ext uri="{BB962C8B-B14F-4D97-AF65-F5344CB8AC3E}">
        <p14:creationId xmlns:p14="http://schemas.microsoft.com/office/powerpoint/2010/main" val="35218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11582400" cy="563563"/>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dirty="0"/>
              <a:t>CLICK TO EDIT MASTER TITLE STYLE</a:t>
            </a:r>
          </a:p>
        </p:txBody>
      </p:sp>
      <p:sp>
        <p:nvSpPr>
          <p:cNvPr id="13"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NOTES AND SOURCE go here</a:t>
            </a:r>
          </a:p>
        </p:txBody>
      </p:sp>
      <p:cxnSp>
        <p:nvCxnSpPr>
          <p:cNvPr id="10" name="Straight Connector 9"/>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userDrawn="1"/>
        </p:nvPicPr>
        <p:blipFill>
          <a:blip r:embed="rId2"/>
          <a:stretch>
            <a:fillRect/>
          </a:stretch>
        </p:blipFill>
        <p:spPr>
          <a:xfrm>
            <a:off x="8938284" y="6458922"/>
            <a:ext cx="2741845" cy="222165"/>
          </a:xfrm>
          <a:prstGeom prst="rect">
            <a:avLst/>
          </a:prstGeom>
        </p:spPr>
      </p:pic>
    </p:spTree>
    <p:extLst>
      <p:ext uri="{BB962C8B-B14F-4D97-AF65-F5344CB8AC3E}">
        <p14:creationId xmlns:p14="http://schemas.microsoft.com/office/powerpoint/2010/main" val="91292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t" anchorCtr="0"/>
          <a:lstStyle>
            <a:lvl1pPr algn="l">
              <a:defRPr sz="1200" cap="all" baseline="0">
                <a:solidFill>
                  <a:schemeClr val="tx1"/>
                </a:solidFill>
                <a:latin typeface=""/>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54FB0FA-1F4E-0144-8AFC-60E32D3AB949}" type="slidenum">
              <a:rPr lang="en-US" smtClean="0"/>
              <a:t>‹#›</a:t>
            </a:fld>
            <a:endParaRPr lang="en-US" dirty="0"/>
          </a:p>
        </p:txBody>
      </p:sp>
    </p:spTree>
    <p:extLst>
      <p:ext uri="{BB962C8B-B14F-4D97-AF65-F5344CB8AC3E}">
        <p14:creationId xmlns:p14="http://schemas.microsoft.com/office/powerpoint/2010/main" val="2587698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609585" rtl="0" eaLnBrk="1" latinLnBrk="0" hangingPunct="1">
        <a:spcBef>
          <a:spcPct val="0"/>
        </a:spcBef>
        <a:buNone/>
        <a:defRPr sz="3733" b="1" kern="1200" cap="all">
          <a:solidFill>
            <a:srgbClr val="F0AB00"/>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t" anchorCtr="0"/>
          <a:lstStyle>
            <a:lvl1pPr algn="l">
              <a:defRPr sz="1200" cap="all" baseline="0">
                <a:solidFill>
                  <a:schemeClr val="tx1"/>
                </a:solidFill>
                <a:latin typeface=""/>
              </a:defRPr>
            </a:lvl1pPr>
          </a:lstStyle>
          <a:p>
            <a:fld id="{3C2743F4-50CA-E04D-8465-7927D6A2DDB5}" type="datetimeFigureOut">
              <a:rPr lang="en-US" smtClean="0"/>
              <a:pPr/>
              <a:t>2/1/2025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54FB0FA-1F4E-0144-8AFC-60E32D3AB949}" type="slidenum">
              <a:rPr lang="en-US" smtClean="0"/>
              <a:t>‹#›</a:t>
            </a:fld>
            <a:endParaRPr lang="en-US"/>
          </a:p>
        </p:txBody>
      </p:sp>
    </p:spTree>
    <p:extLst>
      <p:ext uri="{BB962C8B-B14F-4D97-AF65-F5344CB8AC3E}">
        <p14:creationId xmlns:p14="http://schemas.microsoft.com/office/powerpoint/2010/main" val="283279235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defTabSz="609570" rtl="0" eaLnBrk="1" latinLnBrk="0" hangingPunct="1">
        <a:spcBef>
          <a:spcPct val="0"/>
        </a:spcBef>
        <a:buNone/>
        <a:defRPr sz="3733" b="1" kern="1200" cap="all">
          <a:solidFill>
            <a:srgbClr val="F0AB00"/>
          </a:solidFill>
          <a:latin typeface="Arial"/>
          <a:ea typeface="+mj-ea"/>
          <a:cs typeface="Arial"/>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Arial"/>
          <a:ea typeface="+mn-ea"/>
          <a:cs typeface="Arial"/>
        </a:defRPr>
      </a:lvl1pPr>
      <a:lvl2pPr marL="990550" indent="-380981" algn="l" defTabSz="609570" rtl="0" eaLnBrk="1" latinLnBrk="0" hangingPunct="1">
        <a:spcBef>
          <a:spcPct val="20000"/>
        </a:spcBef>
        <a:buFont typeface="Arial"/>
        <a:buChar char="–"/>
        <a:defRPr sz="3733" kern="1200">
          <a:solidFill>
            <a:schemeClr val="tx1"/>
          </a:solidFill>
          <a:latin typeface="Arial"/>
          <a:ea typeface="+mn-ea"/>
          <a:cs typeface="Arial"/>
        </a:defRPr>
      </a:lvl2pPr>
      <a:lvl3pPr marL="1523925" indent="-304784" algn="l" defTabSz="609570" rtl="0" eaLnBrk="1" latinLnBrk="0" hangingPunct="1">
        <a:spcBef>
          <a:spcPct val="20000"/>
        </a:spcBef>
        <a:buFont typeface="Arial"/>
        <a:buChar char="•"/>
        <a:defRPr sz="3200" kern="1200">
          <a:solidFill>
            <a:schemeClr val="tx1"/>
          </a:solidFill>
          <a:latin typeface="Arial"/>
          <a:ea typeface="+mn-ea"/>
          <a:cs typeface="Arial"/>
        </a:defRPr>
      </a:lvl3pPr>
      <a:lvl4pPr marL="2133493" indent="-304784" algn="l" defTabSz="609570" rtl="0" eaLnBrk="1" latinLnBrk="0" hangingPunct="1">
        <a:spcBef>
          <a:spcPct val="20000"/>
        </a:spcBef>
        <a:buFont typeface="Arial"/>
        <a:buChar char="–"/>
        <a:defRPr sz="2667" kern="1200">
          <a:solidFill>
            <a:schemeClr val="tx1"/>
          </a:solidFill>
          <a:latin typeface="Arial"/>
          <a:ea typeface="+mn-ea"/>
          <a:cs typeface="Arial"/>
        </a:defRPr>
      </a:lvl4pPr>
      <a:lvl5pPr marL="2743062" indent="-304784" algn="l" defTabSz="609570" rtl="0" eaLnBrk="1" latinLnBrk="0" hangingPunct="1">
        <a:spcBef>
          <a:spcPct val="20000"/>
        </a:spcBef>
        <a:buFont typeface="Arial"/>
        <a:buChar char="»"/>
        <a:defRPr sz="2667" kern="1200">
          <a:solidFill>
            <a:schemeClr val="tx1"/>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87EBC5-A506-0AB4-34A8-9D0963453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55D7B64-4AE8-3901-498C-B694A38B00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3FFF465-C80A-529D-3D5F-201672B020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7FAC17-46AF-4C24-B460-933B68EF6958}" type="datetimeFigureOut">
              <a:rPr lang="en-IN" smtClean="0"/>
              <a:t>01-02-2025</a:t>
            </a:fld>
            <a:endParaRPr lang="en-IN"/>
          </a:p>
        </p:txBody>
      </p:sp>
      <p:sp>
        <p:nvSpPr>
          <p:cNvPr id="5" name="Footer Placeholder 4">
            <a:extLst>
              <a:ext uri="{FF2B5EF4-FFF2-40B4-BE49-F238E27FC236}">
                <a16:creationId xmlns:a16="http://schemas.microsoft.com/office/drawing/2014/main" id="{563D8E65-9F27-C15D-C125-AD0E8C1593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6CED9C8E-F9C6-0991-A201-7B8DC1E56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CE7726-2187-4C04-9A52-34170EC64A1E}" type="slidenum">
              <a:rPr lang="en-IN" smtClean="0"/>
              <a:t>‹#›</a:t>
            </a:fld>
            <a:endParaRPr lang="en-IN"/>
          </a:p>
        </p:txBody>
      </p:sp>
    </p:spTree>
    <p:extLst>
      <p:ext uri="{BB962C8B-B14F-4D97-AF65-F5344CB8AC3E}">
        <p14:creationId xmlns:p14="http://schemas.microsoft.com/office/powerpoint/2010/main" val="35343351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D0D3A5-47CA-42E7-94E8-61611A540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FD974-F3C8-4224-B131-BEB9ADB4F4E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3723E-A7A3-43D0-8670-E7B9FDDAF9B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062AF-DC26-4771-9684-C5C43F8DC4B2}" type="datetimeFigureOut">
              <a:rPr lang="en-US" smtClean="0"/>
              <a:t>2/1/2025</a:t>
            </a:fld>
            <a:endParaRPr lang="en-US"/>
          </a:p>
        </p:txBody>
      </p:sp>
      <p:sp>
        <p:nvSpPr>
          <p:cNvPr id="5" name="Footer Placeholder 4">
            <a:extLst>
              <a:ext uri="{FF2B5EF4-FFF2-40B4-BE49-F238E27FC236}">
                <a16:creationId xmlns:a16="http://schemas.microsoft.com/office/drawing/2014/main" id="{55CDC388-9904-44B5-B959-8F09DA8DB1A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5373DC-ED2B-42F5-AD84-40C2616A9C5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89D73-FD6B-46C7-9C88-F8B9E44D64D0}" type="slidenum">
              <a:rPr lang="en-US" smtClean="0"/>
              <a:t>‹#›</a:t>
            </a:fld>
            <a:endParaRPr lang="en-US"/>
          </a:p>
        </p:txBody>
      </p:sp>
    </p:spTree>
    <p:extLst>
      <p:ext uri="{BB962C8B-B14F-4D97-AF65-F5344CB8AC3E}">
        <p14:creationId xmlns:p14="http://schemas.microsoft.com/office/powerpoint/2010/main" val="5052121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98C73-4FC2-4A2F-9FE4-22B014DC5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B7B719-CB87-41A9-A944-DBF357E5F3D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DD6BD-892B-4EB2-8C91-2B53CFA70FC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003E2-60BC-40EE-A086-E95063836A50}" type="datetimeFigureOut">
              <a:rPr lang="en-US" smtClean="0"/>
              <a:t>2/2/2025</a:t>
            </a:fld>
            <a:endParaRPr lang="en-US"/>
          </a:p>
        </p:txBody>
      </p:sp>
      <p:sp>
        <p:nvSpPr>
          <p:cNvPr id="5" name="Footer Placeholder 4">
            <a:extLst>
              <a:ext uri="{FF2B5EF4-FFF2-40B4-BE49-F238E27FC236}">
                <a16:creationId xmlns:a16="http://schemas.microsoft.com/office/drawing/2014/main" id="{A6D4DD55-40D5-4DC5-8108-EC2395FC847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843B8-48A3-42E5-A332-A5231B6B92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EF876-A0E6-49AE-A1B9-EFFB150640E5}" type="slidenum">
              <a:rPr lang="en-US" smtClean="0"/>
              <a:t>‹#›</a:t>
            </a:fld>
            <a:endParaRPr lang="en-US"/>
          </a:p>
        </p:txBody>
      </p:sp>
    </p:spTree>
    <p:extLst>
      <p:ext uri="{BB962C8B-B14F-4D97-AF65-F5344CB8AC3E}">
        <p14:creationId xmlns:p14="http://schemas.microsoft.com/office/powerpoint/2010/main" val="407402019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060827-F6C8-A6C3-0EE7-0A66FEFE3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30404-EB99-A428-1503-326B1FFD81A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FE7C5-866B-6E41-EA94-B1CE603CA1D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D203A-4B38-4B4A-AF4E-DA9506845FA4}" type="datetimeFigureOut">
              <a:rPr lang="en-US" smtClean="0"/>
              <a:t>2/2/2025</a:t>
            </a:fld>
            <a:endParaRPr lang="en-US"/>
          </a:p>
        </p:txBody>
      </p:sp>
      <p:sp>
        <p:nvSpPr>
          <p:cNvPr id="5" name="Footer Placeholder 4">
            <a:extLst>
              <a:ext uri="{FF2B5EF4-FFF2-40B4-BE49-F238E27FC236}">
                <a16:creationId xmlns:a16="http://schemas.microsoft.com/office/drawing/2014/main" id="{C77924B0-B7A0-7F1A-D23C-B42B04BBEC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323CB5-CD22-265C-8F2F-A5975355725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2A72B-8E29-446C-81CA-5DE08EC42310}" type="slidenum">
              <a:rPr lang="en-US" smtClean="0"/>
              <a:t>‹#›</a:t>
            </a:fld>
            <a:endParaRPr lang="en-US"/>
          </a:p>
        </p:txBody>
      </p:sp>
    </p:spTree>
    <p:extLst>
      <p:ext uri="{BB962C8B-B14F-4D97-AF65-F5344CB8AC3E}">
        <p14:creationId xmlns:p14="http://schemas.microsoft.com/office/powerpoint/2010/main" val="405115828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diagramDrawing" Target="../diagrams/drawing1.xml"/><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7.png"/><Relationship Id="rId11" Type="http://schemas.openxmlformats.org/officeDocument/2006/relationships/diagramQuickStyle" Target="../diagrams/quickStyle1.xml"/><Relationship Id="rId5" Type="http://schemas.openxmlformats.org/officeDocument/2006/relationships/image" Target="../media/image56.png"/><Relationship Id="rId10" Type="http://schemas.openxmlformats.org/officeDocument/2006/relationships/diagramLayout" Target="../diagrams/layout1.xml"/><Relationship Id="rId4" Type="http://schemas.openxmlformats.org/officeDocument/2006/relationships/image" Target="../media/image52.jpeg"/><Relationship Id="rId9" Type="http://schemas.openxmlformats.org/officeDocument/2006/relationships/diagramData" Target="../diagrams/data1.xml"/><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54.png"/><Relationship Id="rId4" Type="http://schemas.openxmlformats.org/officeDocument/2006/relationships/image" Target="../media/image66.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57.png"/><Relationship Id="rId4" Type="http://schemas.openxmlformats.org/officeDocument/2006/relationships/image" Target="../media/image76.pn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54.png"/><Relationship Id="rId4" Type="http://schemas.openxmlformats.org/officeDocument/2006/relationships/image" Target="../media/image80.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67.xml"/><Relationship Id="rId5" Type="http://schemas.openxmlformats.org/officeDocument/2006/relationships/hyperlink" Target="mailto:Akansha.Saklani@wri.org" TargetMode="Externa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85.xml"/><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8.png"/><Relationship Id="rId7" Type="http://schemas.openxmlformats.org/officeDocument/2006/relationships/image" Target="../media/image20.jpeg"/><Relationship Id="rId12"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19.png"/><Relationship Id="rId11" Type="http://schemas.openxmlformats.org/officeDocument/2006/relationships/image" Target="../media/image26.jpeg"/><Relationship Id="rId5" Type="http://schemas.openxmlformats.org/officeDocument/2006/relationships/image" Target="../media/image18.jpeg"/><Relationship Id="rId10" Type="http://schemas.openxmlformats.org/officeDocument/2006/relationships/image" Target="../media/image24.jpeg"/><Relationship Id="rId4" Type="http://schemas.openxmlformats.org/officeDocument/2006/relationships/image" Target="../media/image17.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B2B7381D-C633-48F8-88ED-25D33ECA1DB2}"/>
              </a:ext>
            </a:extLst>
          </p:cNvPr>
          <p:cNvSpPr txBox="1">
            <a:spLocks/>
          </p:cNvSpPr>
          <p:nvPr/>
        </p:nvSpPr>
        <p:spPr>
          <a:xfrm>
            <a:off x="212877" y="5879474"/>
            <a:ext cx="5527889" cy="718991"/>
          </a:xfrm>
          <a:prstGeom prst="rect">
            <a:avLst/>
          </a:prstGeom>
        </p:spPr>
        <p:txBody>
          <a:bodyPr vert="horz" lIns="0" tIns="60960" rIns="0" bIns="60960" rtlCol="0" anchor="b">
            <a:noAutofit/>
          </a:bodyPr>
          <a:lstStyle>
            <a:lvl1pPr marL="0" indent="0" algn="l" defTabSz="457200" rtl="0" eaLnBrk="1" latinLnBrk="0" hangingPunct="1">
              <a:lnSpc>
                <a:spcPct val="100000"/>
              </a:lnSpc>
              <a:spcBef>
                <a:spcPts val="0"/>
              </a:spcBef>
              <a:spcAft>
                <a:spcPts val="0"/>
              </a:spcAft>
              <a:buFont typeface="Arial"/>
              <a:buNone/>
              <a:defRPr sz="2000" i="1" kern="1000" cap="none" spc="-50">
                <a:solidFill>
                  <a:srgbClr val="FFFFFF"/>
                </a:solidFill>
                <a:latin typeface="Georgia"/>
                <a:ea typeface="+mn-ea"/>
                <a:cs typeface="Georgia"/>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867" b="0" i="0" u="none" strike="noStrike" kern="1000" cap="none" spc="-67" normalizeH="0" baseline="0" noProof="0" dirty="0">
              <a:ln>
                <a:noFill/>
              </a:ln>
              <a:solidFill>
                <a:srgbClr val="FFFFFF"/>
              </a:solidFill>
              <a:effectLst/>
              <a:uLnTx/>
              <a:uFillTx/>
              <a:latin typeface="Georgia"/>
              <a:ea typeface="+mn-ea"/>
            </a:endParaRPr>
          </a:p>
        </p:txBody>
      </p:sp>
      <p:sp>
        <p:nvSpPr>
          <p:cNvPr id="6" name="Text Placeholder 5">
            <a:extLst>
              <a:ext uri="{FF2B5EF4-FFF2-40B4-BE49-F238E27FC236}">
                <a16:creationId xmlns:a16="http://schemas.microsoft.com/office/drawing/2014/main" id="{AAF45813-7917-47F5-8927-88D1BBAD52D4}"/>
              </a:ext>
            </a:extLst>
          </p:cNvPr>
          <p:cNvSpPr>
            <a:spLocks noGrp="1"/>
          </p:cNvSpPr>
          <p:nvPr>
            <p:ph type="body" idx="4294967295"/>
          </p:nvPr>
        </p:nvSpPr>
        <p:spPr>
          <a:xfrm>
            <a:off x="0" y="0"/>
            <a:ext cx="12191999" cy="978527"/>
          </a:xfrm>
          <a:solidFill>
            <a:srgbClr val="00794C">
              <a:alpha val="60000"/>
            </a:srgbClr>
          </a:solidFill>
        </p:spPr>
        <p:txBody>
          <a:bodyPr>
            <a:normAutofit/>
          </a:bodyPr>
          <a:lstStyle/>
          <a:p>
            <a:pPr marL="0" indent="0" algn="ctr">
              <a:buNone/>
            </a:pPr>
            <a:r>
              <a:rPr lang="en-US" sz="2133" b="1" dirty="0">
                <a:solidFill>
                  <a:schemeClr val="bg1"/>
                </a:solidFill>
                <a:latin typeface="Georgia" panose="02040502050405020303" pitchFamily="18" charset="0"/>
              </a:rPr>
              <a:t>Energy Access Explorer</a:t>
            </a:r>
          </a:p>
          <a:p>
            <a:pPr marL="0" indent="0" algn="ctr">
              <a:buNone/>
            </a:pPr>
            <a:r>
              <a:rPr lang="en-US" sz="2133" b="1" dirty="0">
                <a:solidFill>
                  <a:schemeClr val="bg1"/>
                </a:solidFill>
                <a:latin typeface="Georgia" panose="02040502050405020303" pitchFamily="18" charset="0"/>
              </a:rPr>
              <a:t>A Digital Public Good to Deliver Energy Transitions for Everyone</a:t>
            </a:r>
          </a:p>
        </p:txBody>
      </p:sp>
      <p:sp>
        <p:nvSpPr>
          <p:cNvPr id="8" name="Text Placeholder 5">
            <a:extLst>
              <a:ext uri="{FF2B5EF4-FFF2-40B4-BE49-F238E27FC236}">
                <a16:creationId xmlns:a16="http://schemas.microsoft.com/office/drawing/2014/main" id="{2F218DA1-04E7-9153-D8F0-0D6B7E8BCC92}"/>
              </a:ext>
            </a:extLst>
          </p:cNvPr>
          <p:cNvSpPr txBox="1">
            <a:spLocks/>
          </p:cNvSpPr>
          <p:nvPr/>
        </p:nvSpPr>
        <p:spPr>
          <a:xfrm>
            <a:off x="-1" y="6012180"/>
            <a:ext cx="3898901" cy="845820"/>
          </a:xfrm>
          <a:prstGeom prst="rect">
            <a:avLst/>
          </a:prstGeom>
          <a:solidFill>
            <a:srgbClr val="00794C"/>
          </a:solidFill>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Arial"/>
              </a:rPr>
              <a:t>Akansha Saklani</a:t>
            </a: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Arial"/>
              </a:rPr>
              <a:t>Energy Access Explorer</a:t>
            </a:r>
          </a:p>
        </p:txBody>
      </p:sp>
      <p:pic>
        <p:nvPicPr>
          <p:cNvPr id="14" name="Picture 13">
            <a:extLst>
              <a:ext uri="{FF2B5EF4-FFF2-40B4-BE49-F238E27FC236}">
                <a16:creationId xmlns:a16="http://schemas.microsoft.com/office/drawing/2014/main" id="{FE9BA2FE-80E8-AA05-1E28-C04AEA6B5AD5}"/>
              </a:ext>
            </a:extLst>
          </p:cNvPr>
          <p:cNvPicPr>
            <a:picLocks noChangeAspect="1"/>
          </p:cNvPicPr>
          <p:nvPr/>
        </p:nvPicPr>
        <p:blipFill>
          <a:blip r:embed="rId4"/>
          <a:stretch>
            <a:fillRect/>
          </a:stretch>
        </p:blipFill>
        <p:spPr>
          <a:xfrm>
            <a:off x="98324" y="81224"/>
            <a:ext cx="1441924" cy="816077"/>
          </a:xfrm>
          <a:prstGeom prst="rect">
            <a:avLst/>
          </a:prstGeom>
        </p:spPr>
      </p:pic>
      <p:pic>
        <p:nvPicPr>
          <p:cNvPr id="3" name="Picture 2" descr="A logo with blue squares&#10;&#10;Description automatically generated">
            <a:extLst>
              <a:ext uri="{FF2B5EF4-FFF2-40B4-BE49-F238E27FC236}">
                <a16:creationId xmlns:a16="http://schemas.microsoft.com/office/drawing/2014/main" id="{C0CB6800-B924-00C2-7748-39A494013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9230"/>
            <a:ext cx="1142648" cy="859843"/>
          </a:xfrm>
          <a:prstGeom prst="rect">
            <a:avLst/>
          </a:prstGeom>
          <a:solidFill>
            <a:srgbClr val="83DDE3"/>
          </a:solidFill>
        </p:spPr>
      </p:pic>
    </p:spTree>
    <p:extLst>
      <p:ext uri="{BB962C8B-B14F-4D97-AF65-F5344CB8AC3E}">
        <p14:creationId xmlns:p14="http://schemas.microsoft.com/office/powerpoint/2010/main" val="219840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60214E8-49A3-4F14-A18C-FEEEC44C799A}"/>
              </a:ext>
            </a:extLst>
          </p:cNvPr>
          <p:cNvSpPr txBox="1"/>
          <p:nvPr/>
        </p:nvSpPr>
        <p:spPr>
          <a:xfrm>
            <a:off x="6096002" y="1147615"/>
            <a:ext cx="5880399" cy="461665"/>
          </a:xfrm>
          <a:prstGeom prst="rect">
            <a:avLst/>
          </a:prstGeom>
          <a:noFill/>
          <a:ln w="19050">
            <a:solidFill>
              <a:srgbClr val="00794C"/>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8D286795-3315-4275-B905-D7C608C3F1E0}"/>
              </a:ext>
            </a:extLst>
          </p:cNvPr>
          <p:cNvSpPr txBox="1">
            <a:spLocks/>
          </p:cNvSpPr>
          <p:nvPr/>
        </p:nvSpPr>
        <p:spPr>
          <a:xfrm>
            <a:off x="389767" y="796312"/>
            <a:ext cx="5706235" cy="2282169"/>
          </a:xfrm>
          <a:prstGeom prst="rect">
            <a:avLst/>
          </a:prstGeom>
          <a:noFill/>
        </p:spPr>
        <p:txBody>
          <a:bodyPr anchor="ctr"/>
          <a:lstStyle>
            <a:defPPr>
              <a:defRPr lang="en-US"/>
            </a:defPPr>
            <a:lvl1pPr indent="0" defTabSz="609585">
              <a:spcBef>
                <a:spcPts val="800"/>
              </a:spcBef>
              <a:buFont typeface="Arial"/>
              <a:buNone/>
              <a:defRPr sz="2667" b="1">
                <a:solidFill>
                  <a:prstClr val="white"/>
                </a:solidFill>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atin typeface="Arial"/>
                <a:cs typeface="Arial"/>
              </a:defRPr>
            </a:lvl2pPr>
            <a:lvl3pPr marL="1143000" indent="-228600" defTabSz="457200">
              <a:spcBef>
                <a:spcPct val="20000"/>
              </a:spcBef>
              <a:buFont typeface="Arial"/>
              <a:buChar char="•"/>
              <a:defRPr sz="2400">
                <a:latin typeface="Arial"/>
                <a:cs typeface="Arial"/>
              </a:defRPr>
            </a:lvl3pPr>
            <a:lvl4pPr marL="1600200" indent="-228600" defTabSz="457200">
              <a:spcBef>
                <a:spcPct val="20000"/>
              </a:spcBef>
              <a:buFont typeface="Arial"/>
              <a:buChar char="–"/>
              <a:defRPr sz="2000">
                <a:latin typeface="Arial"/>
                <a:cs typeface="Arial"/>
              </a:defRPr>
            </a:lvl4pPr>
            <a:lvl5pPr marL="2057400" indent="-228600" defTabSz="457200">
              <a:spcBef>
                <a:spcPct val="20000"/>
              </a:spcBef>
              <a:buFont typeface="Arial"/>
              <a:buChar char="»"/>
              <a:defRPr sz="2000">
                <a:latin typeface="Arial"/>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812760" rtl="0" eaLnBrk="1" fontAlgn="auto" latinLnBrk="0" hangingPunct="1">
              <a:lnSpc>
                <a:spcPct val="100000"/>
              </a:lnSpc>
              <a:spcBef>
                <a:spcPts val="1067"/>
              </a:spcBef>
              <a:spcAft>
                <a:spcPts val="0"/>
              </a:spcAft>
              <a:buClrTx/>
              <a:buSzTx/>
              <a:buFont typeface="Arial"/>
              <a:buNone/>
              <a:tabLst/>
              <a:defRPr/>
            </a:pPr>
            <a:r>
              <a:rPr kumimoji="0" lang="en-US" sz="2667" b="1"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rPr>
              <a:t>Frontend - Data &amp; Analysis users</a:t>
            </a:r>
          </a:p>
          <a:p>
            <a:pPr marL="457189" marR="0" lvl="0" indent="-457189" algn="l" defTabSz="812760" rtl="0" eaLnBrk="1" fontAlgn="auto" latinLnBrk="0" hangingPunct="1">
              <a:lnSpc>
                <a:spcPct val="100000"/>
              </a:lnSpc>
              <a:spcBef>
                <a:spcPts val="1067"/>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rPr>
              <a:t>No programming</a:t>
            </a:r>
          </a:p>
          <a:p>
            <a:pPr marL="457189" marR="0" lvl="0" indent="-457189" algn="l" defTabSz="812760" rtl="0" eaLnBrk="1" fontAlgn="auto" latinLnBrk="0" hangingPunct="1">
              <a:lnSpc>
                <a:spcPct val="100000"/>
              </a:lnSpc>
              <a:spcBef>
                <a:spcPts val="1067"/>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rPr>
              <a:t>No GIS</a:t>
            </a:r>
            <a:endParaRPr kumimoji="0" lang="sv-SE" sz="2667" b="0"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4679DC9-652E-467E-97D5-4B4D66F11428}"/>
              </a:ext>
            </a:extLst>
          </p:cNvPr>
          <p:cNvSpPr txBox="1"/>
          <p:nvPr/>
        </p:nvSpPr>
        <p:spPr>
          <a:xfrm>
            <a:off x="228573" y="-4015"/>
            <a:ext cx="11794095" cy="502766"/>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TECHNICAL EXPERTISE </a:t>
            </a:r>
          </a:p>
        </p:txBody>
      </p:sp>
      <p:sp>
        <p:nvSpPr>
          <p:cNvPr id="10" name="Content Placeholder 2">
            <a:extLst>
              <a:ext uri="{FF2B5EF4-FFF2-40B4-BE49-F238E27FC236}">
                <a16:creationId xmlns:a16="http://schemas.microsoft.com/office/drawing/2014/main" id="{A57947F9-8F21-44F0-96B3-C13D137F8876}"/>
              </a:ext>
            </a:extLst>
          </p:cNvPr>
          <p:cNvSpPr txBox="1">
            <a:spLocks/>
          </p:cNvSpPr>
          <p:nvPr/>
        </p:nvSpPr>
        <p:spPr>
          <a:xfrm>
            <a:off x="6299201" y="796312"/>
            <a:ext cx="5706235" cy="2282169"/>
          </a:xfrm>
          <a:prstGeom prst="rect">
            <a:avLst/>
          </a:prstGeom>
          <a:noFill/>
        </p:spPr>
        <p:txBody>
          <a:bodyPr anchor="ctr"/>
          <a:lstStyle>
            <a:defPPr>
              <a:defRPr lang="en-US"/>
            </a:defPPr>
            <a:lvl1pPr indent="0" defTabSz="609585">
              <a:spcBef>
                <a:spcPts val="800"/>
              </a:spcBef>
              <a:buFont typeface="Arial"/>
              <a:buNone/>
              <a:defRPr sz="2000" b="1">
                <a:solidFill>
                  <a:srgbClr val="00794C"/>
                </a:solidFill>
                <a:latin typeface="Arial" panose="020B0604020202020204" pitchFamily="34" charset="0"/>
                <a:cs typeface="Arial" panose="020B0604020202020204" pitchFamily="34" charset="0"/>
              </a:defRPr>
            </a:lvl1pPr>
            <a:lvl2pPr marL="742950" indent="-285750">
              <a:spcBef>
                <a:spcPct val="20000"/>
              </a:spcBef>
              <a:buFont typeface="Arial"/>
              <a:buChar char="–"/>
              <a:defRPr sz="2800">
                <a:latin typeface="Arial"/>
                <a:cs typeface="Arial"/>
              </a:defRPr>
            </a:lvl2pPr>
            <a:lvl3pPr marL="1143000" indent="-228600">
              <a:spcBef>
                <a:spcPct val="20000"/>
              </a:spcBef>
              <a:buFont typeface="Arial"/>
              <a:buChar char="•"/>
              <a:defRPr sz="2400">
                <a:latin typeface="Arial"/>
                <a:cs typeface="Arial"/>
              </a:defRPr>
            </a:lvl3pPr>
            <a:lvl4pPr marL="1600200" indent="-228600">
              <a:spcBef>
                <a:spcPct val="20000"/>
              </a:spcBef>
              <a:buFont typeface="Arial"/>
              <a:buChar char="–"/>
              <a:defRPr sz="2000">
                <a:latin typeface="Arial"/>
                <a:cs typeface="Arial"/>
              </a:defRPr>
            </a:lvl4pPr>
            <a:lvl5pPr marL="2057400" indent="-228600">
              <a:spcBef>
                <a:spcPct val="20000"/>
              </a:spcBef>
              <a:buFont typeface="Arial"/>
              <a:buChar char="»"/>
              <a:defRPr sz="20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marR="0" lvl="0" indent="0" algn="l" defTabSz="812760" rtl="0" eaLnBrk="1" fontAlgn="auto" latinLnBrk="0" hangingPunct="1">
              <a:lnSpc>
                <a:spcPct val="100000"/>
              </a:lnSpc>
              <a:spcBef>
                <a:spcPts val="1067"/>
              </a:spcBef>
              <a:spcAft>
                <a:spcPts val="0"/>
              </a:spcAft>
              <a:buClrTx/>
              <a:buSzTx/>
              <a:buFont typeface="Arial"/>
              <a:buNone/>
              <a:tabLst/>
              <a:defRPr/>
            </a:pPr>
            <a:r>
              <a:rPr kumimoji="0" lang="en-US" sz="2667" b="1"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rPr>
              <a:t>Backend - Data administrators </a:t>
            </a:r>
          </a:p>
          <a:p>
            <a:pPr marL="457189" marR="0" lvl="0" indent="-457189" algn="l" defTabSz="812760" rtl="0" eaLnBrk="1" fontAlgn="auto" latinLnBrk="0" hangingPunct="1">
              <a:lnSpc>
                <a:spcPct val="100000"/>
              </a:lnSpc>
              <a:spcBef>
                <a:spcPts val="1067"/>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rPr>
              <a:t>No programming</a:t>
            </a:r>
          </a:p>
          <a:p>
            <a:pPr marL="457189" marR="0" lvl="0" indent="-457189" algn="l" defTabSz="812760" rtl="0" eaLnBrk="1" fontAlgn="auto" latinLnBrk="0" hangingPunct="1">
              <a:lnSpc>
                <a:spcPct val="100000"/>
              </a:lnSpc>
              <a:spcBef>
                <a:spcPts val="1067"/>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rPr>
              <a:t>Basic GIS </a:t>
            </a:r>
            <a:endParaRPr kumimoji="0" lang="sv-SE" sz="2667" b="0" i="0" u="none" strike="noStrike" kern="1200" cap="none" spc="0" normalizeH="0" baseline="0" noProof="0">
              <a:ln>
                <a:noFill/>
              </a:ln>
              <a:solidFill>
                <a:srgbClr val="00794C"/>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4D735F1-7B19-44C8-AEC0-299038117ED3}"/>
              </a:ext>
            </a:extLst>
          </p:cNvPr>
          <p:cNvSpPr txBox="1"/>
          <p:nvPr/>
        </p:nvSpPr>
        <p:spPr>
          <a:xfrm>
            <a:off x="215599" y="1147616"/>
            <a:ext cx="5807835" cy="461665"/>
          </a:xfrm>
          <a:prstGeom prst="rect">
            <a:avLst/>
          </a:prstGeom>
          <a:noFill/>
          <a:ln w="19050">
            <a:solidFill>
              <a:srgbClr val="00794C"/>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3E279EA-57CF-6084-176E-8C2B24BB5621}"/>
              </a:ext>
            </a:extLst>
          </p:cNvPr>
          <p:cNvPicPr>
            <a:picLocks noChangeAspect="1"/>
          </p:cNvPicPr>
          <p:nvPr/>
        </p:nvPicPr>
        <p:blipFill>
          <a:blip r:embed="rId3"/>
          <a:stretch>
            <a:fillRect/>
          </a:stretch>
        </p:blipFill>
        <p:spPr>
          <a:xfrm>
            <a:off x="477912" y="3219517"/>
            <a:ext cx="5163598" cy="2904524"/>
          </a:xfrm>
          <a:prstGeom prst="rect">
            <a:avLst/>
          </a:prstGeom>
        </p:spPr>
      </p:pic>
      <p:pic>
        <p:nvPicPr>
          <p:cNvPr id="7" name="Picture 6">
            <a:extLst>
              <a:ext uri="{FF2B5EF4-FFF2-40B4-BE49-F238E27FC236}">
                <a16:creationId xmlns:a16="http://schemas.microsoft.com/office/drawing/2014/main" id="{81BC76DA-ED3F-A253-3322-4437C5CAB3AD}"/>
              </a:ext>
            </a:extLst>
          </p:cNvPr>
          <p:cNvPicPr>
            <a:picLocks noChangeAspect="1"/>
          </p:cNvPicPr>
          <p:nvPr/>
        </p:nvPicPr>
        <p:blipFill>
          <a:blip r:embed="rId4"/>
          <a:stretch>
            <a:fillRect/>
          </a:stretch>
        </p:blipFill>
        <p:spPr>
          <a:xfrm>
            <a:off x="6391737" y="3219517"/>
            <a:ext cx="5584664" cy="2904524"/>
          </a:xfrm>
          <a:prstGeom prst="rect">
            <a:avLst/>
          </a:prstGeom>
        </p:spPr>
      </p:pic>
    </p:spTree>
    <p:extLst>
      <p:ext uri="{BB962C8B-B14F-4D97-AF65-F5344CB8AC3E}">
        <p14:creationId xmlns:p14="http://schemas.microsoft.com/office/powerpoint/2010/main" val="3049918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6B4EFA8-F578-4FA1-B5FF-7CAB973B8F88}"/>
              </a:ext>
            </a:extLst>
          </p:cNvPr>
          <p:cNvPicPr>
            <a:picLocks noChangeAspect="1"/>
          </p:cNvPicPr>
          <p:nvPr/>
        </p:nvPicPr>
        <p:blipFill>
          <a:blip r:embed="rId3"/>
          <a:stretch>
            <a:fillRect/>
          </a:stretch>
        </p:blipFill>
        <p:spPr>
          <a:xfrm>
            <a:off x="4118725" y="1130224"/>
            <a:ext cx="7511908" cy="5727776"/>
          </a:xfrm>
          <a:prstGeom prst="rect">
            <a:avLst/>
          </a:prstGeom>
        </p:spPr>
      </p:pic>
      <p:sp>
        <p:nvSpPr>
          <p:cNvPr id="7" name="TextBox 6">
            <a:extLst>
              <a:ext uri="{FF2B5EF4-FFF2-40B4-BE49-F238E27FC236}">
                <a16:creationId xmlns:a16="http://schemas.microsoft.com/office/drawing/2014/main" id="{07CD4620-1B93-4439-A058-1B3B4D7FF709}"/>
              </a:ext>
            </a:extLst>
          </p:cNvPr>
          <p:cNvSpPr txBox="1"/>
          <p:nvPr/>
        </p:nvSpPr>
        <p:spPr>
          <a:xfrm>
            <a:off x="235955" y="193888"/>
            <a:ext cx="11394677" cy="748795"/>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04693"/>
            <a:r>
              <a:rPr lang="en-US" sz="2133" cap="all" dirty="0">
                <a:solidFill>
                  <a:prstClr val="white"/>
                </a:solidFill>
                <a:latin typeface="Arial" panose="020B0604020202020204" pitchFamily="34" charset="0"/>
                <a:cs typeface="Arial" panose="020B0604020202020204" pitchFamily="34" charset="0"/>
              </a:rPr>
              <a:t>Energy Access Explorer – Dynamic Geographic Information System </a:t>
            </a:r>
          </a:p>
          <a:p>
            <a:pPr algn="ctr" defTabSz="604693"/>
            <a:r>
              <a:rPr lang="en-US" sz="2133" cap="all" dirty="0">
                <a:solidFill>
                  <a:prstClr val="white"/>
                </a:solidFill>
                <a:latin typeface="Arial" panose="020B0604020202020204" pitchFamily="34" charset="0"/>
                <a:cs typeface="Arial" panose="020B0604020202020204" pitchFamily="34" charset="0"/>
              </a:rPr>
              <a:t>Open Source -Adaptable - Web Architecture</a:t>
            </a:r>
          </a:p>
        </p:txBody>
      </p:sp>
      <p:sp>
        <p:nvSpPr>
          <p:cNvPr id="5" name="TextBox 4">
            <a:extLst>
              <a:ext uri="{FF2B5EF4-FFF2-40B4-BE49-F238E27FC236}">
                <a16:creationId xmlns:a16="http://schemas.microsoft.com/office/drawing/2014/main" id="{1B75E82D-54DF-46DC-AC54-1349279BFD96}"/>
              </a:ext>
            </a:extLst>
          </p:cNvPr>
          <p:cNvSpPr txBox="1"/>
          <p:nvPr/>
        </p:nvSpPr>
        <p:spPr>
          <a:xfrm>
            <a:off x="235955" y="1037857"/>
            <a:ext cx="4065112" cy="6104876"/>
          </a:xfrm>
          <a:prstGeom prst="rect">
            <a:avLst/>
          </a:prstGeom>
          <a:noFill/>
        </p:spPr>
        <p:txBody>
          <a:bodyPr wrap="square" rtlCol="0">
            <a:spAutoFit/>
          </a:bodyPr>
          <a:lstStyle/>
          <a:p>
            <a:pPr defTabSz="609585" fontAlgn="b"/>
            <a:r>
              <a:rPr lang="en-US" sz="3200" b="1" dirty="0">
                <a:solidFill>
                  <a:prstClr val="black"/>
                </a:solidFill>
                <a:latin typeface="Calibri"/>
              </a:rPr>
              <a:t>EAE’s Backend provides:</a:t>
            </a:r>
          </a:p>
          <a:p>
            <a:pPr defTabSz="609585" fontAlgn="b"/>
            <a:endParaRPr lang="en-US" sz="2667" dirty="0">
              <a:solidFill>
                <a:prstClr val="black"/>
              </a:solidFill>
              <a:latin typeface="Calibri"/>
            </a:endParaRPr>
          </a:p>
          <a:p>
            <a:pPr marL="228594" indent="-228594" defTabSz="609585" fontAlgn="b">
              <a:buFont typeface="Arial" panose="020B0604020202020204" pitchFamily="34" charset="0"/>
              <a:buChar char="•"/>
            </a:pPr>
            <a:r>
              <a:rPr lang="en-US" sz="3067" dirty="0">
                <a:solidFill>
                  <a:prstClr val="black"/>
                </a:solidFill>
                <a:latin typeface="Calibri"/>
              </a:rPr>
              <a:t>Automated Data Processing </a:t>
            </a:r>
          </a:p>
          <a:p>
            <a:pPr marL="228594" indent="-228594" defTabSz="609585" fontAlgn="b">
              <a:buFont typeface="Arial" panose="020B0604020202020204" pitchFamily="34" charset="0"/>
              <a:buChar char="•"/>
            </a:pPr>
            <a:r>
              <a:rPr lang="en-US" sz="3067" dirty="0">
                <a:solidFill>
                  <a:prstClr val="black"/>
                </a:solidFill>
                <a:latin typeface="Calibri"/>
              </a:rPr>
              <a:t>Dynamic database </a:t>
            </a:r>
          </a:p>
          <a:p>
            <a:pPr marL="228594" indent="-228594" defTabSz="609585" fontAlgn="b">
              <a:buFont typeface="Arial" panose="020B0604020202020204" pitchFamily="34" charset="0"/>
              <a:buChar char="•"/>
            </a:pPr>
            <a:r>
              <a:rPr lang="en-US" sz="3067" dirty="0">
                <a:solidFill>
                  <a:prstClr val="black"/>
                </a:solidFill>
                <a:latin typeface="Calibri"/>
              </a:rPr>
              <a:t>Efficient data storage</a:t>
            </a:r>
          </a:p>
          <a:p>
            <a:pPr marL="228594" indent="-228594" defTabSz="609585" fontAlgn="b">
              <a:buFont typeface="Arial" panose="020B0604020202020204" pitchFamily="34" charset="0"/>
              <a:buChar char="•"/>
            </a:pPr>
            <a:r>
              <a:rPr lang="en-US" sz="3067" dirty="0">
                <a:solidFill>
                  <a:prstClr val="black"/>
                </a:solidFill>
                <a:latin typeface="Calibri"/>
              </a:rPr>
              <a:t>Customized Content Management System</a:t>
            </a:r>
          </a:p>
          <a:p>
            <a:pPr marL="228594" indent="-228594" defTabSz="609585" fontAlgn="b">
              <a:buFont typeface="Arial" panose="020B0604020202020204" pitchFamily="34" charset="0"/>
              <a:buChar char="•"/>
            </a:pPr>
            <a:r>
              <a:rPr lang="en-US" sz="3067" dirty="0">
                <a:solidFill>
                  <a:prstClr val="black"/>
                </a:solidFill>
                <a:latin typeface="Calibri"/>
              </a:rPr>
              <a:t>Variety of Baseline Maps</a:t>
            </a:r>
          </a:p>
          <a:p>
            <a:pPr marL="228594" indent="-228594" defTabSz="609585" fontAlgn="b">
              <a:buFont typeface="Arial" panose="020B0604020202020204" pitchFamily="34" charset="0"/>
              <a:buChar char="•"/>
            </a:pPr>
            <a:r>
              <a:rPr lang="en-US" sz="3067" dirty="0">
                <a:solidFill>
                  <a:prstClr val="black"/>
                </a:solidFill>
                <a:latin typeface="Calibri"/>
              </a:rPr>
              <a:t>A modular API</a:t>
            </a:r>
          </a:p>
          <a:p>
            <a:pPr marL="228594" indent="-228594" defTabSz="609585" fontAlgn="b">
              <a:buFont typeface="Arial" panose="020B0604020202020204" pitchFamily="34" charset="0"/>
              <a:buChar char="•"/>
            </a:pPr>
            <a:endParaRPr lang="en-US" sz="2400" dirty="0">
              <a:solidFill>
                <a:prstClr val="black"/>
              </a:solidFill>
              <a:latin typeface="Calibri"/>
            </a:endParaRPr>
          </a:p>
        </p:txBody>
      </p:sp>
    </p:spTree>
    <p:extLst>
      <p:ext uri="{BB962C8B-B14F-4D97-AF65-F5344CB8AC3E}">
        <p14:creationId xmlns:p14="http://schemas.microsoft.com/office/powerpoint/2010/main" val="289949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7EA82DE1-9690-3C9A-7E73-ABDE27FD8B9B}"/>
              </a:ext>
            </a:extLst>
          </p:cNvPr>
          <p:cNvSpPr txBox="1"/>
          <p:nvPr/>
        </p:nvSpPr>
        <p:spPr>
          <a:xfrm>
            <a:off x="0" y="0"/>
            <a:ext cx="12192000" cy="553998"/>
          </a:xfrm>
          <a:prstGeom prst="rect">
            <a:avLst/>
          </a:prstGeom>
          <a:solidFill>
            <a:srgbClr val="00794C"/>
          </a:solidFill>
          <a:ln cap="flat">
            <a:noFill/>
          </a:ln>
          <a:effectLst>
            <a:outerShdw dist="22997" dir="5400000" algn="tl">
              <a:srgbClr val="000000">
                <a:alpha val="35000"/>
              </a:srgbClr>
            </a:outerShdw>
          </a:effectLst>
        </p:spPr>
        <p:txBody>
          <a:bodyPr vert="horz" wrap="square" lIns="121920" tIns="60960" rIns="121920" bIns="60960" anchor="t" anchorCtr="1" compatLnSpc="1">
            <a:spAutoFit/>
          </a:bodyPr>
          <a:lstStyle/>
          <a:p>
            <a:pPr algn="ctr" defTabSz="604681">
              <a:defRPr sz="1800" b="0" i="0" u="none" strike="noStrike" kern="0" cap="none" spc="0" baseline="0">
                <a:solidFill>
                  <a:srgbClr val="000000"/>
                </a:solidFill>
                <a:uFillTx/>
              </a:defRPr>
            </a:pPr>
            <a:r>
              <a:rPr lang="en-US" sz="2800" b="1" kern="0" cap="all" dirty="0">
                <a:solidFill>
                  <a:srgbClr val="FFFFFF"/>
                </a:solidFill>
                <a:latin typeface="Calibri Light" panose="020F0302020204030204"/>
                <a:cs typeface="Arial" pitchFamily="34"/>
              </a:rPr>
              <a:t>Effective data management and governance system  </a:t>
            </a:r>
          </a:p>
        </p:txBody>
      </p:sp>
      <p:pic>
        <p:nvPicPr>
          <p:cNvPr id="9" name="Picture 8">
            <a:extLst>
              <a:ext uri="{FF2B5EF4-FFF2-40B4-BE49-F238E27FC236}">
                <a16:creationId xmlns:a16="http://schemas.microsoft.com/office/drawing/2014/main" id="{5EDFD3C2-7234-06D8-3534-42565781D77E}"/>
              </a:ext>
            </a:extLst>
          </p:cNvPr>
          <p:cNvPicPr>
            <a:picLocks noChangeAspect="1"/>
          </p:cNvPicPr>
          <p:nvPr/>
        </p:nvPicPr>
        <p:blipFill>
          <a:blip r:embed="rId3"/>
          <a:stretch>
            <a:fillRect/>
          </a:stretch>
        </p:blipFill>
        <p:spPr>
          <a:xfrm>
            <a:off x="256071" y="1906432"/>
            <a:ext cx="6568197" cy="3168189"/>
          </a:xfrm>
          <a:prstGeom prst="rect">
            <a:avLst/>
          </a:prstGeom>
        </p:spPr>
      </p:pic>
      <p:pic>
        <p:nvPicPr>
          <p:cNvPr id="12" name="Picture 11">
            <a:extLst>
              <a:ext uri="{FF2B5EF4-FFF2-40B4-BE49-F238E27FC236}">
                <a16:creationId xmlns:a16="http://schemas.microsoft.com/office/drawing/2014/main" id="{331A9C80-6FB1-59CC-EE48-51685016CDB2}"/>
              </a:ext>
            </a:extLst>
          </p:cNvPr>
          <p:cNvPicPr>
            <a:picLocks noChangeAspect="1"/>
          </p:cNvPicPr>
          <p:nvPr/>
        </p:nvPicPr>
        <p:blipFill>
          <a:blip r:embed="rId4"/>
          <a:stretch>
            <a:fillRect/>
          </a:stretch>
        </p:blipFill>
        <p:spPr>
          <a:xfrm>
            <a:off x="6096001" y="2897949"/>
            <a:ext cx="5983161" cy="3035987"/>
          </a:xfrm>
          <a:prstGeom prst="rect">
            <a:avLst/>
          </a:prstGeom>
        </p:spPr>
      </p:pic>
      <p:sp>
        <p:nvSpPr>
          <p:cNvPr id="19" name="TextBox 18">
            <a:extLst>
              <a:ext uri="{FF2B5EF4-FFF2-40B4-BE49-F238E27FC236}">
                <a16:creationId xmlns:a16="http://schemas.microsoft.com/office/drawing/2014/main" id="{AFDC98D2-F7C0-862D-7C0E-73BE81D23212}"/>
              </a:ext>
            </a:extLst>
          </p:cNvPr>
          <p:cNvSpPr txBox="1"/>
          <p:nvPr/>
        </p:nvSpPr>
        <p:spPr>
          <a:xfrm>
            <a:off x="1243450" y="1017090"/>
            <a:ext cx="4852551" cy="1261884"/>
          </a:xfrm>
          <a:prstGeom prst="rect">
            <a:avLst/>
          </a:prstGeom>
          <a:noFill/>
        </p:spPr>
        <p:txBody>
          <a:bodyPr wrap="square" rtlCol="0">
            <a:spAutoFit/>
          </a:bodyPr>
          <a:lstStyle/>
          <a:p>
            <a:pPr algn="ctr" defTabSz="609585"/>
            <a:r>
              <a:rPr lang="en-US" sz="3200" b="1" dirty="0">
                <a:solidFill>
                  <a:srgbClr val="00794C"/>
                </a:solidFill>
                <a:latin typeface="Calibri" panose="020F0502020204030204"/>
              </a:rPr>
              <a:t>Data Management System</a:t>
            </a:r>
          </a:p>
          <a:p>
            <a:pPr algn="ctr" defTabSz="914377">
              <a:defRPr/>
            </a:pPr>
            <a:r>
              <a:rPr lang="en-US" sz="1600" b="1" dirty="0">
                <a:solidFill>
                  <a:prstClr val="black"/>
                </a:solidFill>
                <a:latin typeface="Calibri"/>
              </a:rPr>
              <a:t>Data, Metadata, System Customization in one place</a:t>
            </a:r>
          </a:p>
          <a:p>
            <a:pPr algn="ctr" defTabSz="609585"/>
            <a:endParaRPr lang="en-US" sz="2800" b="1" dirty="0">
              <a:solidFill>
                <a:srgbClr val="00794C"/>
              </a:solidFill>
              <a:latin typeface="Calibri" panose="020F0502020204030204"/>
            </a:endParaRPr>
          </a:p>
        </p:txBody>
      </p:sp>
      <p:sp>
        <p:nvSpPr>
          <p:cNvPr id="20" name="TextBox 19">
            <a:extLst>
              <a:ext uri="{FF2B5EF4-FFF2-40B4-BE49-F238E27FC236}">
                <a16:creationId xmlns:a16="http://schemas.microsoft.com/office/drawing/2014/main" id="{9D267E4A-40ED-D3B6-9F5C-2F31781C7701}"/>
              </a:ext>
            </a:extLst>
          </p:cNvPr>
          <p:cNvSpPr txBox="1"/>
          <p:nvPr/>
        </p:nvSpPr>
        <p:spPr>
          <a:xfrm>
            <a:off x="7336929" y="1830312"/>
            <a:ext cx="4466051" cy="1077218"/>
          </a:xfrm>
          <a:prstGeom prst="rect">
            <a:avLst/>
          </a:prstGeom>
          <a:noFill/>
        </p:spPr>
        <p:txBody>
          <a:bodyPr wrap="square" rtlCol="0">
            <a:spAutoFit/>
          </a:bodyPr>
          <a:lstStyle/>
          <a:p>
            <a:pPr algn="ctr" defTabSz="609585"/>
            <a:r>
              <a:rPr lang="en-US" sz="3200" b="1" dirty="0">
                <a:solidFill>
                  <a:srgbClr val="00794C"/>
                </a:solidFill>
                <a:latin typeface="Calibri" panose="020F0502020204030204"/>
              </a:rPr>
              <a:t>Data Governance System</a:t>
            </a:r>
            <a:endParaRPr lang="en-US" sz="2800" b="1" dirty="0">
              <a:solidFill>
                <a:srgbClr val="00794C"/>
              </a:solidFill>
              <a:latin typeface="Calibri" panose="020F0502020204030204"/>
            </a:endParaRPr>
          </a:p>
          <a:p>
            <a:pPr algn="ctr" defTabSz="609585"/>
            <a:r>
              <a:rPr lang="en-US" sz="1600" b="1" dirty="0">
                <a:solidFill>
                  <a:prstClr val="black"/>
                </a:solidFill>
                <a:latin typeface="Calibri" panose="020F0502020204030204"/>
              </a:rPr>
              <a:t>Roles and Responsibilities of partnering institutions/data providers</a:t>
            </a:r>
          </a:p>
        </p:txBody>
      </p:sp>
    </p:spTree>
    <p:extLst>
      <p:ext uri="{BB962C8B-B14F-4D97-AF65-F5344CB8AC3E}">
        <p14:creationId xmlns:p14="http://schemas.microsoft.com/office/powerpoint/2010/main" val="1319872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27B74-E81E-43C9-9469-370E16002271}"/>
              </a:ext>
            </a:extLst>
          </p:cNvPr>
          <p:cNvSpPr/>
          <p:nvPr/>
        </p:nvSpPr>
        <p:spPr>
          <a:xfrm>
            <a:off x="9821058" y="3554543"/>
            <a:ext cx="13426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EAE Zambia</a:t>
            </a:r>
          </a:p>
        </p:txBody>
      </p:sp>
      <p:pic>
        <p:nvPicPr>
          <p:cNvPr id="6" name="Picture 5">
            <a:extLst>
              <a:ext uri="{FF2B5EF4-FFF2-40B4-BE49-F238E27FC236}">
                <a16:creationId xmlns:a16="http://schemas.microsoft.com/office/drawing/2014/main" id="{A95B3AFF-88BE-456C-9BAC-50A903A8A73F}"/>
              </a:ext>
            </a:extLst>
          </p:cNvPr>
          <p:cNvPicPr>
            <a:picLocks noChangeAspect="1"/>
          </p:cNvPicPr>
          <p:nvPr/>
        </p:nvPicPr>
        <p:blipFill>
          <a:blip r:embed="rId3"/>
          <a:stretch>
            <a:fillRect/>
          </a:stretch>
        </p:blipFill>
        <p:spPr>
          <a:xfrm>
            <a:off x="6239" y="709484"/>
            <a:ext cx="12192000" cy="5599851"/>
          </a:xfrm>
          <a:prstGeom prst="rect">
            <a:avLst/>
          </a:prstGeom>
        </p:spPr>
      </p:pic>
      <p:sp>
        <p:nvSpPr>
          <p:cNvPr id="8" name="TextBox 7">
            <a:extLst>
              <a:ext uri="{FF2B5EF4-FFF2-40B4-BE49-F238E27FC236}">
                <a16:creationId xmlns:a16="http://schemas.microsoft.com/office/drawing/2014/main" id="{D73E6D1B-7080-4B19-AEBA-7055BBD5052E}"/>
              </a:ext>
            </a:extLst>
          </p:cNvPr>
          <p:cNvSpPr txBox="1"/>
          <p:nvPr/>
        </p:nvSpPr>
        <p:spPr>
          <a:xfrm>
            <a:off x="11037748" y="3388504"/>
            <a:ext cx="1668379" cy="502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Calibri"/>
                <a:ea typeface="+mn-ea"/>
                <a:cs typeface="+mn-cs"/>
              </a:rPr>
              <a:t>EAE</a:t>
            </a:r>
          </a:p>
        </p:txBody>
      </p:sp>
      <p:sp>
        <p:nvSpPr>
          <p:cNvPr id="7" name="TextBox 6">
            <a:extLst>
              <a:ext uri="{FF2B5EF4-FFF2-40B4-BE49-F238E27FC236}">
                <a16:creationId xmlns:a16="http://schemas.microsoft.com/office/drawing/2014/main" id="{4F77CC57-B554-4516-9FD2-FED649C16BF4}"/>
              </a:ext>
            </a:extLst>
          </p:cNvPr>
          <p:cNvSpPr txBox="1"/>
          <p:nvPr/>
        </p:nvSpPr>
        <p:spPr>
          <a:xfrm>
            <a:off x="0" y="0"/>
            <a:ext cx="12192000" cy="584775"/>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Six steps to customize</a:t>
            </a:r>
          </a:p>
        </p:txBody>
      </p:sp>
    </p:spTree>
    <p:extLst>
      <p:ext uri="{BB962C8B-B14F-4D97-AF65-F5344CB8AC3E}">
        <p14:creationId xmlns:p14="http://schemas.microsoft.com/office/powerpoint/2010/main" val="406624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FAE974-F97B-4F51-83B2-3F9167F6FEA4}"/>
              </a:ext>
            </a:extLst>
          </p:cNvPr>
          <p:cNvSpPr/>
          <p:nvPr/>
        </p:nvSpPr>
        <p:spPr>
          <a:xfrm>
            <a:off x="266700" y="1130882"/>
            <a:ext cx="6295923" cy="6740307"/>
          </a:xfrm>
          <a:prstGeom prst="rect">
            <a:avLst/>
          </a:prstGeom>
        </p:spPr>
        <p:txBody>
          <a:bodyPr wrap="square">
            <a:spAutoFit/>
          </a:bodyPr>
          <a:lstStyle/>
          <a:p>
            <a:pPr marL="285737" indent="-285737" defTabSz="609585">
              <a:buFont typeface="Arial" panose="020B0604020202020204" pitchFamily="34" charset="0"/>
              <a:buChar char="•"/>
            </a:pPr>
            <a:r>
              <a:rPr lang="en-US" sz="3200" dirty="0">
                <a:solidFill>
                  <a:prstClr val="black"/>
                </a:solidFill>
                <a:latin typeface="Calibri" panose="020F0502020204030204" pitchFamily="34" charset="0"/>
                <a:ea typeface="Times New Roman" panose="02020603050405020304" pitchFamily="18" charset="0"/>
              </a:rPr>
              <a:t>Covers countries with </a:t>
            </a:r>
            <a:r>
              <a:rPr lang="en-US" sz="3200" b="1" dirty="0">
                <a:solidFill>
                  <a:prstClr val="black"/>
                </a:solidFill>
                <a:latin typeface="Calibri" panose="020F0502020204030204" pitchFamily="34" charset="0"/>
                <a:ea typeface="Times New Roman" panose="02020603050405020304" pitchFamily="18" charset="0"/>
              </a:rPr>
              <a:t>32% of the total unserved</a:t>
            </a:r>
            <a:r>
              <a:rPr lang="en-US" sz="3200" dirty="0">
                <a:solidFill>
                  <a:prstClr val="black"/>
                </a:solidFill>
                <a:latin typeface="Calibri" panose="020F0502020204030204" pitchFamily="34" charset="0"/>
                <a:ea typeface="Times New Roman" panose="02020603050405020304" pitchFamily="18" charset="0"/>
              </a:rPr>
              <a:t> </a:t>
            </a:r>
            <a:r>
              <a:rPr lang="en-US" sz="3200" b="1" dirty="0">
                <a:solidFill>
                  <a:prstClr val="black"/>
                </a:solidFill>
                <a:latin typeface="Calibri" panose="020F0502020204030204" pitchFamily="34" charset="0"/>
                <a:ea typeface="Times New Roman" panose="02020603050405020304" pitchFamily="18" charset="0"/>
              </a:rPr>
              <a:t>population globally</a:t>
            </a:r>
          </a:p>
          <a:p>
            <a:pPr marL="285737" indent="-285737" defTabSz="609585">
              <a:buFont typeface="Arial" panose="020B0604020202020204" pitchFamily="34" charset="0"/>
              <a:buChar char="•"/>
            </a:pPr>
            <a:r>
              <a:rPr lang="en-US" sz="3200" b="1" dirty="0">
                <a:solidFill>
                  <a:prstClr val="black"/>
                </a:solidFill>
                <a:latin typeface="Calibri" panose="020F0502020204030204" pitchFamily="34" charset="0"/>
                <a:ea typeface="Times New Roman" panose="02020603050405020304" pitchFamily="18" charset="0"/>
              </a:rPr>
              <a:t>Originally</a:t>
            </a:r>
            <a:r>
              <a:rPr lang="en-US" sz="3200" dirty="0">
                <a:solidFill>
                  <a:prstClr val="black"/>
                </a:solidFill>
                <a:latin typeface="Calibri" panose="020F0502020204030204" pitchFamily="34" charset="0"/>
                <a:ea typeface="Times New Roman" panose="02020603050405020304" pitchFamily="18" charset="0"/>
              </a:rPr>
              <a:t> </a:t>
            </a:r>
            <a:r>
              <a:rPr lang="en-US" sz="3200" b="1" dirty="0">
                <a:solidFill>
                  <a:prstClr val="black"/>
                </a:solidFill>
                <a:latin typeface="Calibri" panose="020F0502020204030204" pitchFamily="34" charset="0"/>
                <a:ea typeface="Times New Roman" panose="02020603050405020304" pitchFamily="18" charset="0"/>
              </a:rPr>
              <a:t>prototyped for 3 countries</a:t>
            </a:r>
            <a:r>
              <a:rPr lang="en-US" sz="3200" dirty="0">
                <a:solidFill>
                  <a:prstClr val="black"/>
                </a:solidFill>
                <a:latin typeface="Calibri" panose="020F0502020204030204" pitchFamily="34" charset="0"/>
                <a:ea typeface="Times New Roman" panose="02020603050405020304" pitchFamily="18" charset="0"/>
              </a:rPr>
              <a:t> and is now being developed for </a:t>
            </a:r>
            <a:r>
              <a:rPr lang="en-US" sz="3200" b="1" dirty="0">
                <a:solidFill>
                  <a:prstClr val="black"/>
                </a:solidFill>
                <a:latin typeface="Calibri" panose="020F0502020204030204" pitchFamily="34" charset="0"/>
                <a:ea typeface="Times New Roman" panose="02020603050405020304" pitchFamily="18" charset="0"/>
              </a:rPr>
              <a:t>23 geographies</a:t>
            </a:r>
            <a:r>
              <a:rPr lang="en-US" sz="3200" dirty="0">
                <a:solidFill>
                  <a:prstClr val="black"/>
                </a:solidFill>
                <a:latin typeface="Calibri" panose="020F0502020204030204" pitchFamily="34" charset="0"/>
                <a:ea typeface="Times New Roman" panose="02020603050405020304" pitchFamily="18" charset="0"/>
              </a:rPr>
              <a:t>, at both </a:t>
            </a:r>
            <a:r>
              <a:rPr lang="en-US" sz="3200" b="1" dirty="0">
                <a:solidFill>
                  <a:prstClr val="black"/>
                </a:solidFill>
                <a:latin typeface="Calibri" panose="020F0502020204030204" pitchFamily="34" charset="0"/>
                <a:ea typeface="Times New Roman" panose="02020603050405020304" pitchFamily="18" charset="0"/>
              </a:rPr>
              <a:t>national and subnational levels</a:t>
            </a:r>
          </a:p>
          <a:p>
            <a:pPr marL="285737" indent="-285737" defTabSz="609585">
              <a:buFont typeface="Arial" panose="020B0604020202020204" pitchFamily="34" charset="0"/>
              <a:buChar char="•"/>
            </a:pPr>
            <a:r>
              <a:rPr lang="en-US" sz="3200" dirty="0">
                <a:solidFill>
                  <a:prstClr val="black"/>
                </a:solidFill>
                <a:latin typeface="Calibri" panose="020F0502020204030204" pitchFamily="34" charset="0"/>
                <a:ea typeface="Times New Roman" panose="02020603050405020304" pitchFamily="18" charset="0"/>
              </a:rPr>
              <a:t>Close partnership with &gt; </a:t>
            </a:r>
            <a:r>
              <a:rPr lang="en-US" sz="3200" b="1" dirty="0">
                <a:solidFill>
                  <a:prstClr val="black"/>
                </a:solidFill>
                <a:latin typeface="Calibri" panose="020F0502020204030204" pitchFamily="34" charset="0"/>
                <a:ea typeface="Times New Roman" panose="02020603050405020304" pitchFamily="18" charset="0"/>
              </a:rPr>
              <a:t>200 stakeholders and users</a:t>
            </a:r>
            <a:r>
              <a:rPr lang="en-US" sz="3200" dirty="0">
                <a:solidFill>
                  <a:prstClr val="black"/>
                </a:solidFill>
                <a:latin typeface="Calibri" panose="020F0502020204030204" pitchFamily="34" charset="0"/>
                <a:ea typeface="Times New Roman" panose="02020603050405020304" pitchFamily="18" charset="0"/>
              </a:rPr>
              <a:t>. </a:t>
            </a:r>
          </a:p>
          <a:p>
            <a:pPr marL="285737" indent="-285737" defTabSz="609585">
              <a:buFont typeface="Arial" panose="020B0604020202020204" pitchFamily="34" charset="0"/>
              <a:buChar char="•"/>
            </a:pPr>
            <a:r>
              <a:rPr lang="en-US" sz="3200" dirty="0">
                <a:solidFill>
                  <a:prstClr val="black"/>
                </a:solidFill>
                <a:latin typeface="Calibri" panose="020F0502020204030204" pitchFamily="34" charset="0"/>
                <a:ea typeface="Times New Roman" panose="02020603050405020304" pitchFamily="18" charset="0"/>
              </a:rPr>
              <a:t>&gt; </a:t>
            </a:r>
            <a:r>
              <a:rPr lang="en-US" sz="3200" b="1" dirty="0">
                <a:solidFill>
                  <a:prstClr val="black"/>
                </a:solidFill>
                <a:latin typeface="Calibri" panose="020F0502020204030204" pitchFamily="34" charset="0"/>
                <a:ea typeface="Times New Roman" panose="02020603050405020304" pitchFamily="18" charset="0"/>
              </a:rPr>
              <a:t>25,000 returning users</a:t>
            </a:r>
            <a:r>
              <a:rPr lang="en-US" sz="3200" dirty="0">
                <a:solidFill>
                  <a:prstClr val="black"/>
                </a:solidFill>
                <a:latin typeface="Calibri" panose="020F0502020204030204" pitchFamily="34" charset="0"/>
                <a:ea typeface="Times New Roman" panose="02020603050405020304" pitchFamily="18" charset="0"/>
              </a:rPr>
              <a:t> </a:t>
            </a:r>
          </a:p>
          <a:p>
            <a:pPr defTabSz="609585"/>
            <a:endParaRPr lang="en-US" sz="2800" dirty="0">
              <a:solidFill>
                <a:prstClr val="black"/>
              </a:solidFill>
              <a:latin typeface="Calibri" panose="020F0502020204030204" pitchFamily="34" charset="0"/>
              <a:ea typeface="Calibri" panose="020F0502020204030204" pitchFamily="34" charset="0"/>
            </a:endParaRPr>
          </a:p>
          <a:p>
            <a:pPr marL="285737" indent="-285737" defTabSz="609585">
              <a:buFont typeface="Arial" panose="020B0604020202020204" pitchFamily="34" charset="0"/>
              <a:buChar char="•"/>
            </a:pPr>
            <a:endParaRPr lang="en-US" sz="2800" dirty="0">
              <a:solidFill>
                <a:prstClr val="black"/>
              </a:solidFill>
              <a:latin typeface="Calibri" panose="020F0502020204030204" pitchFamily="34" charset="0"/>
              <a:ea typeface="Times New Roman" panose="02020603050405020304" pitchFamily="18" charset="0"/>
            </a:endParaRPr>
          </a:p>
          <a:p>
            <a:pPr marL="285737" indent="-285737" defTabSz="609585">
              <a:buFont typeface="Arial" panose="020B0604020202020204" pitchFamily="34" charset="0"/>
              <a:buChar char="•"/>
            </a:pPr>
            <a:endParaRPr lang="en-US" sz="2800" dirty="0">
              <a:solidFill>
                <a:prstClr val="black"/>
              </a:solidFill>
              <a:latin typeface="Calibri" panose="020F0502020204030204" pitchFamily="34" charset="0"/>
              <a:ea typeface="Times New Roman" panose="02020603050405020304" pitchFamily="18" charset="0"/>
            </a:endParaRPr>
          </a:p>
          <a:p>
            <a:pPr defTabSz="609585"/>
            <a:endParaRPr lang="en-US" sz="2800" dirty="0">
              <a:solidFill>
                <a:prstClr val="black"/>
              </a:solidFill>
              <a:latin typeface="Calibri" panose="020F0502020204030204" pitchFamily="34" charset="0"/>
              <a:ea typeface="Calibri" panose="020F0502020204030204" pitchFamily="34" charset="0"/>
            </a:endParaRPr>
          </a:p>
        </p:txBody>
      </p:sp>
      <p:sp>
        <p:nvSpPr>
          <p:cNvPr id="63" name="TextBox 62">
            <a:extLst>
              <a:ext uri="{FF2B5EF4-FFF2-40B4-BE49-F238E27FC236}">
                <a16:creationId xmlns:a16="http://schemas.microsoft.com/office/drawing/2014/main" id="{ABAC8044-2DCE-4074-A77F-2F6706ECD8A1}"/>
              </a:ext>
            </a:extLst>
          </p:cNvPr>
          <p:cNvSpPr txBox="1"/>
          <p:nvPr/>
        </p:nvSpPr>
        <p:spPr>
          <a:xfrm>
            <a:off x="0" y="1"/>
            <a:ext cx="12192000" cy="913199"/>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09585"/>
            <a:r>
              <a:rPr lang="en-US" sz="2667" b="1" cap="all" dirty="0">
                <a:solidFill>
                  <a:prstClr val="white"/>
                </a:solidFill>
                <a:latin typeface="Calibri"/>
                <a:ea typeface="Cambria" panose="02040503050406030204" pitchFamily="18" charset="0"/>
                <a:cs typeface="Arial"/>
              </a:rPr>
              <a:t>A data driven, integrated and inclusive approach to planning for achieving universal access to energy for equitable development </a:t>
            </a:r>
          </a:p>
        </p:txBody>
      </p:sp>
      <p:pic>
        <p:nvPicPr>
          <p:cNvPr id="5" name="Picture 4">
            <a:extLst>
              <a:ext uri="{FF2B5EF4-FFF2-40B4-BE49-F238E27FC236}">
                <a16:creationId xmlns:a16="http://schemas.microsoft.com/office/drawing/2014/main" id="{3065FDFF-C1DE-199D-03F1-4FA297011140}"/>
              </a:ext>
            </a:extLst>
          </p:cNvPr>
          <p:cNvPicPr>
            <a:picLocks noChangeAspect="1"/>
          </p:cNvPicPr>
          <p:nvPr/>
        </p:nvPicPr>
        <p:blipFill>
          <a:blip r:embed="rId3"/>
          <a:stretch>
            <a:fillRect/>
          </a:stretch>
        </p:blipFill>
        <p:spPr>
          <a:xfrm>
            <a:off x="7305369" y="913201"/>
            <a:ext cx="4475184" cy="5913287"/>
          </a:xfrm>
          <a:prstGeom prst="rect">
            <a:avLst/>
          </a:prstGeom>
        </p:spPr>
      </p:pic>
    </p:spTree>
    <p:extLst>
      <p:ext uri="{BB962C8B-B14F-4D97-AF65-F5344CB8AC3E}">
        <p14:creationId xmlns:p14="http://schemas.microsoft.com/office/powerpoint/2010/main" val="101926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F8F329F0-63E5-419A-8BC9-FAA44C72387E}"/>
              </a:ext>
            </a:extLst>
          </p:cNvPr>
          <p:cNvSpPr txBox="1">
            <a:spLocks/>
          </p:cNvSpPr>
          <p:nvPr/>
        </p:nvSpPr>
        <p:spPr>
          <a:xfrm>
            <a:off x="-3436033" y="3082725"/>
            <a:ext cx="11654164" cy="793915"/>
          </a:xfrm>
          <a:prstGeom prst="rect">
            <a:avLst/>
          </a:prstGeom>
        </p:spPr>
        <p:txBody>
          <a:bodyPr>
            <a:noAutofit/>
          </a:bodyP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667" b="1" i="0" u="none" strike="noStrike" kern="1200" cap="all" spc="0" normalizeH="0" baseline="0" noProof="0">
              <a:ln>
                <a:noFill/>
              </a:ln>
              <a:solidFill>
                <a:srgbClr val="F0AB00"/>
              </a:solidFill>
              <a:effectLst/>
              <a:uLnTx/>
              <a:uFillTx/>
              <a:latin typeface="Arial"/>
              <a:ea typeface="+mj-ea"/>
              <a:cs typeface="Arial"/>
            </a:endParaRPr>
          </a:p>
        </p:txBody>
      </p:sp>
      <p:sp>
        <p:nvSpPr>
          <p:cNvPr id="25" name="Title 1">
            <a:extLst>
              <a:ext uri="{FF2B5EF4-FFF2-40B4-BE49-F238E27FC236}">
                <a16:creationId xmlns:a16="http://schemas.microsoft.com/office/drawing/2014/main" id="{0828987B-C4DB-4884-BC28-EFA2C79ED27E}"/>
              </a:ext>
            </a:extLst>
          </p:cNvPr>
          <p:cNvSpPr txBox="1">
            <a:spLocks/>
          </p:cNvSpPr>
          <p:nvPr/>
        </p:nvSpPr>
        <p:spPr>
          <a:xfrm>
            <a:off x="67734" y="38101"/>
            <a:ext cx="12052300" cy="793751"/>
          </a:xfrm>
          <a:prstGeom prst="rect">
            <a:avLst/>
          </a:prstGeom>
          <a:solidFill>
            <a:srgbClr val="00794C"/>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PRODUCTIVE USES OF ENERGY— CRITICAL FOR SOCIO-ECONOMIC GROWTH</a:t>
            </a:r>
          </a:p>
        </p:txBody>
      </p:sp>
      <p:grpSp>
        <p:nvGrpSpPr>
          <p:cNvPr id="6" name="Group 5">
            <a:extLst>
              <a:ext uri="{FF2B5EF4-FFF2-40B4-BE49-F238E27FC236}">
                <a16:creationId xmlns:a16="http://schemas.microsoft.com/office/drawing/2014/main" id="{13B9535C-331A-4497-8F18-039A75B40CED}"/>
              </a:ext>
            </a:extLst>
          </p:cNvPr>
          <p:cNvGrpSpPr/>
          <p:nvPr/>
        </p:nvGrpSpPr>
        <p:grpSpPr>
          <a:xfrm>
            <a:off x="0" y="5880794"/>
            <a:ext cx="12186887" cy="944617"/>
            <a:chOff x="0" y="4410595"/>
            <a:chExt cx="9140166" cy="708463"/>
          </a:xfrm>
        </p:grpSpPr>
        <p:grpSp>
          <p:nvGrpSpPr>
            <p:cNvPr id="7" name="Group 6">
              <a:extLst>
                <a:ext uri="{FF2B5EF4-FFF2-40B4-BE49-F238E27FC236}">
                  <a16:creationId xmlns:a16="http://schemas.microsoft.com/office/drawing/2014/main" id="{B9D75127-763E-4A31-9682-3537D7CF0FA3}"/>
                </a:ext>
              </a:extLst>
            </p:cNvPr>
            <p:cNvGrpSpPr/>
            <p:nvPr/>
          </p:nvGrpSpPr>
          <p:grpSpPr>
            <a:xfrm>
              <a:off x="326200" y="4536710"/>
              <a:ext cx="8674919" cy="582348"/>
              <a:chOff x="326200" y="4536710"/>
              <a:chExt cx="8674919" cy="582348"/>
            </a:xfrm>
          </p:grpSpPr>
          <p:pic>
            <p:nvPicPr>
              <p:cNvPr id="9" name="Picture 2">
                <a:extLst>
                  <a:ext uri="{FF2B5EF4-FFF2-40B4-BE49-F238E27FC236}">
                    <a16:creationId xmlns:a16="http://schemas.microsoft.com/office/drawing/2014/main" id="{2AC6BCFA-6BE8-45AE-95FB-F47F0A1FF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00" y="4638675"/>
                <a:ext cx="816800" cy="4188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FB7BE2A-A3E2-4EFD-B10A-D53C371FE0E6}"/>
                  </a:ext>
                </a:extLst>
              </p:cNvPr>
              <p:cNvPicPr>
                <a:picLocks noChangeAspect="1"/>
              </p:cNvPicPr>
              <p:nvPr/>
            </p:nvPicPr>
            <p:blipFill>
              <a:blip r:embed="rId4"/>
              <a:stretch>
                <a:fillRect/>
              </a:stretch>
            </p:blipFill>
            <p:spPr>
              <a:xfrm>
                <a:off x="3209925" y="4536710"/>
                <a:ext cx="1362075" cy="467646"/>
              </a:xfrm>
              <a:prstGeom prst="rect">
                <a:avLst/>
              </a:prstGeom>
            </p:spPr>
          </p:pic>
          <p:pic>
            <p:nvPicPr>
              <p:cNvPr id="11" name="Picture 6" descr="Global LEAP Awards Buyer's Guide - Fans and Televisions Efficiency for  Access |">
                <a:extLst>
                  <a:ext uri="{FF2B5EF4-FFF2-40B4-BE49-F238E27FC236}">
                    <a16:creationId xmlns:a16="http://schemas.microsoft.com/office/drawing/2014/main" id="{146EC1F3-215E-4081-823A-B393DB369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850" y="4555161"/>
                <a:ext cx="1439522" cy="5182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trathmore Energy Research Centre | LinkedIn">
                <a:extLst>
                  <a:ext uri="{FF2B5EF4-FFF2-40B4-BE49-F238E27FC236}">
                    <a16:creationId xmlns:a16="http://schemas.microsoft.com/office/drawing/2014/main" id="{5FF3ED2D-9214-4680-9343-4825DDFDB9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171" b="31140"/>
              <a:stretch/>
            </p:blipFill>
            <p:spPr bwMode="auto">
              <a:xfrm>
                <a:off x="7456000" y="4536710"/>
                <a:ext cx="1545119" cy="58234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a:extLst>
                <a:ext uri="{FF2B5EF4-FFF2-40B4-BE49-F238E27FC236}">
                  <a16:creationId xmlns:a16="http://schemas.microsoft.com/office/drawing/2014/main" id="{40F36C23-BF28-48AF-BE92-3C7C32E5819F}"/>
                </a:ext>
              </a:extLst>
            </p:cNvPr>
            <p:cNvCxnSpPr/>
            <p:nvPr/>
          </p:nvCxnSpPr>
          <p:spPr>
            <a:xfrm>
              <a:off x="0" y="4410595"/>
              <a:ext cx="9140166" cy="0"/>
            </a:xfrm>
            <a:prstGeom prst="line">
              <a:avLst/>
            </a:prstGeom>
            <a:ln w="952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13" name="image10.png">
            <a:extLst>
              <a:ext uri="{FF2B5EF4-FFF2-40B4-BE49-F238E27FC236}">
                <a16:creationId xmlns:a16="http://schemas.microsoft.com/office/drawing/2014/main" id="{4E3EF4EE-8A68-4FCC-B91F-B99B0754CEF4}"/>
              </a:ext>
            </a:extLst>
          </p:cNvPr>
          <p:cNvPicPr/>
          <p:nvPr/>
        </p:nvPicPr>
        <p:blipFill>
          <a:blip r:embed="rId7"/>
          <a:srcRect/>
          <a:stretch>
            <a:fillRect/>
          </a:stretch>
        </p:blipFill>
        <p:spPr>
          <a:xfrm>
            <a:off x="357167" y="977206"/>
            <a:ext cx="11477667" cy="4513981"/>
          </a:xfrm>
          <a:prstGeom prst="rect">
            <a:avLst/>
          </a:prstGeom>
          <a:ln/>
        </p:spPr>
      </p:pic>
      <p:pic>
        <p:nvPicPr>
          <p:cNvPr id="2" name="Picture 1">
            <a:extLst>
              <a:ext uri="{FF2B5EF4-FFF2-40B4-BE49-F238E27FC236}">
                <a16:creationId xmlns:a16="http://schemas.microsoft.com/office/drawing/2014/main" id="{134E1B3B-7E7C-7704-F253-9700DA6552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849" y="5949621"/>
            <a:ext cx="1471746" cy="830065"/>
          </a:xfrm>
          <a:prstGeom prst="rect">
            <a:avLst/>
          </a:prstGeom>
        </p:spPr>
      </p:pic>
      <p:pic>
        <p:nvPicPr>
          <p:cNvPr id="5" name="Picture 4">
            <a:extLst>
              <a:ext uri="{FF2B5EF4-FFF2-40B4-BE49-F238E27FC236}">
                <a16:creationId xmlns:a16="http://schemas.microsoft.com/office/drawing/2014/main" id="{A3E840C0-07E9-3C01-A56F-22209F188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841" y="1068478"/>
            <a:ext cx="2023571" cy="1141295"/>
          </a:xfrm>
          <a:prstGeom prst="rect">
            <a:avLst/>
          </a:prstGeom>
        </p:spPr>
      </p:pic>
    </p:spTree>
    <p:extLst>
      <p:ext uri="{BB962C8B-B14F-4D97-AF65-F5344CB8AC3E}">
        <p14:creationId xmlns:p14="http://schemas.microsoft.com/office/powerpoint/2010/main" val="2748513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91A085-4FA6-41DE-AF23-7D1A11C36356}"/>
              </a:ext>
            </a:extLst>
          </p:cNvPr>
          <p:cNvSpPr txBox="1"/>
          <p:nvPr/>
        </p:nvSpPr>
        <p:spPr>
          <a:xfrm>
            <a:off x="0" y="1"/>
            <a:ext cx="12192000" cy="461665"/>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Integrated and Inclusive Energy Planning IN KENYA</a:t>
            </a:r>
          </a:p>
        </p:txBody>
      </p:sp>
      <p:pic>
        <p:nvPicPr>
          <p:cNvPr id="13" name="Picture 4">
            <a:extLst>
              <a:ext uri="{FF2B5EF4-FFF2-40B4-BE49-F238E27FC236}">
                <a16:creationId xmlns:a16="http://schemas.microsoft.com/office/drawing/2014/main" id="{4E75AE5A-8748-1E7D-A725-63375D6C4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979" y="5997472"/>
            <a:ext cx="1001339" cy="86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Strathmore Energy Research Centre | LinkedIn">
            <a:extLst>
              <a:ext uri="{FF2B5EF4-FFF2-40B4-BE49-F238E27FC236}">
                <a16:creationId xmlns:a16="http://schemas.microsoft.com/office/drawing/2014/main" id="{AD6CF6AB-F2C3-8B88-5C49-C45E0C51AC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543" b="30775"/>
          <a:stretch/>
        </p:blipFill>
        <p:spPr bwMode="auto">
          <a:xfrm>
            <a:off x="3400030" y="6197475"/>
            <a:ext cx="2060487" cy="735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wri-logo - Publiquen Lo Que Pagan">
            <a:extLst>
              <a:ext uri="{FF2B5EF4-FFF2-40B4-BE49-F238E27FC236}">
                <a16:creationId xmlns:a16="http://schemas.microsoft.com/office/drawing/2014/main" id="{F21C4572-932B-260F-7EE0-4CC41680C7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0" t="11970" r="8000" b="21881"/>
          <a:stretch/>
        </p:blipFill>
        <p:spPr bwMode="auto">
          <a:xfrm>
            <a:off x="1276460" y="5935446"/>
            <a:ext cx="1874344" cy="855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795D2A2-D977-96B5-A609-9AD0DA60A8CB}"/>
              </a:ext>
            </a:extLst>
          </p:cNvPr>
          <p:cNvPicPr>
            <a:picLocks noChangeAspect="1"/>
          </p:cNvPicPr>
          <p:nvPr/>
        </p:nvPicPr>
        <p:blipFill>
          <a:blip r:embed="rId6"/>
          <a:stretch>
            <a:fillRect/>
          </a:stretch>
        </p:blipFill>
        <p:spPr>
          <a:xfrm>
            <a:off x="7040256" y="6363406"/>
            <a:ext cx="1993380" cy="365453"/>
          </a:xfrm>
          <a:prstGeom prst="rect">
            <a:avLst/>
          </a:prstGeom>
        </p:spPr>
      </p:pic>
      <p:pic>
        <p:nvPicPr>
          <p:cNvPr id="20" name="Picture 19">
            <a:extLst>
              <a:ext uri="{FF2B5EF4-FFF2-40B4-BE49-F238E27FC236}">
                <a16:creationId xmlns:a16="http://schemas.microsoft.com/office/drawing/2014/main" id="{D1644B61-84AD-8E36-E0F8-9B5E658ED970}"/>
              </a:ext>
            </a:extLst>
          </p:cNvPr>
          <p:cNvPicPr>
            <a:picLocks noChangeAspect="1"/>
          </p:cNvPicPr>
          <p:nvPr/>
        </p:nvPicPr>
        <p:blipFill>
          <a:blip r:embed="rId7"/>
          <a:stretch>
            <a:fillRect/>
          </a:stretch>
        </p:blipFill>
        <p:spPr>
          <a:xfrm>
            <a:off x="5901707" y="6213098"/>
            <a:ext cx="697359" cy="666067"/>
          </a:xfrm>
          <a:prstGeom prst="rect">
            <a:avLst/>
          </a:prstGeom>
        </p:spPr>
      </p:pic>
      <p:pic>
        <p:nvPicPr>
          <p:cNvPr id="3" name="Picture 2">
            <a:extLst>
              <a:ext uri="{FF2B5EF4-FFF2-40B4-BE49-F238E27FC236}">
                <a16:creationId xmlns:a16="http://schemas.microsoft.com/office/drawing/2014/main" id="{F07A5794-FD07-7D52-5479-9AE7F47D97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842" y="1112130"/>
            <a:ext cx="1667502" cy="940472"/>
          </a:xfrm>
          <a:prstGeom prst="rect">
            <a:avLst/>
          </a:prstGeom>
        </p:spPr>
      </p:pic>
      <p:graphicFrame>
        <p:nvGraphicFramePr>
          <p:cNvPr id="4" name="Diagram 3">
            <a:extLst>
              <a:ext uri="{FF2B5EF4-FFF2-40B4-BE49-F238E27FC236}">
                <a16:creationId xmlns:a16="http://schemas.microsoft.com/office/drawing/2014/main" id="{DE26939E-C91A-EB35-153B-FAF033880905}"/>
              </a:ext>
            </a:extLst>
          </p:cNvPr>
          <p:cNvGraphicFramePr/>
          <p:nvPr/>
        </p:nvGraphicFramePr>
        <p:xfrm>
          <a:off x="1232971" y="353602"/>
          <a:ext cx="6099430" cy="57215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Picture 4">
            <a:extLst>
              <a:ext uri="{FF2B5EF4-FFF2-40B4-BE49-F238E27FC236}">
                <a16:creationId xmlns:a16="http://schemas.microsoft.com/office/drawing/2014/main" id="{00010807-BD9E-7580-A8CB-62D3E73C3219}"/>
              </a:ext>
            </a:extLst>
          </p:cNvPr>
          <p:cNvPicPr>
            <a:picLocks noChangeAspect="1"/>
          </p:cNvPicPr>
          <p:nvPr/>
        </p:nvPicPr>
        <p:blipFill rotWithShape="1">
          <a:blip r:embed="rId14"/>
          <a:srcRect l="30744" t="52295" r="51141" b="7229"/>
          <a:stretch/>
        </p:blipFill>
        <p:spPr bwMode="auto">
          <a:xfrm>
            <a:off x="7636472" y="594360"/>
            <a:ext cx="4148204" cy="54473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7532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91A085-4FA6-41DE-AF23-7D1A11C36356}"/>
              </a:ext>
            </a:extLst>
          </p:cNvPr>
          <p:cNvSpPr txBox="1"/>
          <p:nvPr/>
        </p:nvSpPr>
        <p:spPr>
          <a:xfrm>
            <a:off x="0" y="1"/>
            <a:ext cx="12192000" cy="461665"/>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Powering Healthcare — Quintessential for Equitable Development</a:t>
            </a:r>
          </a:p>
        </p:txBody>
      </p:sp>
      <p:sp>
        <p:nvSpPr>
          <p:cNvPr id="3" name="Text Placeholder 2">
            <a:extLst>
              <a:ext uri="{FF2B5EF4-FFF2-40B4-BE49-F238E27FC236}">
                <a16:creationId xmlns:a16="http://schemas.microsoft.com/office/drawing/2014/main" id="{83D1EEBF-BC96-555A-5880-83F271F3FABB}"/>
              </a:ext>
            </a:extLst>
          </p:cNvPr>
          <p:cNvSpPr>
            <a:spLocks noGrp="1"/>
          </p:cNvSpPr>
          <p:nvPr>
            <p:ph type="body" sz="quarter" idx="10"/>
          </p:nvPr>
        </p:nvSpPr>
        <p:spPr/>
        <p:txBody>
          <a:bodyPr/>
          <a:lstStyle/>
          <a:p>
            <a:endParaRPr lang="en-US"/>
          </a:p>
        </p:txBody>
      </p:sp>
      <p:grpSp>
        <p:nvGrpSpPr>
          <p:cNvPr id="5" name="Group 4">
            <a:extLst>
              <a:ext uri="{FF2B5EF4-FFF2-40B4-BE49-F238E27FC236}">
                <a16:creationId xmlns:a16="http://schemas.microsoft.com/office/drawing/2014/main" id="{9FFC5CB3-19B1-75CA-A677-B024CC3B76F9}"/>
              </a:ext>
            </a:extLst>
          </p:cNvPr>
          <p:cNvGrpSpPr/>
          <p:nvPr/>
        </p:nvGrpSpPr>
        <p:grpSpPr>
          <a:xfrm>
            <a:off x="2" y="5529147"/>
            <a:ext cx="12191998" cy="1328852"/>
            <a:chOff x="2" y="5529147"/>
            <a:chExt cx="12191998" cy="1328852"/>
          </a:xfrm>
        </p:grpSpPr>
        <p:sp>
          <p:nvSpPr>
            <p:cNvPr id="6" name="Rectangle 5">
              <a:extLst>
                <a:ext uri="{FF2B5EF4-FFF2-40B4-BE49-F238E27FC236}">
                  <a16:creationId xmlns:a16="http://schemas.microsoft.com/office/drawing/2014/main" id="{1BF0B1E6-1F70-E7A3-AF0F-B2B222DC4F15}"/>
                </a:ext>
              </a:extLst>
            </p:cNvPr>
            <p:cNvSpPr/>
            <p:nvPr/>
          </p:nvSpPr>
          <p:spPr>
            <a:xfrm>
              <a:off x="2" y="5529147"/>
              <a:ext cx="12191998" cy="1328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6" descr="Logo&#10;&#10;Description automatically generated">
              <a:extLst>
                <a:ext uri="{FF2B5EF4-FFF2-40B4-BE49-F238E27FC236}">
                  <a16:creationId xmlns:a16="http://schemas.microsoft.com/office/drawing/2014/main" id="{7CAF0A6F-6A04-9CD9-BBEE-C0EB98E14D6A}"/>
                </a:ext>
              </a:extLst>
            </p:cNvPr>
            <p:cNvPicPr>
              <a:picLocks noChangeAspect="1"/>
            </p:cNvPicPr>
            <p:nvPr/>
          </p:nvPicPr>
          <p:blipFill>
            <a:blip r:embed="rId3"/>
            <a:stretch>
              <a:fillRect/>
            </a:stretch>
          </p:blipFill>
          <p:spPr>
            <a:xfrm>
              <a:off x="10731776" y="5739097"/>
              <a:ext cx="1116982" cy="826854"/>
            </a:xfrm>
            <a:prstGeom prst="rect">
              <a:avLst/>
            </a:prstGeom>
          </p:spPr>
        </p:pic>
        <p:pic>
          <p:nvPicPr>
            <p:cNvPr id="10" name="Picture 8">
              <a:extLst>
                <a:ext uri="{FF2B5EF4-FFF2-40B4-BE49-F238E27FC236}">
                  <a16:creationId xmlns:a16="http://schemas.microsoft.com/office/drawing/2014/main" id="{184D3901-1F6B-522E-84A6-00895FAD163D}"/>
                </a:ext>
              </a:extLst>
            </p:cNvPr>
            <p:cNvPicPr>
              <a:picLocks noChangeAspect="1"/>
            </p:cNvPicPr>
            <p:nvPr/>
          </p:nvPicPr>
          <p:blipFill>
            <a:blip r:embed="rId4"/>
            <a:stretch>
              <a:fillRect/>
            </a:stretch>
          </p:blipFill>
          <p:spPr>
            <a:xfrm>
              <a:off x="7934543" y="6054913"/>
              <a:ext cx="2018371" cy="611372"/>
            </a:xfrm>
            <a:prstGeom prst="rect">
              <a:avLst/>
            </a:prstGeom>
          </p:spPr>
        </p:pic>
        <p:pic>
          <p:nvPicPr>
            <p:cNvPr id="11" name="Picture 8">
              <a:extLst>
                <a:ext uri="{FF2B5EF4-FFF2-40B4-BE49-F238E27FC236}">
                  <a16:creationId xmlns:a16="http://schemas.microsoft.com/office/drawing/2014/main" id="{43D866C1-2EB8-2B0A-FE27-54B032F9941E}"/>
                </a:ext>
              </a:extLst>
            </p:cNvPr>
            <p:cNvPicPr>
              <a:picLocks noChangeAspect="1"/>
            </p:cNvPicPr>
            <p:nvPr/>
          </p:nvPicPr>
          <p:blipFill>
            <a:blip r:embed="rId5"/>
            <a:stretch>
              <a:fillRect/>
            </a:stretch>
          </p:blipFill>
          <p:spPr>
            <a:xfrm>
              <a:off x="4937197" y="5842484"/>
              <a:ext cx="2120591" cy="726795"/>
            </a:xfrm>
            <a:prstGeom prst="rect">
              <a:avLst/>
            </a:prstGeom>
          </p:spPr>
        </p:pic>
        <p:pic>
          <p:nvPicPr>
            <p:cNvPr id="12" name="Graphic 15">
              <a:extLst>
                <a:ext uri="{FF2B5EF4-FFF2-40B4-BE49-F238E27FC236}">
                  <a16:creationId xmlns:a16="http://schemas.microsoft.com/office/drawing/2014/main" id="{322D44B3-EFDF-6B9B-46F9-0A33954A16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923" y="5606157"/>
              <a:ext cx="2099953" cy="1129835"/>
            </a:xfrm>
            <a:prstGeom prst="rect">
              <a:avLst/>
            </a:prstGeom>
          </p:spPr>
        </p:pic>
        <p:pic>
          <p:nvPicPr>
            <p:cNvPr id="13" name="Picture 12" descr="A picture containing text, emblem, cartoon, logo&#10;&#10;Description automatically generated">
              <a:extLst>
                <a:ext uri="{FF2B5EF4-FFF2-40B4-BE49-F238E27FC236}">
                  <a16:creationId xmlns:a16="http://schemas.microsoft.com/office/drawing/2014/main" id="{7211532E-9F61-3051-87EE-AB6EF0985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6690" y="5716524"/>
              <a:ext cx="1116982" cy="1116982"/>
            </a:xfrm>
            <a:prstGeom prst="rect">
              <a:avLst/>
            </a:prstGeom>
          </p:spPr>
        </p:pic>
      </p:grpSp>
      <p:pic>
        <p:nvPicPr>
          <p:cNvPr id="38" name="Picture 37">
            <a:extLst>
              <a:ext uri="{FF2B5EF4-FFF2-40B4-BE49-F238E27FC236}">
                <a16:creationId xmlns:a16="http://schemas.microsoft.com/office/drawing/2014/main" id="{11C587BC-C7C1-3FB2-51A5-0D5036F73C7A}"/>
              </a:ext>
            </a:extLst>
          </p:cNvPr>
          <p:cNvPicPr>
            <a:picLocks noChangeAspect="1"/>
          </p:cNvPicPr>
          <p:nvPr/>
        </p:nvPicPr>
        <p:blipFill>
          <a:blip r:embed="rId9"/>
          <a:stretch>
            <a:fillRect/>
          </a:stretch>
        </p:blipFill>
        <p:spPr>
          <a:xfrm>
            <a:off x="2534960" y="786341"/>
            <a:ext cx="8523957" cy="4793260"/>
          </a:xfrm>
          <a:prstGeom prst="rect">
            <a:avLst/>
          </a:prstGeom>
        </p:spPr>
      </p:pic>
      <p:pic>
        <p:nvPicPr>
          <p:cNvPr id="2" name="Picture 1">
            <a:extLst>
              <a:ext uri="{FF2B5EF4-FFF2-40B4-BE49-F238E27FC236}">
                <a16:creationId xmlns:a16="http://schemas.microsoft.com/office/drawing/2014/main" id="{07B1048C-7122-4AA5-955E-F662E442CE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305" y="789920"/>
            <a:ext cx="2023571" cy="1141295"/>
          </a:xfrm>
          <a:prstGeom prst="rect">
            <a:avLst/>
          </a:prstGeom>
        </p:spPr>
      </p:pic>
    </p:spTree>
    <p:extLst>
      <p:ext uri="{BB962C8B-B14F-4D97-AF65-F5344CB8AC3E}">
        <p14:creationId xmlns:p14="http://schemas.microsoft.com/office/powerpoint/2010/main" val="2044575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E8AEE3-D914-E8E3-23AC-F3ACF24E440E}"/>
              </a:ext>
            </a:extLst>
          </p:cNvPr>
          <p:cNvGrpSpPr/>
          <p:nvPr/>
        </p:nvGrpSpPr>
        <p:grpSpPr>
          <a:xfrm>
            <a:off x="0" y="1"/>
            <a:ext cx="12192000" cy="6510099"/>
            <a:chOff x="0" y="1"/>
            <a:chExt cx="9144000" cy="4882574"/>
          </a:xfrm>
        </p:grpSpPr>
        <p:sp>
          <p:nvSpPr>
            <p:cNvPr id="8" name="TextBox 7">
              <a:extLst>
                <a:ext uri="{FF2B5EF4-FFF2-40B4-BE49-F238E27FC236}">
                  <a16:creationId xmlns:a16="http://schemas.microsoft.com/office/drawing/2014/main" id="{D591A085-4FA6-41DE-AF23-7D1A11C36356}"/>
                </a:ext>
              </a:extLst>
            </p:cNvPr>
            <p:cNvSpPr txBox="1"/>
            <p:nvPr/>
          </p:nvSpPr>
          <p:spPr>
            <a:xfrm>
              <a:off x="0" y="1"/>
              <a:ext cx="9144000" cy="346249"/>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Powering Healthcare – Quintessential for Equitable development </a:t>
              </a:r>
            </a:p>
          </p:txBody>
        </p:sp>
        <p:pic>
          <p:nvPicPr>
            <p:cNvPr id="12" name="Picture 11">
              <a:extLst>
                <a:ext uri="{FF2B5EF4-FFF2-40B4-BE49-F238E27FC236}">
                  <a16:creationId xmlns:a16="http://schemas.microsoft.com/office/drawing/2014/main" id="{D818F54B-B701-DC90-1BB1-76F6454EC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672" y="4041305"/>
              <a:ext cx="1289066" cy="756108"/>
            </a:xfrm>
            <a:prstGeom prst="rect">
              <a:avLst/>
            </a:prstGeom>
          </p:spPr>
        </p:pic>
        <p:pic>
          <p:nvPicPr>
            <p:cNvPr id="15" name="Picture 14" descr="A logo of a company&#10;&#10;Description automatically generated">
              <a:extLst>
                <a:ext uri="{FF2B5EF4-FFF2-40B4-BE49-F238E27FC236}">
                  <a16:creationId xmlns:a16="http://schemas.microsoft.com/office/drawing/2014/main" id="{239222FD-27BC-CEF1-C7B7-12D210CAE7AF}"/>
                </a:ext>
              </a:extLst>
            </p:cNvPr>
            <p:cNvPicPr>
              <a:picLocks noChangeAspect="1"/>
            </p:cNvPicPr>
            <p:nvPr/>
          </p:nvPicPr>
          <p:blipFill rotWithShape="1">
            <a:blip r:embed="rId4"/>
            <a:srcRect t="23604" r="-7021" b="26702"/>
            <a:stretch/>
          </p:blipFill>
          <p:spPr>
            <a:xfrm>
              <a:off x="4216462" y="3956144"/>
              <a:ext cx="1995129" cy="926431"/>
            </a:xfrm>
            <a:prstGeom prst="rect">
              <a:avLst/>
            </a:prstGeom>
          </p:spPr>
        </p:pic>
        <p:pic>
          <p:nvPicPr>
            <p:cNvPr id="3" name="Picture 2">
              <a:extLst>
                <a:ext uri="{FF2B5EF4-FFF2-40B4-BE49-F238E27FC236}">
                  <a16:creationId xmlns:a16="http://schemas.microsoft.com/office/drawing/2014/main" id="{162FCD85-141C-FD7B-5924-092A1D9272A5}"/>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5" y="781778"/>
              <a:ext cx="3989016" cy="4100797"/>
            </a:xfrm>
            <a:prstGeom prst="rect">
              <a:avLst/>
            </a:prstGeom>
            <a:noFill/>
            <a:ln>
              <a:noFill/>
            </a:ln>
          </p:spPr>
        </p:pic>
        <p:pic>
          <p:nvPicPr>
            <p:cNvPr id="4" name="Picture 3">
              <a:extLst>
                <a:ext uri="{FF2B5EF4-FFF2-40B4-BE49-F238E27FC236}">
                  <a16:creationId xmlns:a16="http://schemas.microsoft.com/office/drawing/2014/main" id="{C7C4CE0E-1D63-6AE1-1C67-1665733D985F}"/>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053381" y="871869"/>
              <a:ext cx="4965405" cy="2813027"/>
            </a:xfrm>
            <a:prstGeom prst="rect">
              <a:avLst/>
            </a:prstGeom>
            <a:noFill/>
            <a:ln>
              <a:noFill/>
            </a:ln>
          </p:spPr>
        </p:pic>
        <p:pic>
          <p:nvPicPr>
            <p:cNvPr id="6" name="Picture 5" descr="A red circle with white text&#10;&#10;Description automatically generated">
              <a:extLst>
                <a:ext uri="{FF2B5EF4-FFF2-40B4-BE49-F238E27FC236}">
                  <a16:creationId xmlns:a16="http://schemas.microsoft.com/office/drawing/2014/main" id="{C86C7FE9-FF7A-AE62-F8D6-9928B55C15B7}"/>
                </a:ext>
              </a:extLst>
            </p:cNvPr>
            <p:cNvPicPr>
              <a:picLocks noChangeAspect="1"/>
            </p:cNvPicPr>
            <p:nvPr/>
          </p:nvPicPr>
          <p:blipFill>
            <a:blip r:embed="rId7"/>
            <a:stretch>
              <a:fillRect/>
            </a:stretch>
          </p:blipFill>
          <p:spPr>
            <a:xfrm>
              <a:off x="8004941" y="3956144"/>
              <a:ext cx="841347" cy="841347"/>
            </a:xfrm>
            <a:prstGeom prst="rect">
              <a:avLst/>
            </a:prstGeom>
          </p:spPr>
        </p:pic>
      </p:grpSp>
    </p:spTree>
    <p:extLst>
      <p:ext uri="{BB962C8B-B14F-4D97-AF65-F5344CB8AC3E}">
        <p14:creationId xmlns:p14="http://schemas.microsoft.com/office/powerpoint/2010/main" val="398692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E8AEE3-D914-E8E3-23AC-F3ACF24E440E}"/>
              </a:ext>
            </a:extLst>
          </p:cNvPr>
          <p:cNvGrpSpPr/>
          <p:nvPr/>
        </p:nvGrpSpPr>
        <p:grpSpPr>
          <a:xfrm>
            <a:off x="0" y="1"/>
            <a:ext cx="12192000" cy="1842515"/>
            <a:chOff x="0" y="1"/>
            <a:chExt cx="9144000" cy="1381886"/>
          </a:xfrm>
        </p:grpSpPr>
        <p:sp>
          <p:nvSpPr>
            <p:cNvPr id="8" name="TextBox 7">
              <a:extLst>
                <a:ext uri="{FF2B5EF4-FFF2-40B4-BE49-F238E27FC236}">
                  <a16:creationId xmlns:a16="http://schemas.microsoft.com/office/drawing/2014/main" id="{D591A085-4FA6-41DE-AF23-7D1A11C36356}"/>
                </a:ext>
              </a:extLst>
            </p:cNvPr>
            <p:cNvSpPr txBox="1"/>
            <p:nvPr/>
          </p:nvSpPr>
          <p:spPr>
            <a:xfrm>
              <a:off x="0" y="1"/>
              <a:ext cx="9144000" cy="300083"/>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Decarbonizing Transportation : Optimal Location for installing EV Charging Infrastructure</a:t>
              </a:r>
            </a:p>
          </p:txBody>
        </p:sp>
        <p:pic>
          <p:nvPicPr>
            <p:cNvPr id="12" name="Picture 11">
              <a:extLst>
                <a:ext uri="{FF2B5EF4-FFF2-40B4-BE49-F238E27FC236}">
                  <a16:creationId xmlns:a16="http://schemas.microsoft.com/office/drawing/2014/main" id="{D818F54B-B701-DC90-1BB1-76F6454EC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520" y="625779"/>
              <a:ext cx="1289066" cy="756108"/>
            </a:xfrm>
            <a:prstGeom prst="rect">
              <a:avLst/>
            </a:prstGeom>
          </p:spPr>
        </p:pic>
      </p:grpSp>
      <p:grpSp>
        <p:nvGrpSpPr>
          <p:cNvPr id="2" name="Group 1">
            <a:extLst>
              <a:ext uri="{FF2B5EF4-FFF2-40B4-BE49-F238E27FC236}">
                <a16:creationId xmlns:a16="http://schemas.microsoft.com/office/drawing/2014/main" id="{626FFA82-35E3-EC68-593A-0A51026E28BB}"/>
              </a:ext>
            </a:extLst>
          </p:cNvPr>
          <p:cNvGrpSpPr/>
          <p:nvPr/>
        </p:nvGrpSpPr>
        <p:grpSpPr>
          <a:xfrm>
            <a:off x="-1" y="572754"/>
            <a:ext cx="9990550" cy="5838094"/>
            <a:chOff x="349153" y="322168"/>
            <a:chExt cx="11214197" cy="5800725"/>
          </a:xfrm>
        </p:grpSpPr>
        <p:grpSp>
          <p:nvGrpSpPr>
            <p:cNvPr id="5" name="Group 4">
              <a:extLst>
                <a:ext uri="{FF2B5EF4-FFF2-40B4-BE49-F238E27FC236}">
                  <a16:creationId xmlns:a16="http://schemas.microsoft.com/office/drawing/2014/main" id="{00969249-23AE-D4EC-2812-E70818FA9E8F}"/>
                </a:ext>
              </a:extLst>
            </p:cNvPr>
            <p:cNvGrpSpPr/>
            <p:nvPr/>
          </p:nvGrpSpPr>
          <p:grpSpPr>
            <a:xfrm>
              <a:off x="349153" y="322168"/>
              <a:ext cx="11214197" cy="5800725"/>
              <a:chOff x="349153" y="322168"/>
              <a:chExt cx="11214197" cy="5800725"/>
            </a:xfrm>
          </p:grpSpPr>
          <p:pic>
            <p:nvPicPr>
              <p:cNvPr id="23" name="Picture 22">
                <a:extLst>
                  <a:ext uri="{FF2B5EF4-FFF2-40B4-BE49-F238E27FC236}">
                    <a16:creationId xmlns:a16="http://schemas.microsoft.com/office/drawing/2014/main" id="{D67C8DCB-D9CB-8697-0332-A9240E5F0913}"/>
                  </a:ext>
                </a:extLst>
              </p:cNvPr>
              <p:cNvPicPr>
                <a:picLocks noChangeAspect="1"/>
              </p:cNvPicPr>
              <p:nvPr/>
            </p:nvPicPr>
            <p:blipFill>
              <a:blip r:embed="rId4"/>
              <a:srcRect l="31172" t="15417" r="23984"/>
              <a:stretch/>
            </p:blipFill>
            <p:spPr>
              <a:xfrm>
                <a:off x="6096000" y="322168"/>
                <a:ext cx="5467350" cy="5800725"/>
              </a:xfrm>
              <a:prstGeom prst="rect">
                <a:avLst/>
              </a:prstGeom>
            </p:spPr>
          </p:pic>
          <p:grpSp>
            <p:nvGrpSpPr>
              <p:cNvPr id="24" name="Group 23">
                <a:extLst>
                  <a:ext uri="{FF2B5EF4-FFF2-40B4-BE49-F238E27FC236}">
                    <a16:creationId xmlns:a16="http://schemas.microsoft.com/office/drawing/2014/main" id="{D79E8A3E-5A18-E559-8F04-C5B0CDF3F566}"/>
                  </a:ext>
                </a:extLst>
              </p:cNvPr>
              <p:cNvGrpSpPr/>
              <p:nvPr/>
            </p:nvGrpSpPr>
            <p:grpSpPr>
              <a:xfrm>
                <a:off x="349153" y="322168"/>
                <a:ext cx="5735568" cy="5799600"/>
                <a:chOff x="349153" y="322168"/>
                <a:chExt cx="5735568" cy="5799600"/>
              </a:xfrm>
            </p:grpSpPr>
            <p:pic>
              <p:nvPicPr>
                <p:cNvPr id="25" name="Picture 24">
                  <a:extLst>
                    <a:ext uri="{FF2B5EF4-FFF2-40B4-BE49-F238E27FC236}">
                      <a16:creationId xmlns:a16="http://schemas.microsoft.com/office/drawing/2014/main" id="{17DA4953-46E6-920D-A09D-D81100648231}"/>
                    </a:ext>
                  </a:extLst>
                </p:cNvPr>
                <p:cNvPicPr>
                  <a:picLocks noChangeAspect="1"/>
                </p:cNvPicPr>
                <p:nvPr/>
              </p:nvPicPr>
              <p:blipFill>
                <a:blip r:embed="rId5"/>
                <a:srcRect l="29609" t="11944" r="21406"/>
                <a:stretch/>
              </p:blipFill>
              <p:spPr>
                <a:xfrm>
                  <a:off x="349153" y="322168"/>
                  <a:ext cx="5735568" cy="5799600"/>
                </a:xfrm>
                <a:prstGeom prst="rect">
                  <a:avLst/>
                </a:prstGeom>
              </p:spPr>
            </p:pic>
            <p:sp>
              <p:nvSpPr>
                <p:cNvPr id="26" name="Rectangle 25">
                  <a:extLst>
                    <a:ext uri="{FF2B5EF4-FFF2-40B4-BE49-F238E27FC236}">
                      <a16:creationId xmlns:a16="http://schemas.microsoft.com/office/drawing/2014/main" id="{89484D01-C66D-0472-7D40-ACF5F9B55775}"/>
                    </a:ext>
                  </a:extLst>
                </p:cNvPr>
                <p:cNvSpPr/>
                <p:nvPr/>
              </p:nvSpPr>
              <p:spPr>
                <a:xfrm>
                  <a:off x="360432" y="4807124"/>
                  <a:ext cx="2415425" cy="1314644"/>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7" name="Group 6">
              <a:extLst>
                <a:ext uri="{FF2B5EF4-FFF2-40B4-BE49-F238E27FC236}">
                  <a16:creationId xmlns:a16="http://schemas.microsoft.com/office/drawing/2014/main" id="{3D803584-A3C2-8BB4-12B4-6872DB0564E2}"/>
                </a:ext>
              </a:extLst>
            </p:cNvPr>
            <p:cNvGrpSpPr/>
            <p:nvPr/>
          </p:nvGrpSpPr>
          <p:grpSpPr>
            <a:xfrm>
              <a:off x="360432" y="4808519"/>
              <a:ext cx="2325090" cy="1313812"/>
              <a:chOff x="322729" y="744070"/>
              <a:chExt cx="2325090" cy="1313812"/>
            </a:xfrm>
          </p:grpSpPr>
          <p:pic>
            <p:nvPicPr>
              <p:cNvPr id="10" name="Picture 9">
                <a:extLst>
                  <a:ext uri="{FF2B5EF4-FFF2-40B4-BE49-F238E27FC236}">
                    <a16:creationId xmlns:a16="http://schemas.microsoft.com/office/drawing/2014/main" id="{94454231-091D-0EB1-C806-7E8FE83DA94F}"/>
                  </a:ext>
                </a:extLst>
              </p:cNvPr>
              <p:cNvPicPr>
                <a:picLocks noChangeAspect="1"/>
              </p:cNvPicPr>
              <p:nvPr/>
            </p:nvPicPr>
            <p:blipFill>
              <a:blip r:embed="rId6"/>
              <a:srcRect l="2649" t="10849" r="79411" b="86702"/>
              <a:stretch/>
            </p:blipFill>
            <p:spPr>
              <a:xfrm>
                <a:off x="322729" y="744070"/>
                <a:ext cx="2187389" cy="167951"/>
              </a:xfrm>
              <a:prstGeom prst="rect">
                <a:avLst/>
              </a:prstGeom>
            </p:spPr>
          </p:pic>
          <p:pic>
            <p:nvPicPr>
              <p:cNvPr id="11" name="Picture 10">
                <a:extLst>
                  <a:ext uri="{FF2B5EF4-FFF2-40B4-BE49-F238E27FC236}">
                    <a16:creationId xmlns:a16="http://schemas.microsoft.com/office/drawing/2014/main" id="{08AAAC70-CA18-E109-2577-C77B9B3C2E4B}"/>
                  </a:ext>
                </a:extLst>
              </p:cNvPr>
              <p:cNvPicPr>
                <a:picLocks noChangeAspect="1"/>
              </p:cNvPicPr>
              <p:nvPr/>
            </p:nvPicPr>
            <p:blipFill>
              <a:blip r:embed="rId6"/>
              <a:srcRect l="2647" t="17654" r="92755" b="79896"/>
              <a:stretch/>
            </p:blipFill>
            <p:spPr>
              <a:xfrm>
                <a:off x="1833282" y="744070"/>
                <a:ext cx="560569" cy="167951"/>
              </a:xfrm>
              <a:prstGeom prst="rect">
                <a:avLst/>
              </a:prstGeom>
            </p:spPr>
          </p:pic>
          <p:pic>
            <p:nvPicPr>
              <p:cNvPr id="13" name="Picture 12">
                <a:extLst>
                  <a:ext uri="{FF2B5EF4-FFF2-40B4-BE49-F238E27FC236}">
                    <a16:creationId xmlns:a16="http://schemas.microsoft.com/office/drawing/2014/main" id="{E2607A59-C392-F37A-611E-4F2FC6BFDDA2}"/>
                  </a:ext>
                </a:extLst>
              </p:cNvPr>
              <p:cNvPicPr>
                <a:picLocks noChangeAspect="1"/>
              </p:cNvPicPr>
              <p:nvPr/>
            </p:nvPicPr>
            <p:blipFill>
              <a:blip r:embed="rId6"/>
              <a:srcRect l="2647" t="57399" r="91998" b="39978"/>
              <a:stretch/>
            </p:blipFill>
            <p:spPr>
              <a:xfrm>
                <a:off x="331196" y="1270472"/>
                <a:ext cx="652929" cy="179917"/>
              </a:xfrm>
              <a:prstGeom prst="rect">
                <a:avLst/>
              </a:prstGeom>
            </p:spPr>
          </p:pic>
          <p:pic>
            <p:nvPicPr>
              <p:cNvPr id="14" name="Picture 13">
                <a:extLst>
                  <a:ext uri="{FF2B5EF4-FFF2-40B4-BE49-F238E27FC236}">
                    <a16:creationId xmlns:a16="http://schemas.microsoft.com/office/drawing/2014/main" id="{A420161D-19AF-BE12-F198-7EDFD2EF29F4}"/>
                  </a:ext>
                </a:extLst>
              </p:cNvPr>
              <p:cNvPicPr>
                <a:picLocks noChangeAspect="1"/>
              </p:cNvPicPr>
              <p:nvPr/>
            </p:nvPicPr>
            <p:blipFill>
              <a:blip r:embed="rId6"/>
              <a:srcRect l="2647" t="22353" r="84182" b="74870"/>
              <a:stretch/>
            </p:blipFill>
            <p:spPr>
              <a:xfrm>
                <a:off x="322729" y="912021"/>
                <a:ext cx="1605803" cy="190500"/>
              </a:xfrm>
              <a:prstGeom prst="rect">
                <a:avLst/>
              </a:prstGeom>
            </p:spPr>
          </p:pic>
          <p:pic>
            <p:nvPicPr>
              <p:cNvPr id="16" name="Picture 15">
                <a:extLst>
                  <a:ext uri="{FF2B5EF4-FFF2-40B4-BE49-F238E27FC236}">
                    <a16:creationId xmlns:a16="http://schemas.microsoft.com/office/drawing/2014/main" id="{B447E591-DCB8-121E-4850-76D845A881C9}"/>
                  </a:ext>
                </a:extLst>
              </p:cNvPr>
              <p:cNvPicPr>
                <a:picLocks noChangeAspect="1"/>
              </p:cNvPicPr>
              <p:nvPr/>
            </p:nvPicPr>
            <p:blipFill>
              <a:blip r:embed="rId6"/>
              <a:srcRect l="3506" t="41023" r="93633" b="56754"/>
              <a:stretch/>
            </p:blipFill>
            <p:spPr>
              <a:xfrm>
                <a:off x="1939177" y="931071"/>
                <a:ext cx="348778" cy="152400"/>
              </a:xfrm>
              <a:prstGeom prst="rect">
                <a:avLst/>
              </a:prstGeom>
            </p:spPr>
          </p:pic>
          <p:pic>
            <p:nvPicPr>
              <p:cNvPr id="17" name="Picture 16">
                <a:extLst>
                  <a:ext uri="{FF2B5EF4-FFF2-40B4-BE49-F238E27FC236}">
                    <a16:creationId xmlns:a16="http://schemas.microsoft.com/office/drawing/2014/main" id="{EBD630DA-201A-AAF6-7CAD-BB9DBD99E052}"/>
                  </a:ext>
                </a:extLst>
              </p:cNvPr>
              <p:cNvPicPr>
                <a:picLocks noChangeAspect="1"/>
              </p:cNvPicPr>
              <p:nvPr/>
            </p:nvPicPr>
            <p:blipFill>
              <a:blip r:embed="rId6"/>
              <a:srcRect l="2647" t="45825" r="90517" b="51257"/>
              <a:stretch/>
            </p:blipFill>
            <p:spPr>
              <a:xfrm>
                <a:off x="322729" y="1102521"/>
                <a:ext cx="833432" cy="200026"/>
              </a:xfrm>
              <a:prstGeom prst="rect">
                <a:avLst/>
              </a:prstGeom>
            </p:spPr>
          </p:pic>
          <p:pic>
            <p:nvPicPr>
              <p:cNvPr id="18" name="Picture 17">
                <a:extLst>
                  <a:ext uri="{FF2B5EF4-FFF2-40B4-BE49-F238E27FC236}">
                    <a16:creationId xmlns:a16="http://schemas.microsoft.com/office/drawing/2014/main" id="{24C252D0-4429-FB74-8B8D-F3E66FA19D77}"/>
                  </a:ext>
                </a:extLst>
              </p:cNvPr>
              <p:cNvPicPr>
                <a:picLocks noChangeAspect="1"/>
              </p:cNvPicPr>
              <p:nvPr/>
            </p:nvPicPr>
            <p:blipFill>
              <a:blip r:embed="rId6"/>
              <a:srcRect l="3506" t="41023" r="93633" b="56754"/>
              <a:stretch/>
            </p:blipFill>
            <p:spPr>
              <a:xfrm>
                <a:off x="1939177" y="1083471"/>
                <a:ext cx="348778" cy="152400"/>
              </a:xfrm>
              <a:prstGeom prst="rect">
                <a:avLst/>
              </a:prstGeom>
            </p:spPr>
          </p:pic>
          <p:pic>
            <p:nvPicPr>
              <p:cNvPr id="19" name="Picture 18">
                <a:extLst>
                  <a:ext uri="{FF2B5EF4-FFF2-40B4-BE49-F238E27FC236}">
                    <a16:creationId xmlns:a16="http://schemas.microsoft.com/office/drawing/2014/main" id="{18E599D0-0A8B-AC8E-39AD-5123391EFEAA}"/>
                  </a:ext>
                </a:extLst>
              </p:cNvPr>
              <p:cNvPicPr>
                <a:picLocks noChangeAspect="1"/>
              </p:cNvPicPr>
              <p:nvPr/>
            </p:nvPicPr>
            <p:blipFill>
              <a:blip r:embed="rId6"/>
              <a:srcRect l="3341" t="64072" r="94151" b="32471"/>
              <a:stretch/>
            </p:blipFill>
            <p:spPr>
              <a:xfrm>
                <a:off x="1928532" y="1246454"/>
                <a:ext cx="305634" cy="237067"/>
              </a:xfrm>
              <a:prstGeom prst="rect">
                <a:avLst/>
              </a:prstGeom>
            </p:spPr>
          </p:pic>
          <p:pic>
            <p:nvPicPr>
              <p:cNvPr id="20" name="Picture 19">
                <a:extLst>
                  <a:ext uri="{FF2B5EF4-FFF2-40B4-BE49-F238E27FC236}">
                    <a16:creationId xmlns:a16="http://schemas.microsoft.com/office/drawing/2014/main" id="{FB5B2504-530A-5F7B-3614-E95ED9867D86}"/>
                  </a:ext>
                </a:extLst>
              </p:cNvPr>
              <p:cNvPicPr>
                <a:picLocks noChangeAspect="1"/>
              </p:cNvPicPr>
              <p:nvPr/>
            </p:nvPicPr>
            <p:blipFill>
              <a:blip r:embed="rId6"/>
              <a:srcRect l="2647" t="68542" r="89020" b="28248"/>
              <a:stretch/>
            </p:blipFill>
            <p:spPr>
              <a:xfrm>
                <a:off x="331196" y="1450389"/>
                <a:ext cx="1016001" cy="220133"/>
              </a:xfrm>
              <a:prstGeom prst="rect">
                <a:avLst/>
              </a:prstGeom>
            </p:spPr>
          </p:pic>
          <p:pic>
            <p:nvPicPr>
              <p:cNvPr id="21" name="Picture 20">
                <a:extLst>
                  <a:ext uri="{FF2B5EF4-FFF2-40B4-BE49-F238E27FC236}">
                    <a16:creationId xmlns:a16="http://schemas.microsoft.com/office/drawing/2014/main" id="{9A1FD631-6B0B-7EEA-1CA8-8CDDF531C872}"/>
                  </a:ext>
                </a:extLst>
              </p:cNvPr>
              <p:cNvPicPr>
                <a:picLocks noChangeAspect="1"/>
              </p:cNvPicPr>
              <p:nvPr/>
            </p:nvPicPr>
            <p:blipFill>
              <a:blip r:embed="rId6"/>
              <a:srcRect l="2647" t="75284" r="93204" b="21858"/>
              <a:stretch/>
            </p:blipFill>
            <p:spPr>
              <a:xfrm>
                <a:off x="1833282" y="1484120"/>
                <a:ext cx="505832" cy="195942"/>
              </a:xfrm>
              <a:prstGeom prst="rect">
                <a:avLst/>
              </a:prstGeom>
            </p:spPr>
          </p:pic>
          <p:pic>
            <p:nvPicPr>
              <p:cNvPr id="22" name="Picture 21">
                <a:extLst>
                  <a:ext uri="{FF2B5EF4-FFF2-40B4-BE49-F238E27FC236}">
                    <a16:creationId xmlns:a16="http://schemas.microsoft.com/office/drawing/2014/main" id="{21A54EB0-EEA8-F02E-A08C-FC9B300FB422}"/>
                  </a:ext>
                </a:extLst>
              </p:cNvPr>
              <p:cNvPicPr>
                <a:picLocks noChangeAspect="1"/>
              </p:cNvPicPr>
              <p:nvPr/>
            </p:nvPicPr>
            <p:blipFill>
              <a:blip r:embed="rId6"/>
              <a:srcRect l="3487" t="79794" r="73478" b="12270"/>
              <a:stretch/>
            </p:blipFill>
            <p:spPr>
              <a:xfrm>
                <a:off x="379819" y="1618356"/>
                <a:ext cx="2268000" cy="439526"/>
              </a:xfrm>
              <a:prstGeom prst="rect">
                <a:avLst/>
              </a:prstGeom>
            </p:spPr>
          </p:pic>
        </p:grpSp>
      </p:grpSp>
      <p:pic>
        <p:nvPicPr>
          <p:cNvPr id="3" name="Picture 8">
            <a:extLst>
              <a:ext uri="{FF2B5EF4-FFF2-40B4-BE49-F238E27FC236}">
                <a16:creationId xmlns:a16="http://schemas.microsoft.com/office/drawing/2014/main" id="{DB02DF94-1F4D-0D38-F1C8-497CF00EDCA8}"/>
              </a:ext>
            </a:extLst>
          </p:cNvPr>
          <p:cNvPicPr>
            <a:picLocks noChangeAspect="1"/>
          </p:cNvPicPr>
          <p:nvPr/>
        </p:nvPicPr>
        <p:blipFill>
          <a:blip r:embed="rId7"/>
          <a:stretch>
            <a:fillRect/>
          </a:stretch>
        </p:blipFill>
        <p:spPr>
          <a:xfrm>
            <a:off x="10010645" y="2392616"/>
            <a:ext cx="2120591" cy="726795"/>
          </a:xfrm>
          <a:prstGeom prst="rect">
            <a:avLst/>
          </a:prstGeom>
        </p:spPr>
      </p:pic>
      <p:pic>
        <p:nvPicPr>
          <p:cNvPr id="6" name="Picture 4">
            <a:extLst>
              <a:ext uri="{FF2B5EF4-FFF2-40B4-BE49-F238E27FC236}">
                <a16:creationId xmlns:a16="http://schemas.microsoft.com/office/drawing/2014/main" id="{77B96AAB-51DC-33F2-F8E3-A03B7115A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67050" y="5112578"/>
            <a:ext cx="1262023" cy="108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descr="Strathmore Energy Research Centre | LinkedIn">
            <a:extLst>
              <a:ext uri="{FF2B5EF4-FFF2-40B4-BE49-F238E27FC236}">
                <a16:creationId xmlns:a16="http://schemas.microsoft.com/office/drawing/2014/main" id="{836352EC-26C8-3CD0-4568-E1F8DE3368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3543" b="30775"/>
          <a:stretch/>
        </p:blipFill>
        <p:spPr bwMode="auto">
          <a:xfrm>
            <a:off x="10094744" y="4161847"/>
            <a:ext cx="2060487" cy="7352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94BC6311-EB79-AA6E-8744-0D7297D624F6}"/>
              </a:ext>
            </a:extLst>
          </p:cNvPr>
          <p:cNvPicPr>
            <a:picLocks noChangeAspect="1"/>
          </p:cNvPicPr>
          <p:nvPr/>
        </p:nvPicPr>
        <p:blipFill>
          <a:blip r:embed="rId10"/>
          <a:stretch>
            <a:fillRect/>
          </a:stretch>
        </p:blipFill>
        <p:spPr>
          <a:xfrm>
            <a:off x="10131798" y="3489578"/>
            <a:ext cx="1993380" cy="365453"/>
          </a:xfrm>
          <a:prstGeom prst="rect">
            <a:avLst/>
          </a:prstGeom>
        </p:spPr>
      </p:pic>
    </p:spTree>
    <p:extLst>
      <p:ext uri="{BB962C8B-B14F-4D97-AF65-F5344CB8AC3E}">
        <p14:creationId xmlns:p14="http://schemas.microsoft.com/office/powerpoint/2010/main" val="3769487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64BC82-0054-4D05-B092-0E3C0A2AADB6}"/>
              </a:ext>
            </a:extLst>
          </p:cNvPr>
          <p:cNvSpPr>
            <a:spLocks noGrp="1"/>
          </p:cNvSpPr>
          <p:nvPr>
            <p:ph type="body" sz="quarter" idx="10"/>
          </p:nvPr>
        </p:nvSpPr>
        <p:spPr/>
        <p:txBody>
          <a:bodyPr>
            <a:normAutofit/>
          </a:bodyPr>
          <a:lstStyle/>
          <a:p>
            <a:r>
              <a:rPr lang="en-US"/>
              <a:t>Source: NASA Earth Observatory</a:t>
            </a:r>
          </a:p>
        </p:txBody>
      </p:sp>
      <p:sp>
        <p:nvSpPr>
          <p:cNvPr id="2" name="Title 1">
            <a:extLst>
              <a:ext uri="{FF2B5EF4-FFF2-40B4-BE49-F238E27FC236}">
                <a16:creationId xmlns:a16="http://schemas.microsoft.com/office/drawing/2014/main" id="{C9EC1FC9-B99B-5A81-0047-8EB327D1BD10}"/>
              </a:ext>
            </a:extLst>
          </p:cNvPr>
          <p:cNvSpPr txBox="1">
            <a:spLocks/>
          </p:cNvSpPr>
          <p:nvPr/>
        </p:nvSpPr>
        <p:spPr>
          <a:xfrm>
            <a:off x="67734" y="38101"/>
            <a:ext cx="12052300" cy="793751"/>
          </a:xfrm>
          <a:prstGeom prst="rect">
            <a:avLst/>
          </a:prstGeom>
          <a:solidFill>
            <a:srgbClr val="00794C"/>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Arial"/>
                <a:ea typeface="+mj-ea"/>
                <a:cs typeface="Arial"/>
              </a:rPr>
              <a:t>Importance of energy for socio-economic development</a:t>
            </a:r>
          </a:p>
        </p:txBody>
      </p:sp>
      <p:sp>
        <p:nvSpPr>
          <p:cNvPr id="5" name="Rectangle 4">
            <a:extLst>
              <a:ext uri="{FF2B5EF4-FFF2-40B4-BE49-F238E27FC236}">
                <a16:creationId xmlns:a16="http://schemas.microsoft.com/office/drawing/2014/main" id="{7DB7DF73-FBBD-D1AD-05C4-86DF4864A244}"/>
              </a:ext>
            </a:extLst>
          </p:cNvPr>
          <p:cNvSpPr/>
          <p:nvPr/>
        </p:nvSpPr>
        <p:spPr>
          <a:xfrm>
            <a:off x="1018592" y="5777692"/>
            <a:ext cx="115213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white"/>
                </a:solidFill>
                <a:effectLst/>
                <a:uLnTx/>
                <a:uFillTx/>
                <a:latin typeface="Calibri"/>
                <a:ea typeface="+mn-ea"/>
                <a:cs typeface="+mn-cs"/>
              </a:rPr>
              <a:t>Energy is interconnected with 125 (74%) out of 169 SDG targets</a:t>
            </a:r>
            <a:endParaRPr kumimoji="0" lang="en-US" sz="2800" b="1" i="0" u="none" strike="noStrike" kern="1200" cap="none" spc="0" normalizeH="0" baseline="3000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9B37082-330E-7E14-B986-A61384E0C92C}"/>
              </a:ext>
            </a:extLst>
          </p:cNvPr>
          <p:cNvGrpSpPr/>
          <p:nvPr/>
        </p:nvGrpSpPr>
        <p:grpSpPr>
          <a:xfrm>
            <a:off x="3018586" y="2218481"/>
            <a:ext cx="8971936" cy="4531103"/>
            <a:chOff x="-3527727" y="1448763"/>
            <a:chExt cx="11990583" cy="3893624"/>
          </a:xfrm>
        </p:grpSpPr>
        <p:sp>
          <p:nvSpPr>
            <p:cNvPr id="8" name="TextBox 7">
              <a:extLst>
                <a:ext uri="{FF2B5EF4-FFF2-40B4-BE49-F238E27FC236}">
                  <a16:creationId xmlns:a16="http://schemas.microsoft.com/office/drawing/2014/main" id="{CD277A6F-413A-FA7F-1FF5-163660FD237E}"/>
                </a:ext>
              </a:extLst>
            </p:cNvPr>
            <p:cNvSpPr txBox="1"/>
            <p:nvPr/>
          </p:nvSpPr>
          <p:spPr>
            <a:xfrm>
              <a:off x="-3527727" y="5104359"/>
              <a:ext cx="8152957" cy="2380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6E51A7F-9DC9-3A98-C0C3-8BF146FFD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0144" y="1893816"/>
              <a:ext cx="1317640" cy="731520"/>
            </a:xfrm>
            <a:prstGeom prst="rect">
              <a:avLst/>
            </a:prstGeom>
          </p:spPr>
        </p:pic>
        <p:pic>
          <p:nvPicPr>
            <p:cNvPr id="11" name="Picture 10">
              <a:extLst>
                <a:ext uri="{FF2B5EF4-FFF2-40B4-BE49-F238E27FC236}">
                  <a16:creationId xmlns:a16="http://schemas.microsoft.com/office/drawing/2014/main" id="{C3D842C5-3464-B71B-1440-CE92772844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926" y="1929036"/>
              <a:ext cx="1290768" cy="731520"/>
            </a:xfrm>
            <a:prstGeom prst="rect">
              <a:avLst/>
            </a:prstGeom>
          </p:spPr>
        </p:pic>
        <p:pic>
          <p:nvPicPr>
            <p:cNvPr id="12" name="Picture 11">
              <a:extLst>
                <a:ext uri="{FF2B5EF4-FFF2-40B4-BE49-F238E27FC236}">
                  <a16:creationId xmlns:a16="http://schemas.microsoft.com/office/drawing/2014/main" id="{DEB71AFB-E2DB-9A3C-6968-FBE7DEFD2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79" y="1938997"/>
              <a:ext cx="1220104" cy="731520"/>
            </a:xfrm>
            <a:prstGeom prst="rect">
              <a:avLst/>
            </a:prstGeom>
          </p:spPr>
        </p:pic>
        <p:pic>
          <p:nvPicPr>
            <p:cNvPr id="13" name="Picture 12">
              <a:extLst>
                <a:ext uri="{FF2B5EF4-FFF2-40B4-BE49-F238E27FC236}">
                  <a16:creationId xmlns:a16="http://schemas.microsoft.com/office/drawing/2014/main" id="{4FCA9AC0-742D-4203-FE94-C51B874957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6910" y="1893816"/>
              <a:ext cx="988512" cy="731520"/>
            </a:xfrm>
            <a:prstGeom prst="rect">
              <a:avLst/>
            </a:prstGeom>
          </p:spPr>
        </p:pic>
        <p:pic>
          <p:nvPicPr>
            <p:cNvPr id="14" name="Picture 13">
              <a:extLst>
                <a:ext uri="{FF2B5EF4-FFF2-40B4-BE49-F238E27FC236}">
                  <a16:creationId xmlns:a16="http://schemas.microsoft.com/office/drawing/2014/main" id="{28FB7ECE-ECB0-5305-26F4-CAA28C5433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6446" y="1907120"/>
              <a:ext cx="1232096" cy="731520"/>
            </a:xfrm>
            <a:prstGeom prst="rect">
              <a:avLst/>
            </a:prstGeom>
          </p:spPr>
        </p:pic>
        <p:pic>
          <p:nvPicPr>
            <p:cNvPr id="15" name="Picture 14">
              <a:extLst>
                <a:ext uri="{FF2B5EF4-FFF2-40B4-BE49-F238E27FC236}">
                  <a16:creationId xmlns:a16="http://schemas.microsoft.com/office/drawing/2014/main" id="{6ADB5580-AF5B-5DD4-DDC7-E7F5204ADA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195" y="3316429"/>
              <a:ext cx="1198120" cy="751821"/>
            </a:xfrm>
            <a:prstGeom prst="rect">
              <a:avLst/>
            </a:prstGeom>
          </p:spPr>
        </p:pic>
        <p:pic>
          <p:nvPicPr>
            <p:cNvPr id="16" name="Picture 15">
              <a:extLst>
                <a:ext uri="{FF2B5EF4-FFF2-40B4-BE49-F238E27FC236}">
                  <a16:creationId xmlns:a16="http://schemas.microsoft.com/office/drawing/2014/main" id="{BCF70FE7-F234-A725-32DE-59BDEBA181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5764" y="3301127"/>
              <a:ext cx="1198120" cy="757204"/>
            </a:xfrm>
            <a:prstGeom prst="rect">
              <a:avLst/>
            </a:prstGeom>
          </p:spPr>
        </p:pic>
        <p:pic>
          <p:nvPicPr>
            <p:cNvPr id="17" name="Picture 16">
              <a:extLst>
                <a:ext uri="{FF2B5EF4-FFF2-40B4-BE49-F238E27FC236}">
                  <a16:creationId xmlns:a16="http://schemas.microsoft.com/office/drawing/2014/main" id="{D6DBDFB2-D5CF-747C-E6FC-4424DC656E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2792" y="3290963"/>
              <a:ext cx="1281036" cy="757204"/>
            </a:xfrm>
            <a:prstGeom prst="rect">
              <a:avLst/>
            </a:prstGeom>
          </p:spPr>
        </p:pic>
        <p:pic>
          <p:nvPicPr>
            <p:cNvPr id="18" name="Picture 17">
              <a:extLst>
                <a:ext uri="{FF2B5EF4-FFF2-40B4-BE49-F238E27FC236}">
                  <a16:creationId xmlns:a16="http://schemas.microsoft.com/office/drawing/2014/main" id="{FB332D16-0FE4-7EFE-B81E-66EC407AAF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16910" y="3282580"/>
              <a:ext cx="1056566" cy="757204"/>
            </a:xfrm>
            <a:prstGeom prst="rect">
              <a:avLst/>
            </a:prstGeom>
          </p:spPr>
        </p:pic>
        <p:pic>
          <p:nvPicPr>
            <p:cNvPr id="19" name="Picture 18">
              <a:extLst>
                <a:ext uri="{FF2B5EF4-FFF2-40B4-BE49-F238E27FC236}">
                  <a16:creationId xmlns:a16="http://schemas.microsoft.com/office/drawing/2014/main" id="{BBC451AD-3716-291E-4986-E93366930C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97685" y="3290963"/>
              <a:ext cx="1266818" cy="757204"/>
            </a:xfrm>
            <a:prstGeom prst="rect">
              <a:avLst/>
            </a:prstGeom>
          </p:spPr>
        </p:pic>
        <p:pic>
          <p:nvPicPr>
            <p:cNvPr id="20" name="Picture 19">
              <a:extLst>
                <a:ext uri="{FF2B5EF4-FFF2-40B4-BE49-F238E27FC236}">
                  <a16:creationId xmlns:a16="http://schemas.microsoft.com/office/drawing/2014/main" id="{9A638727-6500-577B-D591-EB8623AAB3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44299" y="3290963"/>
              <a:ext cx="1418557" cy="757204"/>
            </a:xfrm>
            <a:prstGeom prst="rect">
              <a:avLst/>
            </a:prstGeom>
          </p:spPr>
        </p:pic>
        <p:sp>
          <p:nvSpPr>
            <p:cNvPr id="21" name="TextBox 20">
              <a:extLst>
                <a:ext uri="{FF2B5EF4-FFF2-40B4-BE49-F238E27FC236}">
                  <a16:creationId xmlns:a16="http://schemas.microsoft.com/office/drawing/2014/main" id="{BD4D3342-8270-5ED0-9F45-3C5A769EB9CE}"/>
                </a:ext>
              </a:extLst>
            </p:cNvPr>
            <p:cNvSpPr txBox="1"/>
            <p:nvPr/>
          </p:nvSpPr>
          <p:spPr>
            <a:xfrm>
              <a:off x="1864759" y="1448763"/>
              <a:ext cx="5293402" cy="396714"/>
            </a:xfrm>
            <a:prstGeom prst="rect">
              <a:avLst/>
            </a:prstGeom>
            <a:solidFill>
              <a:srgbClr val="000120">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C73A00"/>
                  </a:solidFill>
                  <a:effectLst/>
                  <a:uLnTx/>
                  <a:uFillTx/>
                  <a:latin typeface="Calibri"/>
                  <a:ea typeface="+mn-ea"/>
                  <a:cs typeface="+mn-cs"/>
                </a:rPr>
                <a:t>Without access to electricity</a:t>
              </a:r>
              <a:endParaRPr kumimoji="0" lang="en-GB" sz="2400" b="1" i="0" u="none" strike="noStrike" kern="1200" cap="none" spc="0" normalizeH="0" baseline="0" noProof="0">
                <a:ln>
                  <a:noFill/>
                </a:ln>
                <a:solidFill>
                  <a:srgbClr val="C73A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64EE773-E599-6DA8-17B9-4AA7A96781F8}"/>
                </a:ext>
              </a:extLst>
            </p:cNvPr>
            <p:cNvSpPr txBox="1"/>
            <p:nvPr/>
          </p:nvSpPr>
          <p:spPr>
            <a:xfrm>
              <a:off x="2204823" y="2849196"/>
              <a:ext cx="4840816" cy="396714"/>
            </a:xfrm>
            <a:prstGeom prst="rect">
              <a:avLst/>
            </a:prstGeom>
            <a:noFill/>
          </p:spPr>
          <p:txBody>
            <a:bodyPr wrap="square" rtlCol="0">
              <a:spAutoFit/>
            </a:bodyPr>
            <a:lstStyle>
              <a:defPPr>
                <a:defRPr lang="en-US"/>
              </a:defPPr>
              <a:lvl1pPr>
                <a:defRPr sz="1350" b="1">
                  <a:solidFill>
                    <a:schemeClr val="accent3">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1E8861"/>
                  </a:solidFill>
                  <a:effectLst/>
                  <a:uLnTx/>
                  <a:uFillTx/>
                  <a:latin typeface="Calibri"/>
                  <a:ea typeface="+mn-ea"/>
                  <a:cs typeface="+mn-cs"/>
                </a:rPr>
                <a:t>With access to electricity</a:t>
              </a:r>
              <a:endParaRPr kumimoji="0" lang="en-GB" sz="2400" b="1" i="0" u="none" strike="noStrike" kern="1200" cap="none" spc="0" normalizeH="0" baseline="0" noProof="0">
                <a:ln>
                  <a:noFill/>
                </a:ln>
                <a:solidFill>
                  <a:srgbClr val="1E8861"/>
                </a:solidFill>
                <a:effectLst/>
                <a:uLnTx/>
                <a:uFillTx/>
                <a:latin typeface="Calibri"/>
                <a:ea typeface="+mn-ea"/>
                <a:cs typeface="+mn-cs"/>
              </a:endParaRPr>
            </a:p>
          </p:txBody>
        </p:sp>
        <p:pic>
          <p:nvPicPr>
            <p:cNvPr id="23" name="Picture 2" descr="Image result for africa reading candle light">
              <a:extLst>
                <a:ext uri="{FF2B5EF4-FFF2-40B4-BE49-F238E27FC236}">
                  <a16:creationId xmlns:a16="http://schemas.microsoft.com/office/drawing/2014/main" id="{1D0A9F65-8A9D-1888-9657-01B4A33FF6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77364" y="1915138"/>
              <a:ext cx="1226520" cy="73152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45449BB9-ED11-F23C-7D6B-E458F2A02762}"/>
              </a:ext>
            </a:extLst>
          </p:cNvPr>
          <p:cNvPicPr>
            <a:picLocks noChangeAspect="1"/>
          </p:cNvPicPr>
          <p:nvPr/>
        </p:nvPicPr>
        <p:blipFill>
          <a:blip r:embed="rId16"/>
          <a:stretch>
            <a:fillRect/>
          </a:stretch>
        </p:blipFill>
        <p:spPr>
          <a:xfrm>
            <a:off x="779661" y="2275334"/>
            <a:ext cx="4477849" cy="3270776"/>
          </a:xfrm>
          <a:prstGeom prst="rect">
            <a:avLst/>
          </a:prstGeom>
        </p:spPr>
      </p:pic>
      <p:sp>
        <p:nvSpPr>
          <p:cNvPr id="25" name="Rectangle 24">
            <a:extLst>
              <a:ext uri="{FF2B5EF4-FFF2-40B4-BE49-F238E27FC236}">
                <a16:creationId xmlns:a16="http://schemas.microsoft.com/office/drawing/2014/main" id="{72AD911E-5730-AAE8-EFAF-C68324D52043}"/>
              </a:ext>
            </a:extLst>
          </p:cNvPr>
          <p:cNvSpPr/>
          <p:nvPr/>
        </p:nvSpPr>
        <p:spPr>
          <a:xfrm>
            <a:off x="139700" y="1025169"/>
            <a:ext cx="12052300" cy="759182"/>
          </a:xfrm>
          <a:prstGeom prst="rect">
            <a:avLst/>
          </a:prstGeom>
          <a:solidFill>
            <a:srgbClr val="000120">
              <a:alpha val="6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600" b="1" i="0" u="none" strike="noStrike" kern="1200" cap="none" spc="0" normalizeH="0" baseline="0" noProof="0" dirty="0">
                <a:ln>
                  <a:noFill/>
                </a:ln>
                <a:solidFill>
                  <a:prstClr val="white"/>
                </a:solidFill>
                <a:effectLst/>
                <a:uLnTx/>
                <a:uFillTx/>
                <a:latin typeface="Calibri"/>
                <a:ea typeface="+mn-ea"/>
                <a:cs typeface="+mn-cs"/>
              </a:rPr>
              <a:t>675 million people no access to electricity / 2 billion people cook with polluting fuels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3000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C85D382-6509-757C-D683-AE29BF62A656}"/>
              </a:ext>
            </a:extLst>
          </p:cNvPr>
          <p:cNvSpPr/>
          <p:nvPr/>
        </p:nvSpPr>
        <p:spPr>
          <a:xfrm>
            <a:off x="8811193" y="6419419"/>
            <a:ext cx="2949007" cy="324000"/>
          </a:xfrm>
          <a:prstGeom prst="rect">
            <a:avLst/>
          </a:prstGeom>
          <a:solidFill>
            <a:srgbClr val="0C1F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1310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1F0F718-4BE0-BE72-EA41-18F02061F321}"/>
              </a:ext>
            </a:extLst>
          </p:cNvPr>
          <p:cNvGrpSpPr/>
          <p:nvPr/>
        </p:nvGrpSpPr>
        <p:grpSpPr>
          <a:xfrm>
            <a:off x="0" y="1"/>
            <a:ext cx="12192000" cy="6832344"/>
            <a:chOff x="0" y="1"/>
            <a:chExt cx="12192000" cy="6832344"/>
          </a:xfrm>
        </p:grpSpPr>
        <p:sp>
          <p:nvSpPr>
            <p:cNvPr id="8" name="TextBox 7">
              <a:extLst>
                <a:ext uri="{FF2B5EF4-FFF2-40B4-BE49-F238E27FC236}">
                  <a16:creationId xmlns:a16="http://schemas.microsoft.com/office/drawing/2014/main" id="{D591A085-4FA6-41DE-AF23-7D1A11C36356}"/>
                </a:ext>
              </a:extLst>
            </p:cNvPr>
            <p:cNvSpPr txBox="1"/>
            <p:nvPr/>
          </p:nvSpPr>
          <p:spPr>
            <a:xfrm>
              <a:off x="0" y="1"/>
              <a:ext cx="12192000" cy="830997"/>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Investing for Impact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Calibri"/>
                  <a:ea typeface="Cambria" panose="02040503050406030204" pitchFamily="18" charset="0"/>
                  <a:cs typeface="Arial"/>
                </a:rPr>
                <a:t>Results based financing – off grid electrification in Ethiopia</a:t>
              </a:r>
            </a:p>
          </p:txBody>
        </p:sp>
        <p:pic>
          <p:nvPicPr>
            <p:cNvPr id="5" name="Picture 4">
              <a:extLst>
                <a:ext uri="{FF2B5EF4-FFF2-40B4-BE49-F238E27FC236}">
                  <a16:creationId xmlns:a16="http://schemas.microsoft.com/office/drawing/2014/main" id="{AC672B64-8EA7-0F7E-EDCC-428EE3408F34}"/>
                </a:ext>
              </a:extLst>
            </p:cNvPr>
            <p:cNvPicPr>
              <a:picLocks noChangeAspect="1"/>
            </p:cNvPicPr>
            <p:nvPr/>
          </p:nvPicPr>
          <p:blipFill>
            <a:blip r:embed="rId3"/>
            <a:stretch>
              <a:fillRect/>
            </a:stretch>
          </p:blipFill>
          <p:spPr>
            <a:xfrm>
              <a:off x="2806126" y="968051"/>
              <a:ext cx="6097082" cy="4657733"/>
            </a:xfrm>
            <a:prstGeom prst="rect">
              <a:avLst/>
            </a:prstGeom>
          </p:spPr>
        </p:pic>
        <p:pic>
          <p:nvPicPr>
            <p:cNvPr id="4" name="Picture 5" descr="A blue text on a white background&#10;&#10;Description automatically generated">
              <a:extLst>
                <a:ext uri="{FF2B5EF4-FFF2-40B4-BE49-F238E27FC236}">
                  <a16:creationId xmlns:a16="http://schemas.microsoft.com/office/drawing/2014/main" id="{7AB511C6-E07A-AA14-3683-803CA97D823A}"/>
                </a:ext>
              </a:extLst>
            </p:cNvPr>
            <p:cNvPicPr>
              <a:picLocks noChangeAspect="1"/>
            </p:cNvPicPr>
            <p:nvPr/>
          </p:nvPicPr>
          <p:blipFill rotWithShape="1">
            <a:blip r:embed="rId4"/>
            <a:srcRect t="15959" b="10362"/>
            <a:stretch/>
          </p:blipFill>
          <p:spPr>
            <a:xfrm>
              <a:off x="168877" y="5898025"/>
              <a:ext cx="2095500" cy="808874"/>
            </a:xfrm>
            <a:prstGeom prst="rect">
              <a:avLst/>
            </a:prstGeom>
          </p:spPr>
        </p:pic>
        <p:pic>
          <p:nvPicPr>
            <p:cNvPr id="1026" name="Picture 2">
              <a:extLst>
                <a:ext uri="{FF2B5EF4-FFF2-40B4-BE49-F238E27FC236}">
                  <a16:creationId xmlns:a16="http://schemas.microsoft.com/office/drawing/2014/main" id="{2D1414F3-1DA6-FE4D-F635-D131C6742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723" y="5988047"/>
              <a:ext cx="1738563" cy="6005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to Ministry of Water and Energy | Ministry of Water ...">
              <a:extLst>
                <a:ext uri="{FF2B5EF4-FFF2-40B4-BE49-F238E27FC236}">
                  <a16:creationId xmlns:a16="http://schemas.microsoft.com/office/drawing/2014/main" id="{81B259B3-37F7-6460-82A8-CE61516F0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1100" y="5625784"/>
              <a:ext cx="2906490" cy="104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4882589-3866-11F0-952A-E0AFEC6EE433}"/>
                </a:ext>
              </a:extLst>
            </p:cNvPr>
            <p:cNvPicPr>
              <a:picLocks noChangeAspect="1"/>
            </p:cNvPicPr>
            <p:nvPr/>
          </p:nvPicPr>
          <p:blipFill rotWithShape="1">
            <a:blip r:embed="rId7"/>
            <a:srcRect r="85120" b="14731"/>
            <a:stretch/>
          </p:blipFill>
          <p:spPr>
            <a:xfrm>
              <a:off x="6245173" y="5625784"/>
              <a:ext cx="1142157" cy="1118121"/>
            </a:xfrm>
            <a:prstGeom prst="rect">
              <a:avLst/>
            </a:prstGeom>
          </p:spPr>
        </p:pic>
        <p:pic>
          <p:nvPicPr>
            <p:cNvPr id="9" name="Picture 8">
              <a:extLst>
                <a:ext uri="{FF2B5EF4-FFF2-40B4-BE49-F238E27FC236}">
                  <a16:creationId xmlns:a16="http://schemas.microsoft.com/office/drawing/2014/main" id="{66C92349-3FC7-6FC7-CB1F-68EEC64E31B9}"/>
                </a:ext>
              </a:extLst>
            </p:cNvPr>
            <p:cNvPicPr>
              <a:picLocks noChangeAspect="1"/>
            </p:cNvPicPr>
            <p:nvPr/>
          </p:nvPicPr>
          <p:blipFill>
            <a:blip r:embed="rId8"/>
            <a:stretch>
              <a:fillRect/>
            </a:stretch>
          </p:blipFill>
          <p:spPr>
            <a:xfrm>
              <a:off x="4369978" y="5789387"/>
              <a:ext cx="1858549" cy="997914"/>
            </a:xfrm>
            <a:prstGeom prst="rect">
              <a:avLst/>
            </a:prstGeom>
          </p:spPr>
        </p:pic>
        <p:pic>
          <p:nvPicPr>
            <p:cNvPr id="1030" name="Picture 6" descr="eep">
              <a:extLst>
                <a:ext uri="{FF2B5EF4-FFF2-40B4-BE49-F238E27FC236}">
                  <a16:creationId xmlns:a16="http://schemas.microsoft.com/office/drawing/2014/main" id="{7A45546B-F886-B45D-EAA4-9FC3FE964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1171" y="5714224"/>
              <a:ext cx="1262037" cy="11181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C7F2C0-EACD-5503-1540-ECB97F599B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841" y="1112129"/>
              <a:ext cx="2023571" cy="1141295"/>
            </a:xfrm>
            <a:prstGeom prst="rect">
              <a:avLst/>
            </a:prstGeom>
          </p:spPr>
        </p:pic>
      </p:grpSp>
    </p:spTree>
    <p:extLst>
      <p:ext uri="{BB962C8B-B14F-4D97-AF65-F5344CB8AC3E}">
        <p14:creationId xmlns:p14="http://schemas.microsoft.com/office/powerpoint/2010/main" val="101584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6E465-09E2-530A-28EC-84849EE6A723}"/>
              </a:ext>
            </a:extLst>
          </p:cNvPr>
          <p:cNvSpPr txBox="1"/>
          <p:nvPr/>
        </p:nvSpPr>
        <p:spPr>
          <a:xfrm>
            <a:off x="-1" y="66889"/>
            <a:ext cx="12192000" cy="502766"/>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09570"/>
            <a:r>
              <a:rPr lang="en-US" sz="2667" b="1" cap="all" dirty="0">
                <a:solidFill>
                  <a:prstClr val="white"/>
                </a:solidFill>
                <a:latin typeface="Calibri"/>
                <a:ea typeface="Cambria" panose="02040503050406030204" pitchFamily="18" charset="0"/>
                <a:cs typeface="Arial"/>
              </a:rPr>
              <a:t>Equity driven</a:t>
            </a:r>
          </a:p>
        </p:txBody>
      </p:sp>
      <p:sp>
        <p:nvSpPr>
          <p:cNvPr id="4" name="TextBox 3">
            <a:extLst>
              <a:ext uri="{FF2B5EF4-FFF2-40B4-BE49-F238E27FC236}">
                <a16:creationId xmlns:a16="http://schemas.microsoft.com/office/drawing/2014/main" id="{9C120BDD-2FA8-656F-FFCD-940501F2410A}"/>
              </a:ext>
            </a:extLst>
          </p:cNvPr>
          <p:cNvSpPr txBox="1"/>
          <p:nvPr/>
        </p:nvSpPr>
        <p:spPr>
          <a:xfrm>
            <a:off x="77493" y="1090353"/>
            <a:ext cx="12037017" cy="5109091"/>
          </a:xfrm>
          <a:prstGeom prst="rect">
            <a:avLst/>
          </a:prstGeom>
          <a:noFill/>
        </p:spPr>
        <p:txBody>
          <a:bodyPr wrap="square">
            <a:spAutoFit/>
          </a:bodyPr>
          <a:lstStyle/>
          <a:p>
            <a:pPr marL="285744" indent="-285744" defTabSz="914377">
              <a:buFont typeface="Arial" panose="020B0604020202020204" pitchFamily="34" charset="0"/>
              <a:buChar char="•"/>
            </a:pPr>
            <a:r>
              <a:rPr lang="en-US" sz="2800" b="1" dirty="0">
                <a:solidFill>
                  <a:prstClr val="black"/>
                </a:solidFill>
                <a:latin typeface="Calibri" panose="020F0502020204030204" pitchFamily="34" charset="0"/>
                <a:ea typeface="Calibri" panose="020F0502020204030204" pitchFamily="34" charset="0"/>
              </a:rPr>
              <a:t>Equitable Access to Energy: </a:t>
            </a:r>
            <a:r>
              <a:rPr lang="en-US" sz="2800" dirty="0">
                <a:solidFill>
                  <a:prstClr val="black"/>
                </a:solidFill>
                <a:latin typeface="Calibri" panose="020F0502020204030204" pitchFamily="34" charset="0"/>
                <a:ea typeface="Calibri" panose="020F0502020204030204" pitchFamily="34" charset="0"/>
              </a:rPr>
              <a:t>EAE integrates data on poverty and affordability, unserved households, health and education facilities and enables stakeholders to identify possible supply options based on current and planned infrastructure and the location specific energy resource availability. </a:t>
            </a:r>
          </a:p>
          <a:p>
            <a:pPr marL="285744" indent="-285744" defTabSz="914377">
              <a:buFont typeface="Arial" panose="020B0604020202020204" pitchFamily="34" charset="0"/>
              <a:buChar char="•"/>
            </a:pPr>
            <a:r>
              <a:rPr lang="en-US" sz="2800" b="1" dirty="0">
                <a:solidFill>
                  <a:prstClr val="black"/>
                </a:solidFill>
                <a:latin typeface="Calibri" panose="020F0502020204030204" pitchFamily="34" charset="0"/>
                <a:ea typeface="Calibri" panose="020F0502020204030204" pitchFamily="34" charset="0"/>
              </a:rPr>
              <a:t>Equitable Access to Software: </a:t>
            </a:r>
            <a:r>
              <a:rPr lang="en-US" sz="2800" dirty="0">
                <a:solidFill>
                  <a:prstClr val="black"/>
                </a:solidFill>
                <a:latin typeface="Calibri" panose="020F0502020204030204" pitchFamily="34" charset="0"/>
                <a:ea typeface="Calibri" panose="020F0502020204030204" pitchFamily="34" charset="0"/>
              </a:rPr>
              <a:t>Stakeholders that were previously left outside energy planning conversations, are now able to utilize granular data and analytics and gain actionable insights with regards to the expansion of energy services where it’s needed the most. </a:t>
            </a:r>
          </a:p>
          <a:p>
            <a:pPr marL="285744" indent="-285744" defTabSz="914377">
              <a:buFont typeface="Arial" panose="020B0604020202020204" pitchFamily="34" charset="0"/>
              <a:buChar char="•"/>
            </a:pPr>
            <a:r>
              <a:rPr lang="en-US" sz="2800" b="1" dirty="0">
                <a:solidFill>
                  <a:prstClr val="black"/>
                </a:solidFill>
                <a:latin typeface="Calibri" panose="020F0502020204030204" pitchFamily="34" charset="0"/>
                <a:ea typeface="Calibri" panose="020F0502020204030204" pitchFamily="34" charset="0"/>
              </a:rPr>
              <a:t>Cross-sectoral EAE working groups </a:t>
            </a:r>
            <a:r>
              <a:rPr lang="en-US" sz="2800" dirty="0">
                <a:solidFill>
                  <a:prstClr val="black"/>
                </a:solidFill>
                <a:latin typeface="Calibri" panose="020F0502020204030204" pitchFamily="34" charset="0"/>
                <a:ea typeface="Calibri" panose="020F0502020204030204" pitchFamily="34" charset="0"/>
              </a:rPr>
              <a:t>in the various countries to enable the integrated and inclusive approach to planning and ensure local ownership (key for the sustainability of this initiative)</a:t>
            </a:r>
          </a:p>
          <a:p>
            <a:pPr defTabSz="914377"/>
            <a:endParaRPr lang="en-US" b="1" dirty="0">
              <a:solidFill>
                <a:prstClr val="black"/>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4333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64BC82-0054-4D05-B092-0E3C0A2AADB6}"/>
              </a:ext>
            </a:extLst>
          </p:cNvPr>
          <p:cNvSpPr>
            <a:spLocks noGrp="1"/>
          </p:cNvSpPr>
          <p:nvPr>
            <p:ph type="body" sz="quarter" idx="4294967295"/>
          </p:nvPr>
        </p:nvSpPr>
        <p:spPr>
          <a:xfrm>
            <a:off x="0" y="6292851"/>
            <a:ext cx="6106584" cy="383116"/>
          </a:xfrm>
        </p:spPr>
        <p:txBody>
          <a:bodyPr>
            <a:normAutofit fontScale="85000" lnSpcReduction="20000"/>
          </a:bodyPr>
          <a:lstStyle/>
          <a:p>
            <a:r>
              <a:rPr lang="en-US" dirty="0"/>
              <a:t>Source: NASA Earth Observatory</a:t>
            </a:r>
          </a:p>
        </p:txBody>
      </p:sp>
      <p:pic>
        <p:nvPicPr>
          <p:cNvPr id="8" name="Picture 7">
            <a:extLst>
              <a:ext uri="{FF2B5EF4-FFF2-40B4-BE49-F238E27FC236}">
                <a16:creationId xmlns:a16="http://schemas.microsoft.com/office/drawing/2014/main" id="{65CB7E89-0502-46EA-B522-AC9D3A5800E4}"/>
              </a:ext>
            </a:extLst>
          </p:cNvPr>
          <p:cNvPicPr>
            <a:picLocks noChangeAspect="1"/>
          </p:cNvPicPr>
          <p:nvPr/>
        </p:nvPicPr>
        <p:blipFill>
          <a:blip r:embed="rId4"/>
          <a:stretch>
            <a:fillRect/>
          </a:stretch>
        </p:blipFill>
        <p:spPr>
          <a:xfrm>
            <a:off x="251699" y="1579034"/>
            <a:ext cx="5222475" cy="3086777"/>
          </a:xfrm>
          <a:prstGeom prst="rect">
            <a:avLst/>
          </a:prstGeom>
        </p:spPr>
      </p:pic>
      <p:sp>
        <p:nvSpPr>
          <p:cNvPr id="9" name="TextBox 8">
            <a:extLst>
              <a:ext uri="{FF2B5EF4-FFF2-40B4-BE49-F238E27FC236}">
                <a16:creationId xmlns:a16="http://schemas.microsoft.com/office/drawing/2014/main" id="{58F1DDAD-C3BF-47D1-8D62-238863F1DBC1}"/>
              </a:ext>
            </a:extLst>
          </p:cNvPr>
          <p:cNvSpPr txBox="1"/>
          <p:nvPr/>
        </p:nvSpPr>
        <p:spPr>
          <a:xfrm>
            <a:off x="251700" y="4746551"/>
            <a:ext cx="9820555" cy="1077026"/>
          </a:xfrm>
          <a:prstGeom prst="rect">
            <a:avLst/>
          </a:prstGeom>
          <a:noFill/>
        </p:spPr>
        <p:txBody>
          <a:bodyPr wrap="square" rtlCol="0">
            <a:spAutoFit/>
          </a:bodyPr>
          <a:lstStyle/>
          <a:p>
            <a:pPr defTabSz="609585">
              <a:defRPr/>
            </a:pPr>
            <a:r>
              <a:rPr lang="en-US" sz="2133" b="1" u="sng" dirty="0">
                <a:solidFill>
                  <a:prstClr val="white">
                    <a:lumMod val="95000"/>
                  </a:prstClr>
                </a:solidFill>
                <a:latin typeface="Calibri"/>
              </a:rPr>
              <a:t>Website: energyaccessexplorer.org</a:t>
            </a:r>
          </a:p>
          <a:p>
            <a:pPr defTabSz="609585">
              <a:defRPr/>
            </a:pPr>
            <a:r>
              <a:rPr lang="en-US" sz="2133" b="1" u="sng" dirty="0">
                <a:solidFill>
                  <a:prstClr val="white">
                    <a:lumMod val="95000"/>
                  </a:prstClr>
                </a:solidFill>
                <a:latin typeface="Calibri"/>
              </a:rPr>
              <a:t>Code: GitHub.com/</a:t>
            </a:r>
            <a:r>
              <a:rPr lang="en-US" sz="2133" b="1" u="sng" dirty="0" err="1">
                <a:solidFill>
                  <a:prstClr val="white">
                    <a:lumMod val="95000"/>
                  </a:prstClr>
                </a:solidFill>
                <a:latin typeface="Calibri"/>
              </a:rPr>
              <a:t>energyaccessexplorer</a:t>
            </a:r>
            <a:endParaRPr lang="en-US" sz="2133" b="1" u="sng" dirty="0">
              <a:solidFill>
                <a:prstClr val="white">
                  <a:lumMod val="95000"/>
                </a:prstClr>
              </a:solidFill>
              <a:latin typeface="Calibri"/>
            </a:endParaRPr>
          </a:p>
          <a:p>
            <a:pPr defTabSz="609585">
              <a:defRPr/>
            </a:pPr>
            <a:r>
              <a:rPr lang="en-US" sz="2133" b="1" u="sng" dirty="0">
                <a:solidFill>
                  <a:prstClr val="white">
                    <a:lumMod val="95000"/>
                  </a:prstClr>
                </a:solidFill>
                <a:latin typeface="Calibri"/>
              </a:rPr>
              <a:t>Online Training: https://www.open.edu/openlearncreate/course/view.php?id=11552</a:t>
            </a:r>
          </a:p>
        </p:txBody>
      </p:sp>
      <p:sp>
        <p:nvSpPr>
          <p:cNvPr id="15" name="Rectangle 14">
            <a:extLst>
              <a:ext uri="{FF2B5EF4-FFF2-40B4-BE49-F238E27FC236}">
                <a16:creationId xmlns:a16="http://schemas.microsoft.com/office/drawing/2014/main" id="{8342311D-64D9-4FCE-83D4-634ADBD6AFB8}"/>
              </a:ext>
            </a:extLst>
          </p:cNvPr>
          <p:cNvSpPr>
            <a:spLocks noChangeArrowheads="1"/>
          </p:cNvSpPr>
          <p:nvPr/>
        </p:nvSpPr>
        <p:spPr bwMode="auto">
          <a:xfrm>
            <a:off x="1" y="363380"/>
            <a:ext cx="246286" cy="492443"/>
          </a:xfrm>
          <a:prstGeom prst="rect">
            <a:avLst/>
          </a:prstGeom>
          <a:solidFill>
            <a:schemeClr val="bg1"/>
          </a:solidFill>
          <a:ln>
            <a:noFill/>
          </a:ln>
          <a:effectLst/>
        </p:spPr>
        <p:txBody>
          <a:bodyPr vert="horz" wrap="none" lIns="121920" tIns="60960" rIns="121920" bIns="60960" numCol="1" anchor="ctr" anchorCtr="0" compatLnSpc="1">
            <a:prstTxWarp prst="textNoShape">
              <a:avLst/>
            </a:prstTxWarp>
            <a:spAutoFit/>
          </a:bodyPr>
          <a:lstStyle/>
          <a:p>
            <a:pPr defTabSz="609585">
              <a:defRPr/>
            </a:pPr>
            <a:endParaRPr lang="en-US" sz="2400">
              <a:solidFill>
                <a:prstClr val="black"/>
              </a:solidFill>
              <a:latin typeface="Calibri" panose="020F0502020204030204"/>
            </a:endParaRPr>
          </a:p>
        </p:txBody>
      </p:sp>
      <p:sp>
        <p:nvSpPr>
          <p:cNvPr id="2" name="Content Placeholder 2">
            <a:extLst>
              <a:ext uri="{FF2B5EF4-FFF2-40B4-BE49-F238E27FC236}">
                <a16:creationId xmlns:a16="http://schemas.microsoft.com/office/drawing/2014/main" id="{CACA2F3B-F4ED-CC77-AA21-D741A7B6E42A}"/>
              </a:ext>
            </a:extLst>
          </p:cNvPr>
          <p:cNvSpPr txBox="1">
            <a:spLocks/>
          </p:cNvSpPr>
          <p:nvPr/>
        </p:nvSpPr>
        <p:spPr>
          <a:xfrm>
            <a:off x="5797550" y="1450181"/>
            <a:ext cx="6394450" cy="3957638"/>
          </a:xfrm>
          <a:prstGeom prst="rect">
            <a:avLst/>
          </a:prstGeom>
          <a:solidFill>
            <a:schemeClr val="tx1">
              <a:lumMod val="95000"/>
              <a:lumOff val="5000"/>
              <a:alpha val="45000"/>
            </a:schemeClr>
          </a:solidFill>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800"/>
              </a:spcBef>
              <a:buFont typeface="Arial" panose="020B0604020202020204" pitchFamily="34" charset="0"/>
              <a:buNone/>
            </a:pPr>
            <a:r>
              <a:rPr lang="en-US" sz="3333">
                <a:solidFill>
                  <a:schemeClr val="bg1"/>
                </a:solidFill>
                <a:latin typeface="Acumin"/>
              </a:rPr>
              <a:t>Interested in learning more or contributing to the development of EAE? </a:t>
            </a:r>
          </a:p>
          <a:p>
            <a:pPr marL="0" indent="0" algn="ctr">
              <a:lnSpc>
                <a:spcPct val="110000"/>
              </a:lnSpc>
              <a:spcBef>
                <a:spcPts val="800"/>
              </a:spcBef>
              <a:buFont typeface="Arial" panose="020B0604020202020204" pitchFamily="34" charset="0"/>
              <a:buNone/>
            </a:pPr>
            <a:r>
              <a:rPr lang="en-US" sz="3200" b="1" u="sng">
                <a:solidFill>
                  <a:schemeClr val="bg1"/>
                </a:solidFill>
                <a:latin typeface="Acumin"/>
                <a:hlinkClick r:id="rId5"/>
              </a:rPr>
              <a:t>Akansha.Saklani@wri.org</a:t>
            </a:r>
            <a:endParaRPr lang="en-US" sz="3200" b="1" u="sng">
              <a:solidFill>
                <a:schemeClr val="bg1"/>
              </a:solidFill>
              <a:latin typeface="Acumin"/>
            </a:endParaRPr>
          </a:p>
          <a:p>
            <a:pPr marL="0" indent="0" algn="ctr">
              <a:lnSpc>
                <a:spcPct val="110000"/>
              </a:lnSpc>
              <a:spcBef>
                <a:spcPts val="800"/>
              </a:spcBef>
              <a:buFont typeface="Arial" panose="020B0604020202020204" pitchFamily="34" charset="0"/>
              <a:buNone/>
            </a:pPr>
            <a:endParaRPr lang="en-US" sz="3200" b="1" u="sng">
              <a:solidFill>
                <a:schemeClr val="bg1"/>
              </a:solidFill>
              <a:latin typeface="Acumin"/>
            </a:endParaRPr>
          </a:p>
          <a:p>
            <a:pPr marL="0" indent="0" algn="ctr">
              <a:lnSpc>
                <a:spcPct val="110000"/>
              </a:lnSpc>
              <a:spcBef>
                <a:spcPts val="800"/>
              </a:spcBef>
              <a:buFont typeface="Arial" panose="020B0604020202020204" pitchFamily="34" charset="0"/>
              <a:buNone/>
            </a:pPr>
            <a:endParaRPr lang="en-US" sz="2667" dirty="0">
              <a:solidFill>
                <a:schemeClr val="bg1"/>
              </a:solidFill>
              <a:latin typeface="Acumin"/>
            </a:endParaRPr>
          </a:p>
        </p:txBody>
      </p:sp>
    </p:spTree>
    <p:extLst>
      <p:ext uri="{BB962C8B-B14F-4D97-AF65-F5344CB8AC3E}">
        <p14:creationId xmlns:p14="http://schemas.microsoft.com/office/powerpoint/2010/main" val="196187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A1750B5-EB93-4897-BC27-9CFE65396A75}"/>
              </a:ext>
            </a:extLst>
          </p:cNvPr>
          <p:cNvSpPr>
            <a:spLocks noGrp="1"/>
          </p:cNvSpPr>
          <p:nvPr>
            <p:ph idx="1"/>
          </p:nvPr>
        </p:nvSpPr>
        <p:spPr>
          <a:xfrm>
            <a:off x="478465" y="1072021"/>
            <a:ext cx="11376651" cy="4351339"/>
          </a:xfrm>
        </p:spPr>
        <p:txBody>
          <a:bodyPr>
            <a:normAutofit/>
          </a:bodyPr>
          <a:lstStyle/>
          <a:p>
            <a:pPr marL="0" indent="0">
              <a:lnSpc>
                <a:spcPct val="110000"/>
              </a:lnSpc>
              <a:spcAft>
                <a:spcPts val="300"/>
              </a:spcAft>
              <a:buNone/>
            </a:pPr>
            <a:r>
              <a:rPr lang="en-GB" sz="3700" dirty="0"/>
              <a:t>Integrated Planning is essential for: </a:t>
            </a:r>
          </a:p>
          <a:p>
            <a:pPr>
              <a:lnSpc>
                <a:spcPct val="110000"/>
              </a:lnSpc>
              <a:spcAft>
                <a:spcPts val="300"/>
              </a:spcAft>
            </a:pPr>
            <a:r>
              <a:rPr lang="en-GB" sz="3700" dirty="0"/>
              <a:t>matching supply with the growing demand</a:t>
            </a:r>
            <a:r>
              <a:rPr lang="en-US" sz="3700" dirty="0"/>
              <a:t>;</a:t>
            </a:r>
            <a:endParaRPr lang="en-GB" sz="3700" dirty="0"/>
          </a:p>
          <a:p>
            <a:pPr defTabSz="1320262">
              <a:defRPr/>
            </a:pPr>
            <a:r>
              <a:rPr lang="en-US" sz="3700" dirty="0"/>
              <a:t>incorporating decentralized and cost-effective renewable energy production into a region</a:t>
            </a:r>
            <a:r>
              <a:rPr lang="el-GR" sz="3700" dirty="0"/>
              <a:t>’</a:t>
            </a:r>
            <a:r>
              <a:rPr lang="sv-SE" sz="3700" dirty="0"/>
              <a:t>s energy mix.</a:t>
            </a:r>
            <a:endParaRPr lang="en-GB" sz="3700" dirty="0"/>
          </a:p>
        </p:txBody>
      </p:sp>
      <p:pic>
        <p:nvPicPr>
          <p:cNvPr id="2052" name="Picture 4">
            <a:extLst>
              <a:ext uri="{FF2B5EF4-FFF2-40B4-BE49-F238E27FC236}">
                <a16:creationId xmlns:a16="http://schemas.microsoft.com/office/drawing/2014/main" id="{80DFA8E2-7AB5-4608-BE1E-A8801362C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3" y="4203033"/>
            <a:ext cx="3814563" cy="2421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rket Report: Solar Power in South Africa | Solar Leading">
            <a:extLst>
              <a:ext uri="{FF2B5EF4-FFF2-40B4-BE49-F238E27FC236}">
                <a16:creationId xmlns:a16="http://schemas.microsoft.com/office/drawing/2014/main" id="{00E29473-E2CA-4728-9C84-AF3DC0DEA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87" r="12676"/>
          <a:stretch/>
        </p:blipFill>
        <p:spPr bwMode="auto">
          <a:xfrm>
            <a:off x="8202718" y="4203033"/>
            <a:ext cx="3989284" cy="24219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4 Ways the Mini-Grid Market Can Avoid the Cleantech Sector's Early Failures  | Greentech Media">
            <a:extLst>
              <a:ext uri="{FF2B5EF4-FFF2-40B4-BE49-F238E27FC236}">
                <a16:creationId xmlns:a16="http://schemas.microsoft.com/office/drawing/2014/main" id="{F1376974-8E22-4B45-B733-A16D37252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881" y="4198585"/>
            <a:ext cx="4206697" cy="245050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263C183-5329-4D61-B227-E7447514C5CC}"/>
              </a:ext>
            </a:extLst>
          </p:cNvPr>
          <p:cNvSpPr txBox="1">
            <a:spLocks/>
          </p:cNvSpPr>
          <p:nvPr/>
        </p:nvSpPr>
        <p:spPr>
          <a:xfrm>
            <a:off x="67735" y="38102"/>
            <a:ext cx="12052300" cy="793751"/>
          </a:xfrm>
          <a:prstGeom prst="rect">
            <a:avLst/>
          </a:prstGeom>
          <a:solidFill>
            <a:srgbClr val="00794C"/>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70"/>
            <a:r>
              <a:rPr lang="en-US" sz="2400" b="1" cap="all" dirty="0">
                <a:solidFill>
                  <a:prstClr val="white"/>
                </a:solidFill>
                <a:latin typeface="Arial"/>
                <a:cs typeface="Arial"/>
              </a:rPr>
              <a:t>Importance of </a:t>
            </a:r>
            <a:r>
              <a:rPr lang="en-US" sz="2400" b="1" cap="all" dirty="0">
                <a:solidFill>
                  <a:srgbClr val="FFC000"/>
                </a:solidFill>
                <a:latin typeface="Arial"/>
                <a:cs typeface="Arial"/>
              </a:rPr>
              <a:t>integrated</a:t>
            </a:r>
            <a:r>
              <a:rPr lang="en-US" sz="2400" b="1" cap="all" dirty="0">
                <a:solidFill>
                  <a:prstClr val="white"/>
                </a:solidFill>
                <a:latin typeface="Arial"/>
                <a:cs typeface="Arial"/>
              </a:rPr>
              <a:t> energy planning</a:t>
            </a:r>
          </a:p>
        </p:txBody>
      </p:sp>
    </p:spTree>
    <p:extLst>
      <p:ext uri="{BB962C8B-B14F-4D97-AF65-F5344CB8AC3E}">
        <p14:creationId xmlns:p14="http://schemas.microsoft.com/office/powerpoint/2010/main" val="319254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A1750B5-EB93-4897-BC27-9CFE65396A75}"/>
              </a:ext>
            </a:extLst>
          </p:cNvPr>
          <p:cNvSpPr>
            <a:spLocks noGrp="1"/>
          </p:cNvSpPr>
          <p:nvPr>
            <p:ph idx="1"/>
          </p:nvPr>
        </p:nvSpPr>
        <p:spPr>
          <a:xfrm>
            <a:off x="478465" y="1072021"/>
            <a:ext cx="10515600" cy="4351339"/>
          </a:xfrm>
        </p:spPr>
        <p:txBody>
          <a:bodyPr>
            <a:normAutofit/>
          </a:bodyPr>
          <a:lstStyle/>
          <a:p>
            <a:pPr marL="0" indent="0">
              <a:lnSpc>
                <a:spcPct val="110000"/>
              </a:lnSpc>
              <a:spcAft>
                <a:spcPts val="300"/>
              </a:spcAft>
              <a:buNone/>
            </a:pPr>
            <a:r>
              <a:rPr lang="en-GB" sz="3200" dirty="0"/>
              <a:t>Inclusive Planning is essential for: </a:t>
            </a:r>
          </a:p>
          <a:p>
            <a:pPr>
              <a:lnSpc>
                <a:spcPct val="110000"/>
              </a:lnSpc>
              <a:spcAft>
                <a:spcPts val="300"/>
              </a:spcAft>
            </a:pPr>
            <a:r>
              <a:rPr lang="en-GB" sz="3200" dirty="0"/>
              <a:t>Accounting for varying, cross-sectoral stakeholder perspectives</a:t>
            </a:r>
            <a:endParaRPr lang="sv-SE" sz="3200" dirty="0"/>
          </a:p>
          <a:p>
            <a:pPr>
              <a:lnSpc>
                <a:spcPct val="110000"/>
              </a:lnSpc>
              <a:spcAft>
                <a:spcPts val="300"/>
              </a:spcAft>
            </a:pPr>
            <a:r>
              <a:rPr lang="sv-SE" sz="3200" dirty="0"/>
              <a:t>Assessing energy needs from the bottom up </a:t>
            </a:r>
          </a:p>
          <a:p>
            <a:pPr>
              <a:lnSpc>
                <a:spcPct val="110000"/>
              </a:lnSpc>
              <a:spcAft>
                <a:spcPts val="300"/>
              </a:spcAft>
            </a:pPr>
            <a:r>
              <a:rPr lang="en-GB" sz="3200" dirty="0"/>
              <a:t>Linking energy systems at different geographic levels </a:t>
            </a:r>
          </a:p>
        </p:txBody>
      </p:sp>
      <p:sp>
        <p:nvSpPr>
          <p:cNvPr id="10" name="Title 1">
            <a:extLst>
              <a:ext uri="{FF2B5EF4-FFF2-40B4-BE49-F238E27FC236}">
                <a16:creationId xmlns:a16="http://schemas.microsoft.com/office/drawing/2014/main" id="{7263C183-5329-4D61-B227-E7447514C5CC}"/>
              </a:ext>
            </a:extLst>
          </p:cNvPr>
          <p:cNvSpPr txBox="1">
            <a:spLocks/>
          </p:cNvSpPr>
          <p:nvPr/>
        </p:nvSpPr>
        <p:spPr>
          <a:xfrm>
            <a:off x="67735" y="38102"/>
            <a:ext cx="12052300" cy="793751"/>
          </a:xfrm>
          <a:prstGeom prst="rect">
            <a:avLst/>
          </a:prstGeom>
          <a:solidFill>
            <a:srgbClr val="00794C"/>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70"/>
            <a:r>
              <a:rPr lang="en-US" sz="2400" b="1" cap="all" dirty="0">
                <a:solidFill>
                  <a:prstClr val="white"/>
                </a:solidFill>
                <a:latin typeface="Arial"/>
                <a:cs typeface="Arial"/>
              </a:rPr>
              <a:t>Importance of </a:t>
            </a:r>
            <a:r>
              <a:rPr lang="en-US" sz="2400" b="1" cap="all" dirty="0">
                <a:solidFill>
                  <a:srgbClr val="FFC000"/>
                </a:solidFill>
                <a:latin typeface="Arial"/>
                <a:cs typeface="Arial"/>
              </a:rPr>
              <a:t>inclusive</a:t>
            </a:r>
            <a:r>
              <a:rPr lang="en-US" sz="2400" b="1" cap="all" dirty="0">
                <a:solidFill>
                  <a:prstClr val="white"/>
                </a:solidFill>
                <a:latin typeface="Arial"/>
                <a:cs typeface="Arial"/>
              </a:rPr>
              <a:t> energy planning</a:t>
            </a:r>
          </a:p>
        </p:txBody>
      </p:sp>
      <p:pic>
        <p:nvPicPr>
          <p:cNvPr id="2" name="Picture 2" descr="Roundtable Initiative Strategic Energy Planning">
            <a:extLst>
              <a:ext uri="{FF2B5EF4-FFF2-40B4-BE49-F238E27FC236}">
                <a16:creationId xmlns:a16="http://schemas.microsoft.com/office/drawing/2014/main" id="{C8E0AF4B-7819-B91B-39BC-816546D52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058" y="4270863"/>
            <a:ext cx="8834388" cy="243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04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CE2B-CF5B-414B-97A5-F93C7DD98792}"/>
              </a:ext>
            </a:extLst>
          </p:cNvPr>
          <p:cNvSpPr>
            <a:spLocks noGrp="1"/>
          </p:cNvSpPr>
          <p:nvPr>
            <p:ph type="title" idx="4294967295"/>
          </p:nvPr>
        </p:nvSpPr>
        <p:spPr>
          <a:xfrm>
            <a:off x="1" y="173567"/>
            <a:ext cx="12052300" cy="793751"/>
          </a:xfrm>
        </p:spPr>
        <p:txBody>
          <a:bodyPr>
            <a:noAutofit/>
          </a:bodyPr>
          <a:lstStyle/>
          <a:p>
            <a:pPr defTabSz="609585"/>
            <a:r>
              <a:rPr lang="en-US" sz="2267" b="1" cap="all">
                <a:solidFill>
                  <a:srgbClr val="F0AB00"/>
                </a:solidFill>
                <a:latin typeface="Arial"/>
                <a:cs typeface="Arial"/>
              </a:rPr>
              <a:t>Need for a multi-dimensional energy access platform </a:t>
            </a:r>
          </a:p>
        </p:txBody>
      </p:sp>
      <p:pic>
        <p:nvPicPr>
          <p:cNvPr id="15" name="Picture 14">
            <a:extLst>
              <a:ext uri="{FF2B5EF4-FFF2-40B4-BE49-F238E27FC236}">
                <a16:creationId xmlns:a16="http://schemas.microsoft.com/office/drawing/2014/main" id="{DB8CB228-85BC-4706-A13B-C91C097F7E06}"/>
              </a:ext>
            </a:extLst>
          </p:cNvPr>
          <p:cNvPicPr>
            <a:picLocks noChangeAspect="1"/>
          </p:cNvPicPr>
          <p:nvPr/>
        </p:nvPicPr>
        <p:blipFill>
          <a:blip r:embed="rId3"/>
          <a:stretch>
            <a:fillRect/>
          </a:stretch>
        </p:blipFill>
        <p:spPr>
          <a:xfrm>
            <a:off x="3696582" y="2668854"/>
            <a:ext cx="4374140" cy="2685116"/>
          </a:xfrm>
          <a:prstGeom prst="rect">
            <a:avLst/>
          </a:prstGeom>
        </p:spPr>
      </p:pic>
      <p:grpSp>
        <p:nvGrpSpPr>
          <p:cNvPr id="5" name="Group 4">
            <a:extLst>
              <a:ext uri="{FF2B5EF4-FFF2-40B4-BE49-F238E27FC236}">
                <a16:creationId xmlns:a16="http://schemas.microsoft.com/office/drawing/2014/main" id="{EDF3832A-E909-4D51-8178-2F1BC7C11EBA}"/>
              </a:ext>
            </a:extLst>
          </p:cNvPr>
          <p:cNvGrpSpPr/>
          <p:nvPr/>
        </p:nvGrpSpPr>
        <p:grpSpPr>
          <a:xfrm>
            <a:off x="8365876" y="1498520"/>
            <a:ext cx="3509475" cy="4766813"/>
            <a:chOff x="6103945" y="1467012"/>
            <a:chExt cx="2050077" cy="3011404"/>
          </a:xfrm>
        </p:grpSpPr>
        <p:pic>
          <p:nvPicPr>
            <p:cNvPr id="7" name="Picture 6">
              <a:extLst>
                <a:ext uri="{FF2B5EF4-FFF2-40B4-BE49-F238E27FC236}">
                  <a16:creationId xmlns:a16="http://schemas.microsoft.com/office/drawing/2014/main" id="{956608E9-6080-400A-8FB7-D74E96453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316" y="1472647"/>
              <a:ext cx="875553" cy="860595"/>
            </a:xfrm>
            <a:prstGeom prst="rect">
              <a:avLst/>
            </a:prstGeom>
          </p:spPr>
        </p:pic>
        <p:pic>
          <p:nvPicPr>
            <p:cNvPr id="8" name="Picture 7">
              <a:extLst>
                <a:ext uri="{FF2B5EF4-FFF2-40B4-BE49-F238E27FC236}">
                  <a16:creationId xmlns:a16="http://schemas.microsoft.com/office/drawing/2014/main" id="{43576943-DD69-4CA7-9B80-E7B76F74B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945" y="2369233"/>
              <a:ext cx="1045669" cy="961279"/>
            </a:xfrm>
            <a:prstGeom prst="rect">
              <a:avLst/>
            </a:prstGeom>
          </p:spPr>
        </p:pic>
        <p:pic>
          <p:nvPicPr>
            <p:cNvPr id="9" name="Picture 8">
              <a:extLst>
                <a:ext uri="{FF2B5EF4-FFF2-40B4-BE49-F238E27FC236}">
                  <a16:creationId xmlns:a16="http://schemas.microsoft.com/office/drawing/2014/main" id="{ACA1D543-B606-4235-A848-6D07E354F1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3945" y="3371687"/>
              <a:ext cx="1055276" cy="1106729"/>
            </a:xfrm>
            <a:prstGeom prst="rect">
              <a:avLst/>
            </a:prstGeom>
          </p:spPr>
        </p:pic>
        <p:pic>
          <p:nvPicPr>
            <p:cNvPr id="10" name="Picture 9">
              <a:extLst>
                <a:ext uri="{FF2B5EF4-FFF2-40B4-BE49-F238E27FC236}">
                  <a16:creationId xmlns:a16="http://schemas.microsoft.com/office/drawing/2014/main" id="{459F50BF-AB80-4386-8C6F-36FF87D0BA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481"/>
            <a:stretch/>
          </p:blipFill>
          <p:spPr>
            <a:xfrm>
              <a:off x="7259012" y="2419103"/>
              <a:ext cx="875553" cy="1023567"/>
            </a:xfrm>
            <a:prstGeom prst="rect">
              <a:avLst/>
            </a:prstGeom>
          </p:spPr>
        </p:pic>
        <p:pic>
          <p:nvPicPr>
            <p:cNvPr id="11" name="Picture 10">
              <a:extLst>
                <a:ext uri="{FF2B5EF4-FFF2-40B4-BE49-F238E27FC236}">
                  <a16:creationId xmlns:a16="http://schemas.microsoft.com/office/drawing/2014/main" id="{63433099-501A-417A-9676-B1562D3640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284"/>
            <a:stretch/>
          </p:blipFill>
          <p:spPr>
            <a:xfrm>
              <a:off x="7186161" y="3542028"/>
              <a:ext cx="967861" cy="876064"/>
            </a:xfrm>
            <a:prstGeom prst="rect">
              <a:avLst/>
            </a:prstGeom>
          </p:spPr>
        </p:pic>
        <p:pic>
          <p:nvPicPr>
            <p:cNvPr id="1028" name="Picture 4" descr="Vaccine storage is much more reliable with solar-powered refrigerators. Photo by Chen Chen/WRI">
              <a:extLst>
                <a:ext uri="{FF2B5EF4-FFF2-40B4-BE49-F238E27FC236}">
                  <a16:creationId xmlns:a16="http://schemas.microsoft.com/office/drawing/2014/main" id="{774CDA88-E941-4521-80BE-E69DA11182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3945" y="1467012"/>
              <a:ext cx="1045669" cy="783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E1EABAB2-92A6-4D1A-B50F-9AD4447CE4A5}"/>
              </a:ext>
            </a:extLst>
          </p:cNvPr>
          <p:cNvGrpSpPr/>
          <p:nvPr/>
        </p:nvGrpSpPr>
        <p:grpSpPr>
          <a:xfrm>
            <a:off x="318154" y="1498517"/>
            <a:ext cx="2843417" cy="3127771"/>
            <a:chOff x="269418" y="1717122"/>
            <a:chExt cx="1506729" cy="1997569"/>
          </a:xfrm>
        </p:grpSpPr>
        <p:pic>
          <p:nvPicPr>
            <p:cNvPr id="18" name="Picture 4">
              <a:extLst>
                <a:ext uri="{FF2B5EF4-FFF2-40B4-BE49-F238E27FC236}">
                  <a16:creationId xmlns:a16="http://schemas.microsoft.com/office/drawing/2014/main" id="{68E4B1CC-2D18-4E06-9802-D460C20EB3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114" y="1717122"/>
              <a:ext cx="1480033" cy="9397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4 Ways the Mini-Grid Market Can Avoid the Cleantech Sector's Early Failures  | Greentech Media">
              <a:extLst>
                <a:ext uri="{FF2B5EF4-FFF2-40B4-BE49-F238E27FC236}">
                  <a16:creationId xmlns:a16="http://schemas.microsoft.com/office/drawing/2014/main" id="{F70D9F7B-7142-4175-981A-696F944180C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22"/>
            <a:stretch/>
          </p:blipFill>
          <p:spPr bwMode="auto">
            <a:xfrm>
              <a:off x="269418" y="2763907"/>
              <a:ext cx="1506729" cy="95078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78E1D411-5E7B-4698-A5BA-2D9FC412F2AA}"/>
              </a:ext>
            </a:extLst>
          </p:cNvPr>
          <p:cNvSpPr txBox="1">
            <a:spLocks/>
          </p:cNvSpPr>
          <p:nvPr/>
        </p:nvSpPr>
        <p:spPr>
          <a:xfrm>
            <a:off x="67734" y="38101"/>
            <a:ext cx="12052300" cy="793751"/>
          </a:xfrm>
          <a:prstGeom prst="rect">
            <a:avLst/>
          </a:prstGeom>
          <a:solidFill>
            <a:srgbClr val="00794C"/>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333" b="1" i="0" u="none" strike="noStrike" kern="1200" cap="all" spc="0" normalizeH="0" baseline="0" noProof="0">
                <a:ln>
                  <a:noFill/>
                </a:ln>
                <a:solidFill>
                  <a:prstClr val="white"/>
                </a:solidFill>
                <a:effectLst/>
                <a:uLnTx/>
                <a:uFillTx/>
                <a:latin typeface="Arial"/>
                <a:ea typeface="+mj-ea"/>
                <a:cs typeface="Arial"/>
              </a:rPr>
              <a:t>Treat demand and supply as equal</a:t>
            </a:r>
          </a:p>
        </p:txBody>
      </p:sp>
      <p:cxnSp>
        <p:nvCxnSpPr>
          <p:cNvPr id="21" name="Straight Connector 20">
            <a:extLst>
              <a:ext uri="{FF2B5EF4-FFF2-40B4-BE49-F238E27FC236}">
                <a16:creationId xmlns:a16="http://schemas.microsoft.com/office/drawing/2014/main" id="{043F2CCA-D583-4A2A-A9BA-CD4506032B44}"/>
              </a:ext>
            </a:extLst>
          </p:cNvPr>
          <p:cNvCxnSpPr/>
          <p:nvPr/>
        </p:nvCxnSpPr>
        <p:spPr>
          <a:xfrm>
            <a:off x="3399649" y="1498519"/>
            <a:ext cx="0" cy="4766815"/>
          </a:xfrm>
          <a:prstGeom prst="line">
            <a:avLst/>
          </a:prstGeom>
          <a:ln w="127000" cmpd="dbl">
            <a:solidFill>
              <a:srgbClr val="00794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7D95FD-AA06-45D7-BA2B-18B7CB287476}"/>
              </a:ext>
            </a:extLst>
          </p:cNvPr>
          <p:cNvCxnSpPr/>
          <p:nvPr/>
        </p:nvCxnSpPr>
        <p:spPr>
          <a:xfrm>
            <a:off x="8073249" y="1487714"/>
            <a:ext cx="0" cy="4766815"/>
          </a:xfrm>
          <a:prstGeom prst="line">
            <a:avLst/>
          </a:prstGeom>
          <a:ln w="127000" cmpd="dbl">
            <a:solidFill>
              <a:srgbClr val="00794C"/>
            </a:solidFill>
          </a:ln>
        </p:spPr>
        <p:style>
          <a:lnRef idx="1">
            <a:schemeClr val="accent1"/>
          </a:lnRef>
          <a:fillRef idx="0">
            <a:schemeClr val="accent1"/>
          </a:fillRef>
          <a:effectRef idx="0">
            <a:schemeClr val="accent1"/>
          </a:effectRef>
          <a:fontRef idx="minor">
            <a:schemeClr val="tx1"/>
          </a:fontRef>
        </p:style>
      </p:cxnSp>
      <p:pic>
        <p:nvPicPr>
          <p:cNvPr id="3074" name="Picture 2" descr="Kabwe aqueduct ( Zambia ) | Studio Pietrangeli">
            <a:extLst>
              <a:ext uri="{FF2B5EF4-FFF2-40B4-BE49-F238E27FC236}">
                <a16:creationId xmlns:a16="http://schemas.microsoft.com/office/drawing/2014/main" id="{128377E4-0B4F-42E2-90CC-9C14DA533F1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805"/>
          <a:stretch/>
        </p:blipFill>
        <p:spPr bwMode="auto">
          <a:xfrm>
            <a:off x="339544" y="4796665"/>
            <a:ext cx="2822027" cy="175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1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ographic Information Systems Technologists &amp;amp; Technicians at My Next Move">
            <a:extLst>
              <a:ext uri="{FF2B5EF4-FFF2-40B4-BE49-F238E27FC236}">
                <a16:creationId xmlns:a16="http://schemas.microsoft.com/office/drawing/2014/main" id="{6B7012E3-305F-46AC-AD36-41ACA6D9D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
          <a:stretch/>
        </p:blipFill>
        <p:spPr bwMode="auto">
          <a:xfrm>
            <a:off x="27" y="1282"/>
            <a:ext cx="12191973" cy="6856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D6CE2B-CF5B-414B-97A5-F93C7DD98792}"/>
              </a:ext>
            </a:extLst>
          </p:cNvPr>
          <p:cNvSpPr>
            <a:spLocks noGrp="1"/>
          </p:cNvSpPr>
          <p:nvPr>
            <p:ph type="title" idx="4294967295"/>
          </p:nvPr>
        </p:nvSpPr>
        <p:spPr>
          <a:xfrm>
            <a:off x="67734" y="55032"/>
            <a:ext cx="12052300" cy="816000"/>
          </a:xfrm>
          <a:solidFill>
            <a:srgbClr val="00794C"/>
          </a:solidFill>
        </p:spPr>
        <p:txBody>
          <a:bodyPr>
            <a:noAutofit/>
          </a:bodyPr>
          <a:lstStyle/>
          <a:p>
            <a:pPr algn="ctr" defTabSz="609585"/>
            <a:r>
              <a:rPr lang="en-US" sz="2667" b="1" cap="all">
                <a:solidFill>
                  <a:schemeClr val="bg1"/>
                </a:solidFill>
                <a:latin typeface="Arial"/>
                <a:cs typeface="Arial"/>
              </a:rPr>
              <a:t>                                                                                                                     </a:t>
            </a:r>
            <a:r>
              <a:rPr lang="en-US" sz="3333" b="1" cap="all">
                <a:solidFill>
                  <a:schemeClr val="bg1"/>
                </a:solidFill>
                <a:latin typeface="Arial"/>
                <a:cs typeface="Arial"/>
              </a:rPr>
              <a:t>Reduce reliance on GIS and programming expertise for data </a:t>
            </a:r>
            <a:r>
              <a:rPr lang="en-US" sz="3333" b="1" cap="all">
                <a:solidFill>
                  <a:srgbClr val="FFC000"/>
                </a:solidFill>
                <a:latin typeface="Arial"/>
                <a:cs typeface="Arial"/>
              </a:rPr>
              <a:t>users</a:t>
            </a:r>
            <a:br>
              <a:rPr lang="en-US" sz="2400" b="1" cap="all">
                <a:solidFill>
                  <a:srgbClr val="FFC000"/>
                </a:solidFill>
                <a:latin typeface="Arial"/>
                <a:cs typeface="Arial"/>
              </a:rPr>
            </a:br>
            <a:endParaRPr lang="en-US" sz="2400" b="1" cap="all">
              <a:solidFill>
                <a:srgbClr val="FFC000"/>
              </a:solidFill>
              <a:latin typeface="Arial"/>
              <a:cs typeface="Arial"/>
            </a:endParaRPr>
          </a:p>
        </p:txBody>
      </p:sp>
    </p:spTree>
    <p:extLst>
      <p:ext uri="{BB962C8B-B14F-4D97-AF65-F5344CB8AC3E}">
        <p14:creationId xmlns:p14="http://schemas.microsoft.com/office/powerpoint/2010/main" val="1647198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0A5DA0-6A6F-4661-8557-5F27B149DB42}"/>
              </a:ext>
            </a:extLst>
          </p:cNvPr>
          <p:cNvSpPr txBox="1">
            <a:spLocks/>
          </p:cNvSpPr>
          <p:nvPr/>
        </p:nvSpPr>
        <p:spPr>
          <a:xfrm>
            <a:off x="67734" y="78539"/>
            <a:ext cx="12052300" cy="912000"/>
          </a:xfrm>
          <a:prstGeom prst="rect">
            <a:avLst/>
          </a:prstGeom>
          <a:solidFill>
            <a:srgbClr val="00794C"/>
          </a:solidFill>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333" b="1" i="0" u="none" strike="noStrike" kern="1200" cap="all" spc="0" normalizeH="0" baseline="0" noProof="0">
                <a:ln>
                  <a:noFill/>
                </a:ln>
                <a:solidFill>
                  <a:prstClr val="white"/>
                </a:solidFill>
                <a:effectLst/>
                <a:uLnTx/>
                <a:uFillTx/>
                <a:latin typeface="Arial"/>
                <a:ea typeface="+mj-ea"/>
                <a:cs typeface="Arial"/>
              </a:rPr>
              <a:t>Deploy an open-source dynamic information system  For data </a:t>
            </a:r>
            <a:r>
              <a:rPr kumimoji="0" lang="en-US" sz="3333" b="1" i="0" u="none" strike="noStrike" kern="1200" cap="all" spc="0" normalizeH="0" baseline="0" noProof="0">
                <a:ln>
                  <a:noFill/>
                </a:ln>
                <a:solidFill>
                  <a:srgbClr val="FFC000"/>
                </a:solidFill>
                <a:effectLst/>
                <a:uLnTx/>
                <a:uFillTx/>
                <a:latin typeface="Arial"/>
                <a:ea typeface="+mj-ea"/>
                <a:cs typeface="Arial"/>
              </a:rPr>
              <a:t>providers </a:t>
            </a:r>
          </a:p>
        </p:txBody>
      </p:sp>
      <p:pic>
        <p:nvPicPr>
          <p:cNvPr id="3078" name="Picture 6" descr="The Standard Logo">
            <a:extLst>
              <a:ext uri="{FF2B5EF4-FFF2-40B4-BE49-F238E27FC236}">
                <a16:creationId xmlns:a16="http://schemas.microsoft.com/office/drawing/2014/main" id="{2ACADADC-E8FF-4D80-9D41-8D2EB5A70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579" y="831852"/>
            <a:ext cx="6074608" cy="6368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3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ACC6-71E2-94B0-46B6-D20C63D140C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ACBF261-006F-F8DC-3005-33863DBFC24D}"/>
              </a:ext>
            </a:extLst>
          </p:cNvPr>
          <p:cNvSpPr>
            <a:spLocks noGrp="1"/>
          </p:cNvSpPr>
          <p:nvPr>
            <p:ph type="body" sz="quarter" idx="10"/>
          </p:nvPr>
        </p:nvSpPr>
        <p:spPr/>
        <p:txBody>
          <a:bodyPr/>
          <a:lstStyle/>
          <a:p>
            <a:endParaRPr lang="en-US"/>
          </a:p>
        </p:txBody>
      </p:sp>
      <p:pic>
        <p:nvPicPr>
          <p:cNvPr id="2" name="Picture 1">
            <a:extLst>
              <a:ext uri="{FF2B5EF4-FFF2-40B4-BE49-F238E27FC236}">
                <a16:creationId xmlns:a16="http://schemas.microsoft.com/office/drawing/2014/main" id="{983C8FDF-9950-F07E-4B18-A41DA6742261}"/>
              </a:ext>
            </a:extLst>
          </p:cNvPr>
          <p:cNvPicPr>
            <a:picLocks noChangeAspect="1"/>
          </p:cNvPicPr>
          <p:nvPr/>
        </p:nvPicPr>
        <p:blipFill rotWithShape="1">
          <a:blip r:embed="rId3"/>
          <a:srcRect b="-994"/>
          <a:stretch/>
        </p:blipFill>
        <p:spPr>
          <a:xfrm>
            <a:off x="2" y="8"/>
            <a:ext cx="12589231" cy="6984000"/>
          </a:xfrm>
          <a:prstGeom prst="rect">
            <a:avLst/>
          </a:prstGeom>
        </p:spPr>
      </p:pic>
      <p:pic>
        <p:nvPicPr>
          <p:cNvPr id="4" name="Graphic 3">
            <a:extLst>
              <a:ext uri="{FF2B5EF4-FFF2-40B4-BE49-F238E27FC236}">
                <a16:creationId xmlns:a16="http://schemas.microsoft.com/office/drawing/2014/main" id="{A9ACCE7E-8B17-3D17-920C-BC75313659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25546" y="885826"/>
            <a:ext cx="1790703" cy="895351"/>
          </a:xfrm>
          <a:prstGeom prst="rect">
            <a:avLst/>
          </a:prstGeom>
        </p:spPr>
      </p:pic>
      <p:pic>
        <p:nvPicPr>
          <p:cNvPr id="7" name="Picture 6">
            <a:extLst>
              <a:ext uri="{FF2B5EF4-FFF2-40B4-BE49-F238E27FC236}">
                <a16:creationId xmlns:a16="http://schemas.microsoft.com/office/drawing/2014/main" id="{3D959C82-1337-2EC7-663E-F7E5D91A6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5833" y="649222"/>
            <a:ext cx="1378289" cy="1379604"/>
          </a:xfrm>
          <a:prstGeom prst="rect">
            <a:avLst/>
          </a:prstGeom>
        </p:spPr>
      </p:pic>
    </p:spTree>
    <p:extLst>
      <p:ext uri="{BB962C8B-B14F-4D97-AF65-F5344CB8AC3E}">
        <p14:creationId xmlns:p14="http://schemas.microsoft.com/office/powerpoint/2010/main" val="187392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9" name="Content Placeholder 2">
            <a:extLst>
              <a:ext uri="{FF2B5EF4-FFF2-40B4-BE49-F238E27FC236}">
                <a16:creationId xmlns:a16="http://schemas.microsoft.com/office/drawing/2014/main" id="{DFBE3C6C-BFA6-4846-B408-517CBD0A55A9}"/>
              </a:ext>
            </a:extLst>
          </p:cNvPr>
          <p:cNvSpPr>
            <a:spLocks noGrp="1"/>
          </p:cNvSpPr>
          <p:nvPr>
            <p:ph idx="4294967295"/>
          </p:nvPr>
        </p:nvSpPr>
        <p:spPr>
          <a:xfrm>
            <a:off x="236304" y="872741"/>
            <a:ext cx="4967288" cy="5805463"/>
          </a:xfrm>
          <a:solidFill>
            <a:srgbClr val="00794C">
              <a:alpha val="62000"/>
            </a:srgbClr>
          </a:solidFill>
        </p:spPr>
        <p:txBody>
          <a:bodyPr>
            <a:noAutofit/>
          </a:bodyPr>
          <a:lstStyle/>
          <a:p>
            <a:pPr marL="12700" marR="5080" indent="0" defTabSz="914377">
              <a:lnSpc>
                <a:spcPts val="2051"/>
              </a:lnSpc>
              <a:spcBef>
                <a:spcPts val="1040"/>
              </a:spcBef>
              <a:buNone/>
              <a:defRPr/>
            </a:pPr>
            <a:r>
              <a:rPr lang="en-US" sz="2291" spc="-11">
                <a:solidFill>
                  <a:srgbClr val="FFFFFF"/>
                </a:solidFill>
                <a:latin typeface="+mn-lt"/>
                <a:ea typeface="Cambria" panose="02040503050406030204" pitchFamily="18" charset="0"/>
                <a:cs typeface="Calibri"/>
              </a:rPr>
              <a:t>Functionality</a:t>
            </a:r>
          </a:p>
          <a:p>
            <a:pPr marL="469888" marR="5080" indent="-457189" defTabSz="914377">
              <a:lnSpc>
                <a:spcPts val="2051"/>
              </a:lnSpc>
              <a:spcBef>
                <a:spcPts val="1040"/>
              </a:spcBef>
              <a:buFont typeface="Wingdings" panose="05000000000000000000" pitchFamily="2" charset="2"/>
              <a:buChar char="ü"/>
              <a:defRPr/>
            </a:pPr>
            <a:r>
              <a:rPr lang="en-US" sz="2291" spc="-11">
                <a:solidFill>
                  <a:srgbClr val="FFFFFF"/>
                </a:solidFill>
                <a:latin typeface="+mn-lt"/>
                <a:ea typeface="Cambria" panose="02040503050406030204" pitchFamily="18" charset="0"/>
                <a:cs typeface="Calibri"/>
              </a:rPr>
              <a:t>High</a:t>
            </a:r>
            <a:r>
              <a:rPr lang="en-US" sz="2291" spc="11">
                <a:solidFill>
                  <a:srgbClr val="FFFFFF"/>
                </a:solidFill>
                <a:latin typeface="+mn-lt"/>
                <a:ea typeface="Cambria" panose="02040503050406030204" pitchFamily="18" charset="0"/>
                <a:cs typeface="Calibri"/>
              </a:rPr>
              <a:t> </a:t>
            </a:r>
            <a:r>
              <a:rPr lang="en-US" sz="2291" spc="-11">
                <a:solidFill>
                  <a:srgbClr val="FFFFFF"/>
                </a:solidFill>
                <a:latin typeface="+mn-lt"/>
                <a:ea typeface="Cambria" panose="02040503050406030204" pitchFamily="18" charset="0"/>
                <a:cs typeface="Calibri"/>
              </a:rPr>
              <a:t>resolution </a:t>
            </a:r>
            <a:r>
              <a:rPr lang="en-US" sz="2291" spc="-5">
                <a:solidFill>
                  <a:srgbClr val="FFFFFF"/>
                </a:solidFill>
                <a:latin typeface="+mn-lt"/>
                <a:ea typeface="Cambria" panose="02040503050406030204" pitchFamily="18" charset="0"/>
                <a:cs typeface="Calibri"/>
              </a:rPr>
              <a:t> Priority</a:t>
            </a:r>
            <a:r>
              <a:rPr lang="en-US" sz="2291">
                <a:solidFill>
                  <a:srgbClr val="FFFFFF"/>
                </a:solidFill>
                <a:latin typeface="+mn-lt"/>
                <a:ea typeface="Cambria" panose="02040503050406030204" pitchFamily="18" charset="0"/>
                <a:cs typeface="Calibri"/>
              </a:rPr>
              <a:t> </a:t>
            </a:r>
            <a:r>
              <a:rPr lang="en-US" sz="2291" spc="-11">
                <a:solidFill>
                  <a:srgbClr val="FFFFFF"/>
                </a:solidFill>
                <a:latin typeface="+mn-lt"/>
                <a:ea typeface="Cambria" panose="02040503050406030204" pitchFamily="18" charset="0"/>
                <a:cs typeface="Calibri"/>
              </a:rPr>
              <a:t>A</a:t>
            </a:r>
            <a:r>
              <a:rPr lang="en-US" sz="2291" spc="-11" err="1">
                <a:solidFill>
                  <a:srgbClr val="FFFFFF"/>
                </a:solidFill>
                <a:latin typeface="+mn-lt"/>
                <a:ea typeface="Cambria" panose="02040503050406030204" pitchFamily="18" charset="0"/>
                <a:cs typeface="Calibri"/>
              </a:rPr>
              <a:t>reas</a:t>
            </a:r>
            <a:r>
              <a:rPr lang="en-US" sz="2291" spc="-15">
                <a:solidFill>
                  <a:srgbClr val="FFFFFF"/>
                </a:solidFill>
                <a:latin typeface="+mn-lt"/>
                <a:ea typeface="Cambria" panose="02040503050406030204" pitchFamily="18" charset="0"/>
                <a:cs typeface="Calibri"/>
              </a:rPr>
              <a:t> </a:t>
            </a:r>
            <a:r>
              <a:rPr lang="en-US" sz="2291" spc="-20">
                <a:solidFill>
                  <a:srgbClr val="FFFFFF"/>
                </a:solidFill>
                <a:latin typeface="+mn-lt"/>
                <a:ea typeface="Cambria" panose="02040503050406030204" pitchFamily="18" charset="0"/>
                <a:cs typeface="Calibri"/>
              </a:rPr>
              <a:t>for</a:t>
            </a:r>
            <a:r>
              <a:rPr lang="en-US" sz="2291" spc="-31">
                <a:solidFill>
                  <a:srgbClr val="FFFFFF"/>
                </a:solidFill>
                <a:latin typeface="+mn-lt"/>
                <a:ea typeface="Cambria" panose="02040503050406030204" pitchFamily="18" charset="0"/>
                <a:cs typeface="Calibri"/>
              </a:rPr>
              <a:t> </a:t>
            </a:r>
            <a:r>
              <a:rPr lang="en-US" sz="2291" spc="-11">
                <a:solidFill>
                  <a:srgbClr val="FFFFFF"/>
                </a:solidFill>
                <a:latin typeface="+mn-lt"/>
                <a:ea typeface="Cambria" panose="02040503050406030204" pitchFamily="18" charset="0"/>
                <a:cs typeface="Calibri"/>
              </a:rPr>
              <a:t>Energy </a:t>
            </a:r>
            <a:r>
              <a:rPr lang="en-US" sz="2291" spc="-5">
                <a:solidFill>
                  <a:srgbClr val="FFFFFF"/>
                </a:solidFill>
                <a:latin typeface="+mn-lt"/>
                <a:ea typeface="Cambria" panose="02040503050406030204" pitchFamily="18" charset="0"/>
                <a:cs typeface="Calibri"/>
              </a:rPr>
              <a:t>Access</a:t>
            </a:r>
            <a:r>
              <a:rPr lang="en-US" sz="2291" spc="-45">
                <a:solidFill>
                  <a:srgbClr val="FFFFFF"/>
                </a:solidFill>
                <a:latin typeface="+mn-lt"/>
                <a:ea typeface="Cambria" panose="02040503050406030204" pitchFamily="18" charset="0"/>
                <a:cs typeface="Calibri"/>
              </a:rPr>
              <a:t> </a:t>
            </a:r>
            <a:r>
              <a:rPr lang="en-US" sz="2291" spc="-11">
                <a:solidFill>
                  <a:srgbClr val="FFFFFF"/>
                </a:solidFill>
                <a:latin typeface="+mn-lt"/>
                <a:ea typeface="Cambria" panose="02040503050406030204" pitchFamily="18" charset="0"/>
                <a:cs typeface="Calibri"/>
              </a:rPr>
              <a:t>Interventions</a:t>
            </a:r>
          </a:p>
          <a:p>
            <a:pPr marL="469888" marR="5080" indent="-457189" defTabSz="914377">
              <a:lnSpc>
                <a:spcPts val="2051"/>
              </a:lnSpc>
              <a:spcBef>
                <a:spcPts val="1040"/>
              </a:spcBef>
              <a:buFont typeface="Wingdings" panose="05000000000000000000" pitchFamily="2" charset="2"/>
              <a:buChar char="ü"/>
              <a:defRPr/>
            </a:pPr>
            <a:r>
              <a:rPr lang="en-US" sz="2291" spc="-11">
                <a:solidFill>
                  <a:srgbClr val="FFFFFF"/>
                </a:solidFill>
                <a:latin typeface="+mn-lt"/>
                <a:ea typeface="Cambria" panose="02040503050406030204" pitchFamily="18" charset="0"/>
                <a:cs typeface="Calibri"/>
              </a:rPr>
              <a:t>Dynamic Information System for Data Providers</a:t>
            </a:r>
          </a:p>
          <a:p>
            <a:pPr marL="469888" marR="5080" indent="-457189" defTabSz="914377">
              <a:lnSpc>
                <a:spcPts val="2051"/>
              </a:lnSpc>
              <a:spcBef>
                <a:spcPts val="1040"/>
              </a:spcBef>
              <a:buFont typeface="Wingdings" panose="05000000000000000000" pitchFamily="2" charset="2"/>
              <a:buChar char="ü"/>
              <a:defRPr/>
            </a:pPr>
            <a:r>
              <a:rPr lang="en-US" sz="2291" spc="-11">
                <a:solidFill>
                  <a:srgbClr val="FFFFFF"/>
                </a:solidFill>
                <a:latin typeface="+mn-lt"/>
                <a:ea typeface="Cambria" panose="02040503050406030204" pitchFamily="18" charset="0"/>
                <a:cs typeface="Calibri"/>
              </a:rPr>
              <a:t>Track Change over time</a:t>
            </a:r>
          </a:p>
          <a:p>
            <a:pPr marL="12700" marR="5080" indent="0" defTabSz="914377">
              <a:lnSpc>
                <a:spcPts val="2051"/>
              </a:lnSpc>
              <a:spcBef>
                <a:spcPts val="1040"/>
              </a:spcBef>
              <a:buNone/>
              <a:defRPr/>
            </a:pPr>
            <a:r>
              <a:rPr lang="en-US" sz="2291">
                <a:solidFill>
                  <a:schemeClr val="bg1"/>
                </a:solidFill>
                <a:latin typeface="+mn-lt"/>
                <a:ea typeface="Cambria" panose="02040503050406030204" pitchFamily="18" charset="0"/>
                <a:cs typeface="Arial" panose="020B0604020202020204" pitchFamily="34" charset="0"/>
              </a:rPr>
              <a:t>Data in different scales and formats:</a:t>
            </a:r>
          </a:p>
          <a:p>
            <a:pPr>
              <a:spcBef>
                <a:spcPts val="1600"/>
              </a:spcBef>
              <a:buFont typeface="Wingdings" panose="05000000000000000000" pitchFamily="2" charset="2"/>
              <a:buChar char="ü"/>
              <a:defRPr/>
            </a:pPr>
            <a:r>
              <a:rPr lang="en-US" sz="2291">
                <a:solidFill>
                  <a:schemeClr val="bg1"/>
                </a:solidFill>
                <a:latin typeface="+mn-lt"/>
                <a:ea typeface="Cambria" panose="02040503050406030204" pitchFamily="18" charset="0"/>
                <a:cs typeface="Arial" panose="020B0604020202020204" pitchFamily="34" charset="0"/>
              </a:rPr>
              <a:t>Open Census</a:t>
            </a:r>
          </a:p>
          <a:p>
            <a:pPr>
              <a:spcBef>
                <a:spcPts val="1600"/>
              </a:spcBef>
              <a:buFont typeface="Wingdings" panose="05000000000000000000" pitchFamily="2" charset="2"/>
              <a:buChar char="ü"/>
              <a:defRPr/>
            </a:pPr>
            <a:r>
              <a:rPr lang="en-US" sz="2291">
                <a:solidFill>
                  <a:schemeClr val="bg1"/>
                </a:solidFill>
                <a:latin typeface="+mn-lt"/>
                <a:ea typeface="Cambria" panose="02040503050406030204" pitchFamily="18" charset="0"/>
                <a:cs typeface="Arial" panose="020B0604020202020204" pitchFamily="34" charset="0"/>
              </a:rPr>
              <a:t>Satellite</a:t>
            </a:r>
          </a:p>
          <a:p>
            <a:pPr>
              <a:spcBef>
                <a:spcPts val="1600"/>
              </a:spcBef>
              <a:buFont typeface="Wingdings" panose="05000000000000000000" pitchFamily="2" charset="2"/>
              <a:buChar char="ü"/>
              <a:defRPr/>
            </a:pPr>
            <a:r>
              <a:rPr lang="en-US" sz="2291">
                <a:solidFill>
                  <a:schemeClr val="bg1"/>
                </a:solidFill>
                <a:latin typeface="+mn-lt"/>
                <a:ea typeface="Cambria" panose="02040503050406030204" pitchFamily="18" charset="0"/>
                <a:cs typeface="Arial" panose="020B0604020202020204" pitchFamily="34" charset="0"/>
              </a:rPr>
              <a:t>Global</a:t>
            </a:r>
          </a:p>
          <a:p>
            <a:pPr>
              <a:spcBef>
                <a:spcPts val="1600"/>
              </a:spcBef>
              <a:buFont typeface="Wingdings" panose="05000000000000000000" pitchFamily="2" charset="2"/>
              <a:buChar char="ü"/>
              <a:defRPr/>
            </a:pPr>
            <a:r>
              <a:rPr lang="en-US" sz="2291">
                <a:solidFill>
                  <a:schemeClr val="bg1"/>
                </a:solidFill>
                <a:latin typeface="+mn-lt"/>
                <a:ea typeface="Cambria" panose="02040503050406030204" pitchFamily="18" charset="0"/>
                <a:cs typeface="Arial" panose="020B0604020202020204" pitchFamily="34" charset="0"/>
              </a:rPr>
              <a:t>National</a:t>
            </a:r>
          </a:p>
          <a:p>
            <a:pPr>
              <a:spcBef>
                <a:spcPts val="1600"/>
              </a:spcBef>
              <a:buFont typeface="Wingdings" panose="05000000000000000000" pitchFamily="2" charset="2"/>
              <a:buChar char="ü"/>
              <a:defRPr/>
            </a:pPr>
            <a:r>
              <a:rPr lang="en-US" sz="2291">
                <a:solidFill>
                  <a:schemeClr val="bg1"/>
                </a:solidFill>
                <a:latin typeface="+mn-lt"/>
                <a:ea typeface="Cambria" panose="02040503050406030204" pitchFamily="18" charset="0"/>
                <a:cs typeface="Arial" panose="020B0604020202020204" pitchFamily="34" charset="0"/>
              </a:rPr>
              <a:t>Sub-national</a:t>
            </a:r>
          </a:p>
          <a:p>
            <a:pPr>
              <a:spcBef>
                <a:spcPts val="1600"/>
              </a:spcBef>
              <a:buFont typeface="Wingdings" panose="05000000000000000000" pitchFamily="2" charset="2"/>
              <a:buChar char="ü"/>
              <a:defRPr/>
            </a:pPr>
            <a:r>
              <a:rPr lang="en-US" sz="2291">
                <a:solidFill>
                  <a:schemeClr val="bg1"/>
                </a:solidFill>
                <a:latin typeface="+mn-lt"/>
                <a:ea typeface="Cambria" panose="02040503050406030204" pitchFamily="18" charset="0"/>
                <a:cs typeface="Arial" panose="020B0604020202020204" pitchFamily="34" charset="0"/>
              </a:rPr>
              <a:t>Primary</a:t>
            </a:r>
            <a:endParaRPr lang="en-US" sz="2291">
              <a:solidFill>
                <a:schemeClr val="bg1"/>
              </a:solidFill>
              <a:latin typeface="+mn-lt"/>
              <a:ea typeface="Cambria" panose="02040503050406030204" pitchFamily="18" charset="0"/>
            </a:endParaRPr>
          </a:p>
        </p:txBody>
      </p:sp>
      <p:sp>
        <p:nvSpPr>
          <p:cNvPr id="20" name="TextBox 19">
            <a:extLst>
              <a:ext uri="{FF2B5EF4-FFF2-40B4-BE49-F238E27FC236}">
                <a16:creationId xmlns:a16="http://schemas.microsoft.com/office/drawing/2014/main" id="{9CAC33FF-06D7-4D82-A6A5-7EB475B58D08}"/>
              </a:ext>
            </a:extLst>
          </p:cNvPr>
          <p:cNvSpPr txBox="1"/>
          <p:nvPr/>
        </p:nvSpPr>
        <p:spPr>
          <a:xfrm>
            <a:off x="1" y="-39319"/>
            <a:ext cx="12192000" cy="814454"/>
          </a:xfrm>
          <a:prstGeom prst="rect">
            <a:avLst/>
          </a:prstGeom>
          <a:solidFill>
            <a:srgbClr val="00794C"/>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609570" rtl="0" eaLnBrk="1" fontAlgn="auto" latinLnBrk="0" hangingPunct="1">
              <a:lnSpc>
                <a:spcPct val="100000"/>
              </a:lnSpc>
              <a:spcBef>
                <a:spcPct val="2000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Calibri"/>
                <a:ea typeface="+mn-ea"/>
                <a:cs typeface="Arial"/>
              </a:rPr>
              <a:t>Energy Access Explorer</a:t>
            </a:r>
          </a:p>
          <a:p>
            <a:pPr marL="0" marR="0" lvl="0" indent="0" algn="ctr" defTabSz="609570" rtl="0" eaLnBrk="1" fontAlgn="auto" latinLnBrk="0" hangingPunct="1">
              <a:lnSpc>
                <a:spcPct val="100000"/>
              </a:lnSpc>
              <a:spcBef>
                <a:spcPct val="2000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Calibri"/>
                <a:ea typeface="+mn-ea"/>
                <a:cs typeface="Arial"/>
              </a:rPr>
              <a:t>      Data-informed      Integrated       </a:t>
            </a:r>
            <a:r>
              <a:rPr kumimoji="0" lang="en-US" sz="2100" b="1" i="0" u="none" strike="noStrike" kern="1200" cap="none" spc="0" normalizeH="0" baseline="0" noProof="0">
                <a:ln>
                  <a:noFill/>
                </a:ln>
                <a:solidFill>
                  <a:prstClr val="white"/>
                </a:solidFill>
                <a:effectLst/>
                <a:uLnTx/>
                <a:uFillTx/>
                <a:latin typeface="Calibri"/>
                <a:ea typeface="+mn-ea"/>
                <a:cs typeface="Calibri"/>
              </a:rPr>
              <a:t>Equity-driven      </a:t>
            </a:r>
            <a:r>
              <a:rPr kumimoji="0" lang="en-US" sz="2100" b="1" i="0" u="none" strike="noStrike" kern="1200" cap="none" spc="0" normalizeH="0" baseline="0" noProof="0">
                <a:ln>
                  <a:noFill/>
                </a:ln>
                <a:solidFill>
                  <a:prstClr val="white"/>
                </a:solidFill>
                <a:effectLst/>
                <a:uLnTx/>
                <a:uFillTx/>
                <a:latin typeface="Calibri"/>
                <a:ea typeface="+mn-ea"/>
                <a:cs typeface="Arial"/>
              </a:rPr>
              <a:t>Inclusive      </a:t>
            </a:r>
            <a:endParaRPr kumimoji="0" lang="en-US" sz="2100" b="1" i="0" u="none" strike="noStrike" kern="1200" cap="none" spc="0" normalizeH="0" baseline="0" noProof="0">
              <a:ln>
                <a:noFill/>
              </a:ln>
              <a:solidFill>
                <a:prstClr val="white"/>
              </a:solidFill>
              <a:effectLst/>
              <a:uLnTx/>
              <a:uFillTx/>
              <a:latin typeface="Calibri"/>
              <a:ea typeface="Calibri"/>
              <a:cs typeface="Arial"/>
            </a:endParaRPr>
          </a:p>
        </p:txBody>
      </p:sp>
      <p:grpSp>
        <p:nvGrpSpPr>
          <p:cNvPr id="3" name="Group 2">
            <a:extLst>
              <a:ext uri="{FF2B5EF4-FFF2-40B4-BE49-F238E27FC236}">
                <a16:creationId xmlns:a16="http://schemas.microsoft.com/office/drawing/2014/main" id="{7C685399-F15B-65EC-04B5-D681E9EBDDEA}"/>
              </a:ext>
            </a:extLst>
          </p:cNvPr>
          <p:cNvGrpSpPr/>
          <p:nvPr/>
        </p:nvGrpSpPr>
        <p:grpSpPr>
          <a:xfrm>
            <a:off x="5513695" y="996591"/>
            <a:ext cx="6605516" cy="5783188"/>
            <a:chOff x="2544726" y="1"/>
            <a:chExt cx="4848849" cy="4528133"/>
          </a:xfrm>
        </p:grpSpPr>
        <p:sp>
          <p:nvSpPr>
            <p:cNvPr id="4" name="Rectangle 3">
              <a:extLst>
                <a:ext uri="{FF2B5EF4-FFF2-40B4-BE49-F238E27FC236}">
                  <a16:creationId xmlns:a16="http://schemas.microsoft.com/office/drawing/2014/main" id="{A8BA6247-AF12-27D3-A3AA-BDA7E35039C9}"/>
                </a:ext>
              </a:extLst>
            </p:cNvPr>
            <p:cNvSpPr/>
            <p:nvPr/>
          </p:nvSpPr>
          <p:spPr>
            <a:xfrm>
              <a:off x="5239268" y="2723611"/>
              <a:ext cx="1899683" cy="1719189"/>
            </a:xfrm>
            <a:prstGeom prst="rect">
              <a:avLst/>
            </a:prstGeom>
            <a:blipFill dpi="0" rotWithShape="1">
              <a:blip r:embed="rId4"/>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1EBDC65-6037-CE6F-A4F3-8033223A2048}"/>
                </a:ext>
              </a:extLst>
            </p:cNvPr>
            <p:cNvSpPr/>
            <p:nvPr/>
          </p:nvSpPr>
          <p:spPr>
            <a:xfrm>
              <a:off x="2548272" y="2725483"/>
              <a:ext cx="1899683" cy="1719189"/>
            </a:xfrm>
            <a:prstGeom prst="rect">
              <a:avLst/>
            </a:prstGeom>
            <a:blipFill dpi="0" rotWithShape="1">
              <a:blip r:embed="rId5"/>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07E9F38-78C0-F7E7-061B-1EEBD60DBE3E}"/>
                </a:ext>
              </a:extLst>
            </p:cNvPr>
            <p:cNvSpPr/>
            <p:nvPr/>
          </p:nvSpPr>
          <p:spPr>
            <a:xfrm>
              <a:off x="5235722" y="480136"/>
              <a:ext cx="1899683" cy="1719189"/>
            </a:xfrm>
            <a:prstGeom prst="rect">
              <a:avLst/>
            </a:prstGeom>
            <a:blipFill dpi="0" rotWithShape="1">
              <a:blip r:embed="rId6"/>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075A735-BEDB-53B5-A2A3-E581EA0C70DD}"/>
                </a:ext>
              </a:extLst>
            </p:cNvPr>
            <p:cNvSpPr/>
            <p:nvPr/>
          </p:nvSpPr>
          <p:spPr>
            <a:xfrm>
              <a:off x="2544726" y="482008"/>
              <a:ext cx="1899683" cy="1719189"/>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FE1F0CC9-11D1-8B3A-E128-52D408AB5DEC}"/>
                </a:ext>
              </a:extLst>
            </p:cNvPr>
            <p:cNvGrpSpPr/>
            <p:nvPr/>
          </p:nvGrpSpPr>
          <p:grpSpPr>
            <a:xfrm>
              <a:off x="2544726" y="1"/>
              <a:ext cx="4848849" cy="4528133"/>
              <a:chOff x="3536372" y="304769"/>
              <a:chExt cx="4356511" cy="4682156"/>
            </a:xfrm>
          </p:grpSpPr>
          <p:sp>
            <p:nvSpPr>
              <p:cNvPr id="9" name="TextBox 8">
                <a:extLst>
                  <a:ext uri="{FF2B5EF4-FFF2-40B4-BE49-F238E27FC236}">
                    <a16:creationId xmlns:a16="http://schemas.microsoft.com/office/drawing/2014/main" id="{C834CD5D-DDA0-3A1B-11A7-42818FF86695}"/>
                  </a:ext>
                </a:extLst>
              </p:cNvPr>
              <p:cNvSpPr txBox="1"/>
              <p:nvPr/>
            </p:nvSpPr>
            <p:spPr>
              <a:xfrm>
                <a:off x="4509723" y="2269544"/>
                <a:ext cx="1161143" cy="274098"/>
              </a:xfrm>
              <a:prstGeom prst="rect">
                <a:avLst/>
              </a:prstGeom>
              <a:solidFill>
                <a:srgbClr val="00794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Demographics</a:t>
                </a:r>
              </a:p>
            </p:txBody>
          </p:sp>
          <p:sp>
            <p:nvSpPr>
              <p:cNvPr id="10" name="TextBox 9">
                <a:extLst>
                  <a:ext uri="{FF2B5EF4-FFF2-40B4-BE49-F238E27FC236}">
                    <a16:creationId xmlns:a16="http://schemas.microsoft.com/office/drawing/2014/main" id="{36A2F35B-4899-4A13-BFA5-89B11FA1179B}"/>
                  </a:ext>
                </a:extLst>
              </p:cNvPr>
              <p:cNvSpPr txBox="1"/>
              <p:nvPr/>
            </p:nvSpPr>
            <p:spPr>
              <a:xfrm>
                <a:off x="3536372" y="304769"/>
                <a:ext cx="4356511" cy="407047"/>
              </a:xfrm>
              <a:prstGeom prst="rect">
                <a:avLst/>
              </a:prstGeom>
              <a:solidFill>
                <a:srgbClr val="00794C"/>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white"/>
                    </a:solidFill>
                    <a:effectLst/>
                    <a:uLnTx/>
                    <a:uFillTx/>
                    <a:latin typeface="Calibri" panose="020F0502020204030204"/>
                    <a:ea typeface="+mn-ea"/>
                    <a:cs typeface="+mn-cs"/>
                  </a:rPr>
                  <a:t>DEMAND</a:t>
                </a:r>
              </a:p>
            </p:txBody>
          </p:sp>
          <p:sp>
            <p:nvSpPr>
              <p:cNvPr id="11" name="TextBox 10">
                <a:extLst>
                  <a:ext uri="{FF2B5EF4-FFF2-40B4-BE49-F238E27FC236}">
                    <a16:creationId xmlns:a16="http://schemas.microsoft.com/office/drawing/2014/main" id="{11353A1D-546B-3F0C-E203-0699811C6D93}"/>
                  </a:ext>
                </a:extLst>
              </p:cNvPr>
              <p:cNvSpPr txBox="1"/>
              <p:nvPr/>
            </p:nvSpPr>
            <p:spPr>
              <a:xfrm>
                <a:off x="4828712" y="4513482"/>
                <a:ext cx="848029" cy="473443"/>
              </a:xfrm>
              <a:prstGeom prst="rect">
                <a:avLst/>
              </a:prstGeom>
              <a:solidFill>
                <a:srgbClr val="00794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Energy Resources</a:t>
                </a:r>
              </a:p>
            </p:txBody>
          </p:sp>
          <p:sp>
            <p:nvSpPr>
              <p:cNvPr id="12" name="TextBox 11">
                <a:extLst>
                  <a:ext uri="{FF2B5EF4-FFF2-40B4-BE49-F238E27FC236}">
                    <a16:creationId xmlns:a16="http://schemas.microsoft.com/office/drawing/2014/main" id="{06F66720-77B7-A934-78E6-C108F05F0F95}"/>
                  </a:ext>
                </a:extLst>
              </p:cNvPr>
              <p:cNvSpPr txBox="1"/>
              <p:nvPr/>
            </p:nvSpPr>
            <p:spPr>
              <a:xfrm>
                <a:off x="6807530" y="4698148"/>
                <a:ext cx="1085347" cy="274098"/>
              </a:xfrm>
              <a:prstGeom prst="rect">
                <a:avLst/>
              </a:prstGeom>
              <a:solidFill>
                <a:srgbClr val="00794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Infrastructure</a:t>
                </a:r>
              </a:p>
            </p:txBody>
          </p:sp>
          <p:sp>
            <p:nvSpPr>
              <p:cNvPr id="13" name="TextBox 12">
                <a:extLst>
                  <a:ext uri="{FF2B5EF4-FFF2-40B4-BE49-F238E27FC236}">
                    <a16:creationId xmlns:a16="http://schemas.microsoft.com/office/drawing/2014/main" id="{4C88163C-2439-DC0C-B419-6690F488DA15}"/>
                  </a:ext>
                </a:extLst>
              </p:cNvPr>
              <p:cNvSpPr txBox="1"/>
              <p:nvPr/>
            </p:nvSpPr>
            <p:spPr>
              <a:xfrm>
                <a:off x="3536372" y="2639958"/>
                <a:ext cx="4356505" cy="407047"/>
              </a:xfrm>
              <a:prstGeom prst="rect">
                <a:avLst/>
              </a:prstGeom>
              <a:solidFill>
                <a:srgbClr val="00794C"/>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white"/>
                    </a:solidFill>
                    <a:effectLst/>
                    <a:uLnTx/>
                    <a:uFillTx/>
                    <a:latin typeface="Calibri" panose="020F0502020204030204"/>
                    <a:ea typeface="+mn-ea"/>
                    <a:cs typeface="+mn-cs"/>
                  </a:rPr>
                  <a:t>SUPPLY</a:t>
                </a:r>
              </a:p>
            </p:txBody>
          </p:sp>
          <p:sp>
            <p:nvSpPr>
              <p:cNvPr id="14" name="TextBox 13">
                <a:extLst>
                  <a:ext uri="{FF2B5EF4-FFF2-40B4-BE49-F238E27FC236}">
                    <a16:creationId xmlns:a16="http://schemas.microsoft.com/office/drawing/2014/main" id="{2B106154-9336-3B69-32FF-DBE0DE2042F8}"/>
                  </a:ext>
                </a:extLst>
              </p:cNvPr>
              <p:cNvSpPr txBox="1"/>
              <p:nvPr/>
            </p:nvSpPr>
            <p:spPr>
              <a:xfrm>
                <a:off x="6506186" y="2126810"/>
                <a:ext cx="1386691" cy="473443"/>
              </a:xfrm>
              <a:prstGeom prst="rect">
                <a:avLst/>
              </a:prstGeom>
              <a:solidFill>
                <a:srgbClr val="00794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Social &amp; Productive Uses</a:t>
                </a:r>
              </a:p>
            </p:txBody>
          </p:sp>
        </p:grpSp>
      </p:grpSp>
    </p:spTree>
    <p:extLst>
      <p:ext uri="{BB962C8B-B14F-4D97-AF65-F5344CB8AC3E}">
        <p14:creationId xmlns:p14="http://schemas.microsoft.com/office/powerpoint/2010/main" val="1969563232"/>
      </p:ext>
    </p:extLst>
  </p:cSld>
  <p:clrMapOvr>
    <a:masterClrMapping/>
  </p:clrMapOvr>
</p:sld>
</file>

<file path=ppt/theme/theme1.xml><?xml version="1.0" encoding="utf-8"?>
<a:theme xmlns:a="http://schemas.openxmlformats.org/drawingml/2006/main" name="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A796FA8-E819-6646-9E57-49A87320C980}" vid="{6145A0FF-1EC5-FA4C-B532-F800C9D320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1732</Words>
  <Application>Microsoft Office PowerPoint</Application>
  <PresentationFormat>Widescreen</PresentationFormat>
  <Paragraphs>161</Paragraphs>
  <Slides>22</Slides>
  <Notes>21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Acumin</vt:lpstr>
      <vt:lpstr>Aptos</vt:lpstr>
      <vt:lpstr>Aptos Display</vt:lpstr>
      <vt:lpstr>Arial</vt:lpstr>
      <vt:lpstr>Calibri</vt:lpstr>
      <vt:lpstr>Calibri Light</vt:lpstr>
      <vt:lpstr>Georgia</vt:lpstr>
      <vt:lpstr>Segoe UI</vt:lpstr>
      <vt:lpstr>Times New Roman</vt:lpstr>
      <vt:lpstr>Wingdings</vt:lpstr>
      <vt:lpstr>WRI-temp</vt:lpstr>
      <vt:lpstr>2_WRI-temp</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Need for a multi-dimensional energy access platform </vt:lpstr>
      <vt:lpstr>                                                                                                                     Reduce reliance on GIS and programming expertise for data users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Akansha Saklani</dc:creator>
  <cp:lastModifiedBy>Akansha Saklani</cp:lastModifiedBy>
  <cp:revision>1</cp:revision>
  <dcterms:created xsi:type="dcterms:W3CDTF">2025-02-02T09:56:04Z</dcterms:created>
  <dcterms:modified xsi:type="dcterms:W3CDTF">2025-02-02T10:13:56Z</dcterms:modified>
</cp:coreProperties>
</file>