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Light" panose="020F0302020204030204" pitchFamily="34" charset="0"/>
      <p:regular r:id="rId29"/>
      <p:bold r:id="rId30"/>
      <p:italic r:id="rId31"/>
      <p:boldItalic r:id="rId32"/>
    </p:embeddedFont>
    <p:embeddedFont>
      <p:font typeface="Open Sans Medium" pitchFamily="2" charset="0"/>
      <p:regular r:id="rId33"/>
      <p:bold r:id="rId34"/>
      <p:italic r:id="rId35"/>
      <p:boldItalic r:id="rId36"/>
    </p:embeddedFont>
    <p:embeddedFont>
      <p:font typeface="Poppins" pitchFamily="2" charset="77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j17fSgGxX35d5BTvduaGrrglK3K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1"/>
  </p:normalViewPr>
  <p:slideViewPr>
    <p:cSldViewPr snapToGrid="0">
      <p:cViewPr varScale="1">
        <p:scale>
          <a:sx n="154" d="100"/>
          <a:sy n="154" d="100"/>
        </p:scale>
        <p:origin x="68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11-19T22:26:48.125" idx="1">
    <p:pos x="5820" y="2165"/>
    <p:text>Unfortunately, this NumPEx Logo is not allowed anymore by French law. We have to use the France 2030 one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Y-FbbP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169e4e414e_5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3169e4e414e_5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69e4e414e_5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3169e4e414e_5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169e4e414e_5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3169e4e414e_5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169e4e414e_5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3169e4e414e_5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169e4e414e_5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3169e4e414e_5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169e4e414e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3169e4e414e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169e4e414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g3169e4e414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69e4e414e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3169e4e414e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3169e4e414e_2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69e4e414e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3169e4e414e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3169e4e414e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psf.io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psf.io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ark">
  <p:cSld name="SECTION_HEADER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5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69e4e414e_5_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169e4e414e_5_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g3169e4e414e_5_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3169e4e414e_5_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g3169e4e414e_5_10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g3169e4e414e_5_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350" y="4631725"/>
            <a:ext cx="1228525" cy="3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69e4e414e_5_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3169e4e414e_5_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g3169e4e414e_5_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g3169e4e414e_5_17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g3169e4e414e_5_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350" y="4631725"/>
            <a:ext cx="1228525" cy="3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ark">
  <p:cSld name="SECTION_HEADER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69e4e414e_5_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g3169e4e414e_5_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Medium"/>
              <a:buNone/>
              <a:defRPr sz="3600" b="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78" name="Google Shape;78;g3169e4e414e_5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g3169e4e414e_5_4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g3169e4e414e_5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350" y="4631709"/>
            <a:ext cx="1228525" cy="356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TITLE_2_1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69e4e414e_5_23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g3169e4e414e_5_23"/>
          <p:cNvSpPr txBox="1"/>
          <p:nvPr/>
        </p:nvSpPr>
        <p:spPr>
          <a:xfrm>
            <a:off x="3048375" y="2930263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hpsf.io</a:t>
            </a:r>
            <a:endParaRPr sz="2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3169e4e414e_5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5" y="1326299"/>
            <a:ext cx="5020250" cy="14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ark" type="title">
  <p:cSld name="TITLE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69e4e414e_5_27"/>
          <p:cNvSpPr txBox="1">
            <a:spLocks noGrp="1"/>
          </p:cNvSpPr>
          <p:nvPr>
            <p:ph type="title"/>
          </p:nvPr>
        </p:nvSpPr>
        <p:spPr>
          <a:xfrm>
            <a:off x="483275" y="1823600"/>
            <a:ext cx="7923000" cy="1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87" name="Google Shape;87;g3169e4e414e_5_27"/>
          <p:cNvSpPr txBox="1">
            <a:spLocks noGrp="1"/>
          </p:cNvSpPr>
          <p:nvPr>
            <p:ph type="title" idx="2"/>
          </p:nvPr>
        </p:nvSpPr>
        <p:spPr>
          <a:xfrm>
            <a:off x="483275" y="3588500"/>
            <a:ext cx="792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g3169e4e414e_5_27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g3169e4e414e_5_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0750" y="684151"/>
            <a:ext cx="3706100" cy="10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ight Image">
  <p:cSld name="CUSTOM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69e4e414e_5_32"/>
          <p:cNvSpPr>
            <a:spLocks noGrp="1"/>
          </p:cNvSpPr>
          <p:nvPr>
            <p:ph type="pic" idx="2"/>
          </p:nvPr>
        </p:nvSpPr>
        <p:spPr>
          <a:xfrm>
            <a:off x="5183725" y="899100"/>
            <a:ext cx="3389400" cy="3389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169e4e414e_5_32"/>
          <p:cNvSpPr txBox="1">
            <a:spLocks noGrp="1"/>
          </p:cNvSpPr>
          <p:nvPr>
            <p:ph type="title"/>
          </p:nvPr>
        </p:nvSpPr>
        <p:spPr>
          <a:xfrm>
            <a:off x="483275" y="1823600"/>
            <a:ext cx="3970800" cy="1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93" name="Google Shape;93;g3169e4e414e_5_32"/>
          <p:cNvSpPr txBox="1">
            <a:spLocks noGrp="1"/>
          </p:cNvSpPr>
          <p:nvPr>
            <p:ph type="title" idx="3"/>
          </p:nvPr>
        </p:nvSpPr>
        <p:spPr>
          <a:xfrm>
            <a:off x="483275" y="3588500"/>
            <a:ext cx="3970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b="0"/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4" name="Google Shape;94;g3169e4e414e_5_32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g3169e4e414e_5_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0750" y="684151"/>
            <a:ext cx="3706100" cy="10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ight Small Image 1">
  <p:cSld name="CUSTOM_1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69e4e414e_5_38"/>
          <p:cNvSpPr txBox="1">
            <a:spLocks noGrp="1"/>
          </p:cNvSpPr>
          <p:nvPr>
            <p:ph type="body" idx="1"/>
          </p:nvPr>
        </p:nvSpPr>
        <p:spPr>
          <a:xfrm>
            <a:off x="311700" y="436075"/>
            <a:ext cx="42657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3169e4e414e_5_38"/>
          <p:cNvSpPr>
            <a:spLocks noGrp="1"/>
          </p:cNvSpPr>
          <p:nvPr>
            <p:ph type="pic" idx="2"/>
          </p:nvPr>
        </p:nvSpPr>
        <p:spPr>
          <a:xfrm>
            <a:off x="4881500" y="96525"/>
            <a:ext cx="4265700" cy="50469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g3169e4e414e_5_38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g3169e4e414e_5_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350" y="4631725"/>
            <a:ext cx="1228525" cy="3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ight Small Image 1 1">
  <p:cSld name="CUSTOM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69e4e414e_5_43"/>
          <p:cNvSpPr>
            <a:spLocks noGrp="1"/>
          </p:cNvSpPr>
          <p:nvPr>
            <p:ph type="pic" idx="2"/>
          </p:nvPr>
        </p:nvSpPr>
        <p:spPr>
          <a:xfrm>
            <a:off x="4881500" y="96525"/>
            <a:ext cx="4265700" cy="50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g3169e4e414e_5_43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g3169e4e414e_5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350" y="4631725"/>
            <a:ext cx="1228525" cy="3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169e4e414e_5_43"/>
          <p:cNvSpPr/>
          <p:nvPr/>
        </p:nvSpPr>
        <p:spPr>
          <a:xfrm>
            <a:off x="4577400" y="90325"/>
            <a:ext cx="4570500" cy="5053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B539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g3169e4e414e_5_43"/>
          <p:cNvSpPr txBox="1">
            <a:spLocks noGrp="1"/>
          </p:cNvSpPr>
          <p:nvPr>
            <p:ph type="body" idx="1"/>
          </p:nvPr>
        </p:nvSpPr>
        <p:spPr>
          <a:xfrm>
            <a:off x="4904250" y="493800"/>
            <a:ext cx="39168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g3169e4e414e_5_43"/>
          <p:cNvSpPr txBox="1">
            <a:spLocks noGrp="1"/>
          </p:cNvSpPr>
          <p:nvPr>
            <p:ph type="title"/>
          </p:nvPr>
        </p:nvSpPr>
        <p:spPr>
          <a:xfrm>
            <a:off x="364425" y="1689300"/>
            <a:ext cx="3970800" cy="1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">
  <p:cSld name="SECTION_HEADER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69e4e414e_5_5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Medium"/>
              <a:buNone/>
              <a:defRPr sz="3600" b="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Medium"/>
              <a:buNone/>
              <a:defRPr sz="3600" b="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Medium"/>
              <a:buNone/>
              <a:defRPr sz="3600" b="0"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Medium"/>
              <a:buNone/>
              <a:defRPr sz="3600" b="0"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Medium"/>
              <a:buNone/>
              <a:defRPr sz="3600" b="0"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Medium"/>
              <a:buNone/>
              <a:defRPr sz="3600" b="0"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Medium"/>
              <a:buNone/>
              <a:defRPr sz="3600" b="0"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Medium"/>
              <a:buNone/>
              <a:defRPr sz="3600" b="0"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Medium"/>
              <a:buNone/>
              <a:defRPr sz="3600" b="0"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10" name="Google Shape;110;g3169e4e414e_5_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g3169e4e414e_5_50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g3169e4e414e_5_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350" y="4631725"/>
            <a:ext cx="1228525" cy="3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69e4e414e_5_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3169e4e414e_5_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g3169e4e414e_5_55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g3169e4e414e_5_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350" y="4631725"/>
            <a:ext cx="1228525" cy="3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7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Google Shape;2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350" y="4631725"/>
            <a:ext cx="1228525" cy="3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69e4e414e_5_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g3169e4e414e_5_60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69e4e414e_5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3" name="Google Shape;123;g3169e4e414e_5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g3169e4e414e_5_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6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" name="Google Shape;2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350" y="4631725"/>
            <a:ext cx="1228525" cy="3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TITLE_2_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8"/>
          <p:cNvSpPr txBox="1"/>
          <p:nvPr/>
        </p:nvSpPr>
        <p:spPr>
          <a:xfrm>
            <a:off x="3048375" y="2930263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hpsf.io</a:t>
            </a:r>
            <a:endParaRPr sz="2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5" y="1326299"/>
            <a:ext cx="5020250" cy="14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548879" y="1035844"/>
            <a:ext cx="80463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219950" y="4757738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552450" y="4757738"/>
            <a:ext cx="6629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249501" y="4757738"/>
            <a:ext cx="520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29"/>
          <p:cNvSpPr txBox="1"/>
          <p:nvPr/>
        </p:nvSpPr>
        <p:spPr>
          <a:xfrm>
            <a:off x="-76200" y="-207749"/>
            <a:ext cx="9144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et contenu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29"/>
          <p:cNvPicPr preferRelativeResize="0"/>
          <p:nvPr/>
        </p:nvPicPr>
        <p:blipFill rotWithShape="1">
          <a:blip r:embed="rId2">
            <a:alphaModFix/>
          </a:blip>
          <a:srcRect l="17495" t="76061" r="18769" b="-33262"/>
          <a:stretch/>
        </p:blipFill>
        <p:spPr>
          <a:xfrm>
            <a:off x="7219950" y="-1"/>
            <a:ext cx="1924049" cy="113640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548879" y="235527"/>
            <a:ext cx="80463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ark" type="title">
  <p:cSld name="TITLE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483275" y="1823600"/>
            <a:ext cx="7923000" cy="1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title" idx="2"/>
          </p:nvPr>
        </p:nvSpPr>
        <p:spPr>
          <a:xfrm>
            <a:off x="483275" y="3588500"/>
            <a:ext cx="792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800"/>
              <a:buNone/>
              <a:defRPr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1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" name="Google Shape;4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0750" y="684151"/>
            <a:ext cx="3706100" cy="10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ight Small Image 1 1">
  <p:cSld name="CUSTOM_1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>
            <a:spLocks noGrp="1"/>
          </p:cNvSpPr>
          <p:nvPr>
            <p:ph type="pic" idx="2"/>
          </p:nvPr>
        </p:nvSpPr>
        <p:spPr>
          <a:xfrm>
            <a:off x="4881500" y="96525"/>
            <a:ext cx="4265700" cy="50469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2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350" y="4631725"/>
            <a:ext cx="1228525" cy="3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2"/>
          <p:cNvSpPr/>
          <p:nvPr/>
        </p:nvSpPr>
        <p:spPr>
          <a:xfrm>
            <a:off x="4577400" y="90325"/>
            <a:ext cx="4570500" cy="5053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B539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4904250" y="493800"/>
            <a:ext cx="39168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364425" y="1689300"/>
            <a:ext cx="3970800" cy="1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600"/>
              <a:buFont typeface="Open Sans Medium"/>
              <a:buNone/>
              <a:defRPr sz="3600" b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33"/>
          <p:cNvSpPr/>
          <p:nvPr/>
        </p:nvSpPr>
        <p:spPr>
          <a:xfrm>
            <a:off x="-5700" y="0"/>
            <a:ext cx="9155400" cy="918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69e4e414e_5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pen Sans Medium"/>
              <a:buNone/>
              <a:defRPr sz="2800" b="0" i="0" u="none" strike="noStrike" cap="none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60" name="Google Shape;60;g3169e4e414e_5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1" name="Google Shape;61;g3169e4e414e_5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uxfoundation.org/projects/host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psfoundation/TA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t.ly/hpsfcon" TargetMode="Externa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>
            <a:spLocks noGrp="1"/>
          </p:cNvSpPr>
          <p:nvPr>
            <p:ph type="title"/>
          </p:nvPr>
        </p:nvSpPr>
        <p:spPr>
          <a:xfrm>
            <a:off x="197400" y="3298307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FOSDEM 2025</a:t>
            </a:r>
            <a:endParaRPr dirty="0"/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988" y="1003393"/>
            <a:ext cx="5756023" cy="166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169e4e414e_5_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Project Lifecycle Goals</a:t>
            </a:r>
            <a:endParaRPr/>
          </a:p>
        </p:txBody>
      </p:sp>
      <p:sp>
        <p:nvSpPr>
          <p:cNvPr id="317" name="Google Shape;317;g3169e4e414e_5_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Signal project maturity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What does it mean to a user that a project is an HPSF project?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HPSF projects overall show a diversity of project maturity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Users can trust projects at each stage to meet certain criteria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18" name="Google Shape;318;g3169e4e414e_5_67" descr="Checklist - Free files and folders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5584" y="3296412"/>
            <a:ext cx="1666494" cy="166649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3169e4e414e_5_67"/>
          <p:cNvSpPr txBox="1"/>
          <p:nvPr/>
        </p:nvSpPr>
        <p:spPr>
          <a:xfrm>
            <a:off x="483166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Provide growth path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18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Concrete best practices and goals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Provides a target for projects as they mature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1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69e4e414e_5_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HPSF Project Stages</a:t>
            </a:r>
            <a:endParaRPr/>
          </a:p>
        </p:txBody>
      </p:sp>
      <p:sp>
        <p:nvSpPr>
          <p:cNvPr id="325" name="Google Shape;325;g3169e4e414e_5_75"/>
          <p:cNvSpPr txBox="1">
            <a:spLocks noGrp="1"/>
          </p:cNvSpPr>
          <p:nvPr>
            <p:ph type="body" idx="1"/>
          </p:nvPr>
        </p:nvSpPr>
        <p:spPr>
          <a:xfrm>
            <a:off x="237650" y="1152475"/>
            <a:ext cx="2783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Sandbox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2"/>
                </a:solidFill>
                <a:highlight>
                  <a:schemeClr val="lt1"/>
                </a:highlight>
              </a:rPr>
              <a:t>Indicates to users that a project is </a:t>
            </a:r>
            <a:r>
              <a:rPr lang="en-US" sz="1400">
                <a:solidFill>
                  <a:schemeClr val="accent2"/>
                </a:solidFill>
                <a:highlight>
                  <a:schemeClr val="lt1"/>
                </a:highlight>
              </a:rPr>
              <a:t>committed to open governance and working towards best practices</a:t>
            </a:r>
            <a:r>
              <a:rPr lang="en-US" sz="1400">
                <a:solidFill>
                  <a:schemeClr val="dk2"/>
                </a:solidFill>
                <a:highlight>
                  <a:schemeClr val="lt1"/>
                </a:highlight>
              </a:rPr>
              <a:t>.</a:t>
            </a:r>
            <a:endParaRPr sz="14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highlight>
                  <a:schemeClr val="lt1"/>
                </a:highlight>
              </a:rPr>
              <a:t>Projects which are, or </a:t>
            </a:r>
            <a:r>
              <a:rPr lang="en-US" sz="1400">
                <a:solidFill>
                  <a:schemeClr val="accent2"/>
                </a:solidFill>
                <a:highlight>
                  <a:schemeClr val="lt1"/>
                </a:highlight>
              </a:rPr>
              <a:t>have the potential to be, important to the ecosystem of High Performance Computing</a:t>
            </a:r>
            <a:r>
              <a:rPr lang="en-US" sz="1400">
                <a:highlight>
                  <a:schemeClr val="lt1"/>
                </a:highlight>
              </a:rPr>
              <a:t>. </a:t>
            </a:r>
            <a:endParaRPr sz="14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1400">
                <a:highlight>
                  <a:schemeClr val="lt1"/>
                </a:highlight>
              </a:rPr>
              <a:t>Low barrier of entry to the HPSF</a:t>
            </a:r>
            <a:endParaRPr/>
          </a:p>
        </p:txBody>
      </p:sp>
      <p:sp>
        <p:nvSpPr>
          <p:cNvPr id="326" name="Google Shape;326;g3169e4e414e_5_75"/>
          <p:cNvSpPr txBox="1">
            <a:spLocks noGrp="1"/>
          </p:cNvSpPr>
          <p:nvPr>
            <p:ph type="body" idx="1"/>
          </p:nvPr>
        </p:nvSpPr>
        <p:spPr>
          <a:xfrm>
            <a:off x="3180438" y="1152475"/>
            <a:ext cx="2783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en-US" b="1"/>
              <a:t>Established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942"/>
              <a:buFont typeface="Arial"/>
              <a:buNone/>
            </a:pPr>
            <a:r>
              <a:rPr lang="en-US" sz="1400">
                <a:solidFill>
                  <a:schemeClr val="dk2"/>
                </a:solidFill>
                <a:highlight>
                  <a:schemeClr val="lt1"/>
                </a:highlight>
              </a:rPr>
              <a:t>Indicates to users that a project is </a:t>
            </a:r>
            <a:r>
              <a:rPr lang="en-US" sz="1400">
                <a:solidFill>
                  <a:schemeClr val="accent2"/>
                </a:solidFill>
                <a:highlight>
                  <a:schemeClr val="lt1"/>
                </a:highlight>
              </a:rPr>
              <a:t>proven in the user community </a:t>
            </a:r>
            <a:r>
              <a:rPr lang="en-US" sz="1400">
                <a:solidFill>
                  <a:schemeClr val="dk2"/>
                </a:solidFill>
                <a:highlight>
                  <a:schemeClr val="lt1"/>
                </a:highlight>
              </a:rPr>
              <a:t>and has </a:t>
            </a:r>
            <a:r>
              <a:rPr lang="en-US" sz="1400">
                <a:solidFill>
                  <a:schemeClr val="accent2"/>
                </a:solidFill>
                <a:highlight>
                  <a:schemeClr val="lt1"/>
                </a:highlight>
              </a:rPr>
              <a:t>robust development practices</a:t>
            </a:r>
            <a:r>
              <a:rPr lang="en-US" sz="1400">
                <a:solidFill>
                  <a:schemeClr val="dk2"/>
                </a:solidFill>
                <a:highlight>
                  <a:schemeClr val="lt1"/>
                </a:highlight>
              </a:rPr>
              <a:t>.</a:t>
            </a:r>
            <a:endParaRPr sz="14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942"/>
              <a:buFont typeface="Arial"/>
              <a:buNone/>
            </a:pPr>
            <a:r>
              <a:rPr lang="en-US" sz="1400">
                <a:highlight>
                  <a:schemeClr val="lt1"/>
                </a:highlight>
              </a:rPr>
              <a:t>Projects which are </a:t>
            </a:r>
            <a:r>
              <a:rPr lang="en-US" sz="1400">
                <a:solidFill>
                  <a:schemeClr val="accent2"/>
                </a:solidFill>
                <a:highlight>
                  <a:schemeClr val="lt1"/>
                </a:highlight>
              </a:rPr>
              <a:t>major components of the High Performance Software ecosystem</a:t>
            </a:r>
            <a:r>
              <a:rPr lang="en-US" sz="1400">
                <a:highlight>
                  <a:schemeClr val="lt1"/>
                </a:highlight>
              </a:rPr>
              <a:t>. </a:t>
            </a:r>
            <a:endParaRPr sz="14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84942"/>
              <a:buFont typeface="Arial"/>
              <a:buNone/>
            </a:pPr>
            <a:r>
              <a:rPr lang="en-US" sz="1400">
                <a:highlight>
                  <a:schemeClr val="lt1"/>
                </a:highlight>
              </a:rPr>
              <a:t>Projects are voting members of the HPSF Technical Advisory Committee (TAC).</a:t>
            </a:r>
            <a:endParaRPr sz="1400">
              <a:highlight>
                <a:schemeClr val="lt1"/>
              </a:highlight>
            </a:endParaRPr>
          </a:p>
        </p:txBody>
      </p:sp>
      <p:sp>
        <p:nvSpPr>
          <p:cNvPr id="327" name="Google Shape;327;g3169e4e414e_5_75"/>
          <p:cNvSpPr txBox="1">
            <a:spLocks noGrp="1"/>
          </p:cNvSpPr>
          <p:nvPr>
            <p:ph type="body" idx="1"/>
          </p:nvPr>
        </p:nvSpPr>
        <p:spPr>
          <a:xfrm>
            <a:off x="6123250" y="1152475"/>
            <a:ext cx="2783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en-US" b="1"/>
              <a:t>Core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942"/>
              <a:buFont typeface="Arial"/>
              <a:buNone/>
            </a:pPr>
            <a:r>
              <a:rPr lang="en-US" sz="1400">
                <a:solidFill>
                  <a:schemeClr val="dk2"/>
                </a:solidFill>
                <a:highlight>
                  <a:schemeClr val="lt1"/>
                </a:highlight>
              </a:rPr>
              <a:t>Indicates to users that a project has a </a:t>
            </a:r>
            <a:r>
              <a:rPr lang="en-US" sz="1400">
                <a:solidFill>
                  <a:schemeClr val="accent2"/>
                </a:solidFill>
                <a:highlight>
                  <a:schemeClr val="lt1"/>
                </a:highlight>
              </a:rPr>
              <a:t>sustainable cycle of development, maintenance, and support</a:t>
            </a:r>
            <a:r>
              <a:rPr lang="en-US" sz="1400">
                <a:solidFill>
                  <a:schemeClr val="dk2"/>
                </a:solidFill>
                <a:highlight>
                  <a:schemeClr val="lt1"/>
                </a:highlight>
              </a:rPr>
              <a:t>.</a:t>
            </a:r>
            <a:endParaRPr sz="14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38996"/>
              <a:buNone/>
            </a:pPr>
            <a:r>
              <a:rPr lang="en-US" sz="1400">
                <a:highlight>
                  <a:schemeClr val="lt1"/>
                </a:highlight>
              </a:rPr>
              <a:t>Projects which are </a:t>
            </a:r>
            <a:r>
              <a:rPr lang="en-US" sz="1400">
                <a:solidFill>
                  <a:schemeClr val="accent2"/>
                </a:solidFill>
                <a:highlight>
                  <a:schemeClr val="lt1"/>
                </a:highlight>
              </a:rPr>
              <a:t>used commonly in production environments</a:t>
            </a:r>
            <a:r>
              <a:rPr lang="en-US" sz="1400">
                <a:highlight>
                  <a:schemeClr val="lt1"/>
                </a:highlight>
              </a:rPr>
              <a:t> and have </a:t>
            </a:r>
            <a:r>
              <a:rPr lang="en-US" sz="1400">
                <a:solidFill>
                  <a:schemeClr val="accent2"/>
                </a:solidFill>
                <a:highlight>
                  <a:schemeClr val="lt1"/>
                </a:highlight>
              </a:rPr>
              <a:t>large, well-established project communities</a:t>
            </a:r>
            <a:endParaRPr sz="14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84942"/>
              <a:buFont typeface="Arial"/>
              <a:buNone/>
            </a:pPr>
            <a:r>
              <a:rPr lang="en-US" sz="1400">
                <a:highlight>
                  <a:schemeClr val="lt1"/>
                </a:highlight>
              </a:rPr>
              <a:t>Projects are voting members of the HPSF TAC</a:t>
            </a:r>
            <a:endParaRPr sz="1400">
              <a:highlight>
                <a:schemeClr val="lt1"/>
              </a:highlight>
            </a:endParaRPr>
          </a:p>
        </p:txBody>
      </p:sp>
      <p:sp>
        <p:nvSpPr>
          <p:cNvPr id="328" name="Google Shape;328;g3169e4e414e_5_75"/>
          <p:cNvSpPr txBox="1">
            <a:spLocks noGrp="1"/>
          </p:cNvSpPr>
          <p:nvPr>
            <p:ph type="body" idx="1"/>
          </p:nvPr>
        </p:nvSpPr>
        <p:spPr>
          <a:xfrm>
            <a:off x="1901100" y="4570800"/>
            <a:ext cx="693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94477"/>
              <a:buNone/>
            </a:pPr>
            <a:r>
              <a:rPr lang="en-US" b="1"/>
              <a:t>Emeritus </a:t>
            </a:r>
            <a:r>
              <a:rPr lang="en-US" sz="1400">
                <a:highlight>
                  <a:schemeClr val="lt1"/>
                </a:highlight>
              </a:rPr>
              <a:t>Previously established or core projects  that are no longer under development.</a:t>
            </a:r>
            <a:endParaRPr sz="14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169e4e414e_5_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Sandbox Project Criteria</a:t>
            </a:r>
            <a:endParaRPr/>
          </a:p>
        </p:txBody>
      </p:sp>
      <p:sp>
        <p:nvSpPr>
          <p:cNvPr id="334" name="Google Shape;334;g3169e4e414e_5_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highlight>
                  <a:schemeClr val="lt1"/>
                </a:highlight>
              </a:rPr>
              <a:t>Meet all requirements to be a </a:t>
            </a:r>
            <a:r>
              <a:rPr lang="en-US" sz="16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Linux Foundation project</a:t>
            </a:r>
            <a:endParaRPr sz="1600" u="sng"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highlight>
                  <a:schemeClr val="lt1"/>
                </a:highlight>
              </a:rPr>
              <a:t>Have 2 TAC sponsors to champion the project &amp; provide mentorship as needed</a:t>
            </a:r>
            <a:endParaRPr sz="1600"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>
                <a:highlight>
                  <a:schemeClr val="lt1"/>
                </a:highlight>
              </a:rPr>
              <a:t>Project must align with the goals of the HPSF mission</a:t>
            </a:r>
            <a:endParaRPr sz="1600"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highlight>
                  <a:schemeClr val="lt1"/>
                </a:highlight>
              </a:rPr>
              <a:t>Have a charter document […] use of one or more licenses approved as “open” by the Open Source Initiative. 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highlight>
                  <a:schemeClr val="lt1"/>
                </a:highlight>
              </a:rPr>
              <a:t>Have a code of conduct 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highlight>
                  <a:schemeClr val="lt1"/>
                </a:highlight>
              </a:rPr>
              <a:t>Upon acceptance, projects must list their status prominently on their website/README</a:t>
            </a:r>
            <a:endParaRPr sz="16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169e4e414e_5_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Established Project Criteria</a:t>
            </a:r>
            <a:endParaRPr/>
          </a:p>
        </p:txBody>
      </p:sp>
      <p:sp>
        <p:nvSpPr>
          <p:cNvPr id="340" name="Google Shape;340;g3169e4e414e_5_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highlight>
                  <a:schemeClr val="lt1"/>
                </a:highlight>
              </a:rPr>
              <a:t>Meet all Sandbox project criteria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highlight>
                  <a:schemeClr val="lt1"/>
                </a:highlight>
              </a:rPr>
              <a:t>Document that it is being used successfully in production by at least three independent end users […].</a:t>
            </a:r>
            <a:endParaRPr sz="1600"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highlight>
                  <a:schemeClr val="lt1"/>
                </a:highlight>
              </a:rPr>
              <a:t>Demonstrate development processes […] that lower barriers to contribution and ensure software quality necessary for increased adoption.</a:t>
            </a:r>
            <a:endParaRPr sz="1600"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highlight>
                  <a:schemeClr val="lt1"/>
                </a:highlight>
              </a:rPr>
              <a:t>Demonstrate a substantial ongoing flow of commits and merged contributions.</a:t>
            </a:r>
            <a:endParaRPr sz="1600"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highlight>
                  <a:schemeClr val="lt1"/>
                </a:highlight>
              </a:rPr>
              <a:t>Receive a 2/3 majority vote of the TAC to move to the Established Stage.</a:t>
            </a:r>
            <a:endParaRPr sz="16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169e4e414e_5_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Core Project Criteria</a:t>
            </a:r>
            <a:endParaRPr/>
          </a:p>
        </p:txBody>
      </p:sp>
      <p:sp>
        <p:nvSpPr>
          <p:cNvPr id="346" name="Google Shape;346;g3169e4e414e_5_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●"/>
            </a:pPr>
            <a:r>
              <a:rPr lang="en-US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Meet all Established project criteria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●"/>
            </a:pPr>
            <a:r>
              <a:rPr lang="en-US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Have a defined governing body […] no more than 1/2 of whom are affiliated with the same employer. No single institution may control a voting majority of the governing body.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●"/>
            </a:pPr>
            <a:r>
              <a:rPr lang="en-US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Have a documented and publicly accessible description of the project's governance, decision-making, and release processes.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●"/>
            </a:pPr>
            <a:r>
              <a:rPr lang="en-US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Have a healthy number of committers from at least two organizations […].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●"/>
            </a:pPr>
            <a:r>
              <a:rPr lang="en-US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Explicitly defined security reporting and incident mitigation processes […].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●"/>
            </a:pPr>
            <a:r>
              <a:rPr lang="en-US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Provide evidence of widespread adoption in the HPC ecosystem or in some important component thereof.</a:t>
            </a:r>
            <a:endParaRPr sz="16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●"/>
            </a:pPr>
            <a:r>
              <a:rPr lang="en-US" sz="16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Receive a 2/3 majority vote from the TAC to move to Core stage</a:t>
            </a:r>
            <a:endParaRPr sz="16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169e4e414e_5_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How to Join (for projects)</a:t>
            </a:r>
            <a:endParaRPr/>
          </a:p>
        </p:txBody>
      </p:sp>
      <p:sp>
        <p:nvSpPr>
          <p:cNvPr id="352" name="Google Shape;352;g3169e4e414e_5_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664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Talk to TAC members and find two sponsors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Submit a GitHub issue at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https://github.com/hpsfoundation/TAC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Prepare a presentation on how your project meets lifecycle criteria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Work with TAC sponsors to schedule presentation to TAC</a:t>
            </a:r>
            <a:endParaRPr dirty="0"/>
          </a:p>
        </p:txBody>
      </p:sp>
      <p:pic>
        <p:nvPicPr>
          <p:cNvPr id="353" name="Google Shape;353;g3169e4e414e_5_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4608" y="445025"/>
            <a:ext cx="4288536" cy="4721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169e4e414e_2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Announcing the first HPSF Conference!</a:t>
            </a:r>
            <a:endParaRPr/>
          </a:p>
        </p:txBody>
      </p:sp>
      <p:sp>
        <p:nvSpPr>
          <p:cNvPr id="359" name="Google Shape;359;g3169e4e414e_2_0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5164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086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May 5 - 8 2025</a:t>
            </a:r>
            <a:endParaRPr/>
          </a:p>
          <a:p>
            <a:pPr marL="457200" lvl="0" indent="-3086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Embassy Suites Chicago Magnificent Mile</a:t>
            </a:r>
            <a:endParaRPr/>
          </a:p>
          <a:p>
            <a:pPr marL="914400" lvl="1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45 minutes from O’Hare</a:t>
            </a:r>
            <a:endParaRPr/>
          </a:p>
          <a:p>
            <a:pPr marL="914400" lvl="1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Renovated in 2018</a:t>
            </a:r>
            <a:endParaRPr/>
          </a:p>
          <a:p>
            <a:pPr marL="457200" lvl="0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Tentative program</a:t>
            </a:r>
            <a:endParaRPr/>
          </a:p>
          <a:p>
            <a:pPr marL="914400" lvl="1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b="1"/>
              <a:t>Monday + Tuesday: </a:t>
            </a:r>
            <a:endParaRPr b="1"/>
          </a:p>
          <a:p>
            <a:pPr marL="1371600" lvl="2" indent="-317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HPSF Plenary sessions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Presentations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Working group collaborations</a:t>
            </a:r>
            <a:endParaRPr/>
          </a:p>
          <a:p>
            <a:pPr marL="914400" lvl="1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b="1"/>
              <a:t>Wednesday + Thursday</a:t>
            </a:r>
            <a:endParaRPr/>
          </a:p>
          <a:p>
            <a:pPr marL="1371600" lvl="2" indent="-342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Project community meetings for individual projects</a:t>
            </a:r>
            <a:endParaRPr/>
          </a:p>
        </p:txBody>
      </p:sp>
      <p:pic>
        <p:nvPicPr>
          <p:cNvPr id="360" name="Google Shape;360;g3169e4e414e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650" y="990175"/>
            <a:ext cx="3924351" cy="27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3169e4e414e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0075" y="3764350"/>
            <a:ext cx="1379150" cy="137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3169e4e414e_2_0"/>
          <p:cNvSpPr txBox="1"/>
          <p:nvPr/>
        </p:nvSpPr>
        <p:spPr>
          <a:xfrm>
            <a:off x="7003925" y="4223075"/>
            <a:ext cx="167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bit.ly/hpsfcon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3169e4e414e_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949" y="3762314"/>
            <a:ext cx="1906022" cy="119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169e4e414e_2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4550" y="3327310"/>
            <a:ext cx="2639450" cy="1459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169e4e414e_2_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 world is investing billions in open source software for supercomputers</a:t>
            </a:r>
            <a:endParaRPr/>
          </a:p>
        </p:txBody>
      </p:sp>
      <p:sp>
        <p:nvSpPr>
          <p:cNvPr id="139" name="Google Shape;139;g3169e4e414e_2_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ECP alone has built 80+ software projects that run portably across GPUs</a:t>
            </a:r>
            <a:endParaRPr sz="17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Programming models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Tools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Math libraries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Applications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Data visualization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1300"/>
              <a:t>Packaging</a:t>
            </a:r>
            <a:br>
              <a:rPr lang="en-US" sz="1300"/>
            </a:br>
            <a:endParaRPr sz="13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Europe and Japan are beginning their own major software efforts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Industry has vast AI software stacks</a:t>
            </a:r>
            <a:endParaRPr sz="1700"/>
          </a:p>
        </p:txBody>
      </p:sp>
      <p:sp>
        <p:nvSpPr>
          <p:cNvPr id="140" name="Google Shape;140;g3169e4e414e_2_7"/>
          <p:cNvSpPr txBox="1">
            <a:spLocks noGrp="1"/>
          </p:cNvSpPr>
          <p:nvPr>
            <p:ph type="sldNum" idx="12"/>
          </p:nvPr>
        </p:nvSpPr>
        <p:spPr>
          <a:xfrm>
            <a:off x="8283600" y="470533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41" name="Google Shape;141;g3169e4e414e_2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2199" y="2495550"/>
            <a:ext cx="2870926" cy="103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169e4e414e_2_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4099" y="1017725"/>
            <a:ext cx="2915326" cy="133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169e4e414e_2_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9742" y="3438220"/>
            <a:ext cx="1288751" cy="119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69e4e414e_2_18"/>
          <p:cNvSpPr txBox="1">
            <a:spLocks noGrp="1"/>
          </p:cNvSpPr>
          <p:nvPr>
            <p:ph type="title"/>
          </p:nvPr>
        </p:nvSpPr>
        <p:spPr>
          <a:xfrm>
            <a:off x="37950" y="237075"/>
            <a:ext cx="906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We want to bring HPC software to the world</a:t>
            </a:r>
            <a:endParaRPr/>
          </a:p>
        </p:txBody>
      </p:sp>
      <p:sp>
        <p:nvSpPr>
          <p:cNvPr id="150" name="Google Shape;150;g3169e4e414e_2_18"/>
          <p:cNvSpPr txBox="1">
            <a:spLocks noGrp="1"/>
          </p:cNvSpPr>
          <p:nvPr>
            <p:ph type="body" idx="1"/>
          </p:nvPr>
        </p:nvSpPr>
        <p:spPr>
          <a:xfrm>
            <a:off x="277262" y="1410143"/>
            <a:ext cx="4281000" cy="2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Today’s HPC accelerators will quickly make their way to clouds and personal computers</a:t>
            </a:r>
            <a:endParaRPr/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impact of supercomputer software isn’t limited to supercomputers</a:t>
            </a:r>
            <a:endParaRPr sz="1600"/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Leverage know-how developed on flagship HPC systems in industry</a:t>
            </a:r>
            <a:endParaRPr/>
          </a:p>
          <a:p>
            <a:pPr marL="457200" lvl="0" indent="-295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We need to lower barriers to use</a:t>
            </a:r>
            <a:endParaRPr/>
          </a:p>
        </p:txBody>
      </p:sp>
      <p:sp>
        <p:nvSpPr>
          <p:cNvPr id="151" name="Google Shape;151;g3169e4e414e_2_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52" name="Google Shape;152;g3169e4e414e_2_18"/>
          <p:cNvGrpSpPr/>
          <p:nvPr/>
        </p:nvGrpSpPr>
        <p:grpSpPr>
          <a:xfrm>
            <a:off x="4457324" y="338398"/>
            <a:ext cx="4875409" cy="4599305"/>
            <a:chOff x="5943099" y="451199"/>
            <a:chExt cx="6500546" cy="6132408"/>
          </a:xfrm>
        </p:grpSpPr>
        <p:grpSp>
          <p:nvGrpSpPr>
            <p:cNvPr id="153" name="Google Shape;153;g3169e4e414e_2_18"/>
            <p:cNvGrpSpPr/>
            <p:nvPr/>
          </p:nvGrpSpPr>
          <p:grpSpPr>
            <a:xfrm>
              <a:off x="5943099" y="451199"/>
              <a:ext cx="6500546" cy="6132408"/>
              <a:chOff x="2613119" y="-95108"/>
              <a:chExt cx="6911063" cy="6519676"/>
            </a:xfrm>
          </p:grpSpPr>
          <p:sp>
            <p:nvSpPr>
              <p:cNvPr id="154" name="Google Shape;154;g3169e4e414e_2_18"/>
              <p:cNvSpPr/>
              <p:nvPr/>
            </p:nvSpPr>
            <p:spPr>
              <a:xfrm rot="-3280512">
                <a:off x="5207937" y="2542244"/>
                <a:ext cx="1764582" cy="1761164"/>
              </a:xfrm>
              <a:prstGeom prst="ellipse">
                <a:avLst/>
              </a:prstGeom>
              <a:solidFill>
                <a:srgbClr val="A1C3FA"/>
              </a:solidFill>
              <a:ln>
                <a:noFill/>
              </a:ln>
            </p:spPr>
            <p:txBody>
              <a:bodyPr spcFirstLastPara="1" wrap="square" lIns="91425" tIns="45675" rIns="91425" bIns="456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5" name="Google Shape;155;g3169e4e414e_2_18"/>
              <p:cNvGrpSpPr/>
              <p:nvPr/>
            </p:nvGrpSpPr>
            <p:grpSpPr>
              <a:xfrm>
                <a:off x="2613119" y="-95108"/>
                <a:ext cx="6911063" cy="6519676"/>
                <a:chOff x="2613119" y="-95108"/>
                <a:chExt cx="6911063" cy="6519676"/>
              </a:xfrm>
            </p:grpSpPr>
            <p:grpSp>
              <p:nvGrpSpPr>
                <p:cNvPr id="156" name="Google Shape;156;g3169e4e414e_2_18"/>
                <p:cNvGrpSpPr/>
                <p:nvPr/>
              </p:nvGrpSpPr>
              <p:grpSpPr>
                <a:xfrm>
                  <a:off x="5579674" y="2026881"/>
                  <a:ext cx="3944507" cy="4397687"/>
                  <a:chOff x="4184863" y="1520198"/>
                  <a:chExt cx="2958454" cy="3298348"/>
                </a:xfrm>
              </p:grpSpPr>
              <p:sp>
                <p:nvSpPr>
                  <p:cNvPr id="157" name="Google Shape;157;g3169e4e414e_2_18"/>
                  <p:cNvSpPr/>
                  <p:nvPr/>
                </p:nvSpPr>
                <p:spPr>
                  <a:xfrm rot="-3280088">
                    <a:off x="4136321" y="2563569"/>
                    <a:ext cx="3184127" cy="1211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" h="187" extrusionOk="0">
                        <a:moveTo>
                          <a:pt x="457" y="0"/>
                        </a:moveTo>
                        <a:cubicBezTo>
                          <a:pt x="416" y="91"/>
                          <a:pt x="325" y="155"/>
                          <a:pt x="218" y="155"/>
                        </a:cubicBezTo>
                        <a:cubicBezTo>
                          <a:pt x="137" y="155"/>
                          <a:pt x="64" y="118"/>
                          <a:pt x="17" y="60"/>
                        </a:cubicBezTo>
                        <a:cubicBezTo>
                          <a:pt x="11" y="70"/>
                          <a:pt x="5" y="80"/>
                          <a:pt x="0" y="90"/>
                        </a:cubicBezTo>
                        <a:cubicBezTo>
                          <a:pt x="54" y="150"/>
                          <a:pt x="132" y="187"/>
                          <a:pt x="218" y="187"/>
                        </a:cubicBezTo>
                        <a:cubicBezTo>
                          <a:pt x="343" y="187"/>
                          <a:pt x="449" y="109"/>
                          <a:pt x="492" y="0"/>
                        </a:cubicBezTo>
                        <a:cubicBezTo>
                          <a:pt x="480" y="0"/>
                          <a:pt x="468" y="1"/>
                          <a:pt x="457" y="0"/>
                        </a:cubicBezTo>
                        <a:close/>
                      </a:path>
                    </a:pathLst>
                  </a:custGeom>
                  <a:solidFill>
                    <a:srgbClr val="A1C3FA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675" rIns="91425" bIns="4567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50"/>
                      <a:buFont typeface="Arial"/>
                      <a:buNone/>
                    </a:pPr>
                    <a:endParaRPr sz="105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158;g3169e4e414e_2_18"/>
                  <p:cNvSpPr/>
                  <p:nvPr/>
                </p:nvSpPr>
                <p:spPr>
                  <a:xfrm rot="-3280088">
                    <a:off x="4100923" y="2460157"/>
                    <a:ext cx="2729637" cy="12051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194" extrusionOk="0">
                        <a:moveTo>
                          <a:pt x="262" y="39"/>
                        </a:moveTo>
                        <a:cubicBezTo>
                          <a:pt x="206" y="71"/>
                          <a:pt x="134" y="53"/>
                          <a:pt x="100" y="0"/>
                        </a:cubicBezTo>
                        <a:cubicBezTo>
                          <a:pt x="57" y="25"/>
                          <a:pt x="24" y="60"/>
                          <a:pt x="0" y="99"/>
                        </a:cubicBezTo>
                        <a:cubicBezTo>
                          <a:pt x="47" y="157"/>
                          <a:pt x="120" y="194"/>
                          <a:pt x="201" y="194"/>
                        </a:cubicBezTo>
                        <a:cubicBezTo>
                          <a:pt x="308" y="194"/>
                          <a:pt x="399" y="130"/>
                          <a:pt x="440" y="39"/>
                        </a:cubicBezTo>
                        <a:cubicBezTo>
                          <a:pt x="393" y="37"/>
                          <a:pt x="346" y="24"/>
                          <a:pt x="303" y="0"/>
                        </a:cubicBezTo>
                        <a:cubicBezTo>
                          <a:pt x="292" y="15"/>
                          <a:pt x="279" y="29"/>
                          <a:pt x="262" y="39"/>
                        </a:cubicBezTo>
                        <a:close/>
                      </a:path>
                    </a:pathLst>
                  </a:custGeom>
                  <a:solidFill>
                    <a:srgbClr val="307BF3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675" rIns="91425" bIns="4567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50"/>
                      <a:buFont typeface="Arial"/>
                      <a:buNone/>
                    </a:pPr>
                    <a:endParaRPr sz="105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159;g3169e4e414e_2_18"/>
                  <p:cNvSpPr txBox="1"/>
                  <p:nvPr/>
                </p:nvSpPr>
                <p:spPr>
                  <a:xfrm rot="-3779206">
                    <a:off x="4733108" y="2863707"/>
                    <a:ext cx="1577952" cy="56337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975"/>
                      <a:buFont typeface="Arial"/>
                      <a:buNone/>
                    </a:pPr>
                    <a:r>
                      <a:rPr lang="en-US" sz="975" b="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Clouds, Servers</a:t>
                    </a:r>
                    <a:endParaRPr sz="975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</p:grpSp>
            <p:grpSp>
              <p:nvGrpSpPr>
                <p:cNvPr id="160" name="Google Shape;160;g3169e4e414e_2_18"/>
                <p:cNvGrpSpPr/>
                <p:nvPr/>
              </p:nvGrpSpPr>
              <p:grpSpPr>
                <a:xfrm>
                  <a:off x="3810216" y="-95108"/>
                  <a:ext cx="4391326" cy="4297113"/>
                  <a:chOff x="2857731" y="-71333"/>
                  <a:chExt cx="3293577" cy="3222916"/>
                </a:xfrm>
              </p:grpSpPr>
              <p:sp>
                <p:nvSpPr>
                  <p:cNvPr id="161" name="Google Shape;161;g3169e4e414e_2_18"/>
                  <p:cNvSpPr/>
                  <p:nvPr/>
                </p:nvSpPr>
                <p:spPr>
                  <a:xfrm rot="-3280089">
                    <a:off x="3410337" y="297186"/>
                    <a:ext cx="2188366" cy="24858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" h="384" extrusionOk="0">
                        <a:moveTo>
                          <a:pt x="45" y="32"/>
                        </a:moveTo>
                        <a:cubicBezTo>
                          <a:pt x="189" y="32"/>
                          <a:pt x="306" y="148"/>
                          <a:pt x="306" y="292"/>
                        </a:cubicBezTo>
                        <a:cubicBezTo>
                          <a:pt x="306" y="325"/>
                          <a:pt x="300" y="355"/>
                          <a:pt x="289" y="384"/>
                        </a:cubicBezTo>
                        <a:cubicBezTo>
                          <a:pt x="301" y="384"/>
                          <a:pt x="312" y="384"/>
                          <a:pt x="324" y="383"/>
                        </a:cubicBezTo>
                        <a:cubicBezTo>
                          <a:pt x="333" y="354"/>
                          <a:pt x="338" y="324"/>
                          <a:pt x="338" y="292"/>
                        </a:cubicBezTo>
                        <a:cubicBezTo>
                          <a:pt x="338" y="131"/>
                          <a:pt x="207" y="0"/>
                          <a:pt x="45" y="0"/>
                        </a:cubicBezTo>
                        <a:cubicBezTo>
                          <a:pt x="30" y="0"/>
                          <a:pt x="15" y="1"/>
                          <a:pt x="0" y="3"/>
                        </a:cubicBezTo>
                        <a:cubicBezTo>
                          <a:pt x="6" y="13"/>
                          <a:pt x="12" y="23"/>
                          <a:pt x="18" y="33"/>
                        </a:cubicBezTo>
                        <a:cubicBezTo>
                          <a:pt x="27" y="32"/>
                          <a:pt x="36" y="32"/>
                          <a:pt x="45" y="32"/>
                        </a:cubicBezTo>
                        <a:close/>
                      </a:path>
                    </a:pathLst>
                  </a:custGeom>
                  <a:solidFill>
                    <a:srgbClr val="A1C3FA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675" rIns="91425" bIns="4567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50"/>
                      <a:buFont typeface="Arial"/>
                      <a:buNone/>
                    </a:pPr>
                    <a:endParaRPr sz="105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g3169e4e414e_2_18"/>
                  <p:cNvSpPr/>
                  <p:nvPr/>
                </p:nvSpPr>
                <p:spPr>
                  <a:xfrm rot="-3280088">
                    <a:off x="3667674" y="581521"/>
                    <a:ext cx="1790169" cy="218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" h="352" extrusionOk="0">
                        <a:moveTo>
                          <a:pt x="27" y="0"/>
                        </a:moveTo>
                        <a:cubicBezTo>
                          <a:pt x="18" y="0"/>
                          <a:pt x="9" y="0"/>
                          <a:pt x="0" y="1"/>
                        </a:cubicBezTo>
                        <a:cubicBezTo>
                          <a:pt x="21" y="43"/>
                          <a:pt x="34" y="90"/>
                          <a:pt x="35" y="140"/>
                        </a:cubicBezTo>
                        <a:cubicBezTo>
                          <a:pt x="74" y="142"/>
                          <a:pt x="111" y="163"/>
                          <a:pt x="132" y="200"/>
                        </a:cubicBezTo>
                        <a:cubicBezTo>
                          <a:pt x="153" y="236"/>
                          <a:pt x="153" y="279"/>
                          <a:pt x="136" y="315"/>
                        </a:cubicBezTo>
                        <a:cubicBezTo>
                          <a:pt x="179" y="339"/>
                          <a:pt x="225" y="351"/>
                          <a:pt x="271" y="352"/>
                        </a:cubicBezTo>
                        <a:cubicBezTo>
                          <a:pt x="282" y="323"/>
                          <a:pt x="288" y="293"/>
                          <a:pt x="288" y="260"/>
                        </a:cubicBezTo>
                        <a:cubicBezTo>
                          <a:pt x="288" y="116"/>
                          <a:pt x="171" y="0"/>
                          <a:pt x="27" y="0"/>
                        </a:cubicBezTo>
                        <a:close/>
                      </a:path>
                    </a:pathLst>
                  </a:custGeom>
                  <a:solidFill>
                    <a:srgbClr val="0D5DDF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675" rIns="91425" bIns="4567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50"/>
                      <a:buFont typeface="Arial"/>
                      <a:buNone/>
                    </a:pPr>
                    <a:endParaRPr sz="105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63;g3169e4e414e_2_18"/>
                  <p:cNvSpPr txBox="1"/>
                  <p:nvPr/>
                </p:nvSpPr>
                <p:spPr>
                  <a:xfrm>
                    <a:off x="3782825" y="1153125"/>
                    <a:ext cx="1578000" cy="563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975"/>
                      <a:buFont typeface="Arial"/>
                      <a:buNone/>
                    </a:pPr>
                    <a:r>
                      <a:rPr lang="en-US" sz="975" b="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HPC</a:t>
                    </a:r>
                    <a:endParaRPr sz="975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</p:grpSp>
            <p:grpSp>
              <p:nvGrpSpPr>
                <p:cNvPr id="164" name="Google Shape;164;g3169e4e414e_2_18"/>
                <p:cNvGrpSpPr/>
                <p:nvPr/>
              </p:nvGrpSpPr>
              <p:grpSpPr>
                <a:xfrm>
                  <a:off x="2613119" y="2246174"/>
                  <a:ext cx="4565797" cy="4162933"/>
                  <a:chOff x="1959887" y="1684672"/>
                  <a:chExt cx="3424433" cy="3122278"/>
                </a:xfrm>
              </p:grpSpPr>
              <p:sp>
                <p:nvSpPr>
                  <p:cNvPr id="165" name="Google Shape;165;g3169e4e414e_2_18"/>
                  <p:cNvSpPr/>
                  <p:nvPr/>
                </p:nvSpPr>
                <p:spPr>
                  <a:xfrm rot="-3280088">
                    <a:off x="2859669" y="1740600"/>
                    <a:ext cx="1624870" cy="3045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" h="470" extrusionOk="0">
                        <a:moveTo>
                          <a:pt x="32" y="286"/>
                        </a:moveTo>
                        <a:cubicBezTo>
                          <a:pt x="32" y="157"/>
                          <a:pt x="127" y="49"/>
                          <a:pt x="251" y="29"/>
                        </a:cubicBezTo>
                        <a:cubicBezTo>
                          <a:pt x="245" y="19"/>
                          <a:pt x="239" y="9"/>
                          <a:pt x="233" y="0"/>
                        </a:cubicBezTo>
                        <a:cubicBezTo>
                          <a:pt x="100" y="28"/>
                          <a:pt x="0" y="145"/>
                          <a:pt x="0" y="286"/>
                        </a:cubicBezTo>
                        <a:cubicBezTo>
                          <a:pt x="0" y="356"/>
                          <a:pt x="25" y="420"/>
                          <a:pt x="65" y="470"/>
                        </a:cubicBezTo>
                        <a:cubicBezTo>
                          <a:pt x="70" y="460"/>
                          <a:pt x="76" y="450"/>
                          <a:pt x="82" y="440"/>
                        </a:cubicBezTo>
                        <a:cubicBezTo>
                          <a:pt x="51" y="397"/>
                          <a:pt x="32" y="344"/>
                          <a:pt x="32" y="286"/>
                        </a:cubicBezTo>
                        <a:close/>
                      </a:path>
                    </a:pathLst>
                  </a:custGeom>
                  <a:solidFill>
                    <a:srgbClr val="A1C3FA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675" rIns="91425" bIns="4567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50"/>
                      <a:buFont typeface="Arial"/>
                      <a:buNone/>
                    </a:pPr>
                    <a:endParaRPr sz="105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66;g3169e4e414e_2_18"/>
                  <p:cNvSpPr/>
                  <p:nvPr/>
                </p:nvSpPr>
                <p:spPr>
                  <a:xfrm rot="-3280090">
                    <a:off x="3037225" y="1789647"/>
                    <a:ext cx="1575644" cy="2550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" h="411" extrusionOk="0">
                        <a:moveTo>
                          <a:pt x="152" y="311"/>
                        </a:moveTo>
                        <a:cubicBezTo>
                          <a:pt x="124" y="254"/>
                          <a:pt x="145" y="185"/>
                          <a:pt x="200" y="153"/>
                        </a:cubicBezTo>
                        <a:cubicBezTo>
                          <a:pt x="217" y="143"/>
                          <a:pt x="236" y="137"/>
                          <a:pt x="254" y="136"/>
                        </a:cubicBezTo>
                        <a:cubicBezTo>
                          <a:pt x="253" y="87"/>
                          <a:pt x="241" y="41"/>
                          <a:pt x="219" y="0"/>
                        </a:cubicBezTo>
                        <a:cubicBezTo>
                          <a:pt x="95" y="20"/>
                          <a:pt x="0" y="128"/>
                          <a:pt x="0" y="257"/>
                        </a:cubicBezTo>
                        <a:cubicBezTo>
                          <a:pt x="0" y="315"/>
                          <a:pt x="19" y="368"/>
                          <a:pt x="50" y="411"/>
                        </a:cubicBezTo>
                        <a:cubicBezTo>
                          <a:pt x="75" y="371"/>
                          <a:pt x="110" y="337"/>
                          <a:pt x="152" y="311"/>
                        </a:cubicBezTo>
                        <a:close/>
                      </a:path>
                    </a:pathLst>
                  </a:custGeom>
                  <a:solidFill>
                    <a:srgbClr val="0944A1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675" rIns="91425" bIns="4567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50"/>
                      <a:buFont typeface="Arial"/>
                      <a:buNone/>
                    </a:pPr>
                    <a:endParaRPr sz="105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" name="Google Shape;167;g3169e4e414e_2_18"/>
                  <p:cNvSpPr txBox="1"/>
                  <p:nvPr/>
                </p:nvSpPr>
                <p:spPr>
                  <a:xfrm rot="3725110" flipH="1">
                    <a:off x="2866219" y="2863840"/>
                    <a:ext cx="1577671" cy="5632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975"/>
                      <a:buFont typeface="Arial"/>
                      <a:buNone/>
                    </a:pPr>
                    <a:r>
                      <a:rPr lang="en-US" sz="975" b="0" i="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Personal machines</a:t>
                    </a:r>
                    <a:endParaRPr sz="975" b="0" i="0" u="none" strike="noStrike" cap="none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</p:grpSp>
          </p:grpSp>
        </p:grpSp>
        <p:pic>
          <p:nvPicPr>
            <p:cNvPr id="168" name="Google Shape;168;g3169e4e414e_2_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00549" y="1772261"/>
              <a:ext cx="1515800" cy="994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g3169e4e414e_2_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93450" y="1300824"/>
              <a:ext cx="1515799" cy="757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g3169e4e414e_2_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74150" y="1339897"/>
              <a:ext cx="1515800" cy="658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g3169e4e414e_2_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83728" y="3642511"/>
              <a:ext cx="1233926" cy="1233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g3169e4e414e_2_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10844126" y="3800360"/>
              <a:ext cx="1233935" cy="1186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g3169e4e414e_2_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10612677" y="4148874"/>
              <a:ext cx="1233935" cy="1186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g3169e4e414e_2_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10341168" y="4577476"/>
              <a:ext cx="1233935" cy="1186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g3169e4e414e_2_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41396" y="4703390"/>
              <a:ext cx="1249600" cy="124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3169e4e414e_2_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027738" y="1786012"/>
              <a:ext cx="1451474" cy="967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is HPSF?</a:t>
            </a:r>
            <a:endParaRPr/>
          </a:p>
        </p:txBody>
      </p:sp>
      <p:sp>
        <p:nvSpPr>
          <p:cNvPr id="182" name="Google Shape;182;p2"/>
          <p:cNvSpPr txBox="1">
            <a:spLocks noGrp="1"/>
          </p:cNvSpPr>
          <p:nvPr>
            <p:ph type="body" idx="1"/>
          </p:nvPr>
        </p:nvSpPr>
        <p:spPr>
          <a:xfrm>
            <a:off x="311700" y="1950649"/>
            <a:ext cx="8520600" cy="26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A neutral hub for open source, high performance software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HPSF supports projects that advance portable software for diverse hardware by: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Advocating for best practices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Increasing adoption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Aiding community growth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Enabling development efforts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Lowering barriers to productive use of today’s and future high performance computing systems</a:t>
            </a:r>
            <a:endParaRPr/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200" y="278607"/>
            <a:ext cx="5803901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kind of software is in HPSF so far?</a:t>
            </a: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body" idx="1"/>
          </p:nvPr>
        </p:nvSpPr>
        <p:spPr>
          <a:xfrm>
            <a:off x="311700" y="789125"/>
            <a:ext cx="25659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>
                <a:solidFill>
                  <a:schemeClr val="accent1"/>
                </a:solidFill>
              </a:rPr>
              <a:t>Build and deployment tools</a:t>
            </a:r>
            <a:endParaRPr>
              <a:solidFill>
                <a:schemeClr val="accent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100">
              <a:solidFill>
                <a:srgbClr val="24242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body" idx="2"/>
          </p:nvPr>
        </p:nvSpPr>
        <p:spPr>
          <a:xfrm>
            <a:off x="3158925" y="789125"/>
            <a:ext cx="26961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206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400" b="1">
                <a:solidFill>
                  <a:schemeClr val="accent1"/>
                </a:solidFill>
              </a:rPr>
              <a:t>Solvers and HPC frameworks</a:t>
            </a:r>
            <a:endParaRPr sz="105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050">
              <a:latin typeface="Open Sans"/>
              <a:ea typeface="Open Sans"/>
              <a:cs typeface="Open Sans"/>
              <a:sym typeface="Open Sans"/>
            </a:endParaRPr>
          </a:p>
          <a:p>
            <a:pPr marL="1206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0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5855000" y="863550"/>
            <a:ext cx="26961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None/>
            </a:pPr>
            <a:endParaRPr sz="17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6193625" y="789124"/>
            <a:ext cx="26388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06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None/>
            </a:pPr>
            <a:r>
              <a:rPr lang="en-US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Performance tools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199" y="2138683"/>
            <a:ext cx="521198" cy="30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619" y="1611180"/>
            <a:ext cx="1350168" cy="32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169" y="2064890"/>
            <a:ext cx="1629431" cy="44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8892" y="1532566"/>
            <a:ext cx="642549" cy="48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9000" y="3773992"/>
            <a:ext cx="1381463" cy="32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6179" y="2933791"/>
            <a:ext cx="1737715" cy="369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"/>
          <p:cNvGrpSpPr/>
          <p:nvPr/>
        </p:nvGrpSpPr>
        <p:grpSpPr>
          <a:xfrm rot="-449983">
            <a:off x="3427574" y="2587673"/>
            <a:ext cx="1448894" cy="567111"/>
            <a:chOff x="9090240" y="2112323"/>
            <a:chExt cx="2882800" cy="1082922"/>
          </a:xfrm>
        </p:grpSpPr>
        <p:pic>
          <p:nvPicPr>
            <p:cNvPr id="200" name="Google Shape;200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090240" y="2112323"/>
              <a:ext cx="2882800" cy="10829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3"/>
            <p:cNvSpPr txBox="1"/>
            <p:nvPr/>
          </p:nvSpPr>
          <p:spPr>
            <a:xfrm rot="519996">
              <a:off x="9200974" y="2311699"/>
              <a:ext cx="2496607" cy="660490"/>
            </a:xfrm>
            <a:prstGeom prst="rect">
              <a:avLst/>
            </a:prstGeom>
            <a:noFill/>
            <a:ln>
              <a:noFill/>
            </a:ln>
            <a:effectLst>
              <a:outerShdw blurRad="300038" dist="19050" dir="5880000" algn="bl" rotWithShape="0">
                <a:srgbClr val="000000">
                  <a:alpha val="7137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WarpX</a:t>
              </a:r>
              <a:endParaRPr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02" name="Google Shape;202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96280" y="1430343"/>
            <a:ext cx="959281" cy="42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56098" y="1223940"/>
            <a:ext cx="1038603" cy="55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55282" y="1151583"/>
            <a:ext cx="1636008" cy="65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66325" y="2865891"/>
            <a:ext cx="82965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7395" y="2710000"/>
            <a:ext cx="1520104" cy="4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"/>
          <p:cNvSpPr txBox="1">
            <a:spLocks noGrp="1"/>
          </p:cNvSpPr>
          <p:nvPr>
            <p:ph type="body" idx="1"/>
          </p:nvPr>
        </p:nvSpPr>
        <p:spPr>
          <a:xfrm>
            <a:off x="6230075" y="2077250"/>
            <a:ext cx="25659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>
                <a:solidFill>
                  <a:schemeClr val="accent1"/>
                </a:solidFill>
              </a:rPr>
              <a:t>Parallel programming models</a:t>
            </a:r>
            <a:endParaRPr>
              <a:solidFill>
                <a:schemeClr val="accent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100">
              <a:solidFill>
                <a:srgbClr val="24242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body" idx="1"/>
          </p:nvPr>
        </p:nvSpPr>
        <p:spPr>
          <a:xfrm>
            <a:off x="311700" y="3303725"/>
            <a:ext cx="25659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>
                <a:solidFill>
                  <a:schemeClr val="accent1"/>
                </a:solidFill>
              </a:rPr>
              <a:t>Visualization tools</a:t>
            </a:r>
            <a:endParaRPr>
              <a:solidFill>
                <a:schemeClr val="accent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100">
              <a:solidFill>
                <a:srgbClr val="24242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3"/>
          <p:cNvSpPr txBox="1">
            <a:spLocks noGrp="1"/>
          </p:cNvSpPr>
          <p:nvPr>
            <p:ph type="body" idx="2"/>
          </p:nvPr>
        </p:nvSpPr>
        <p:spPr>
          <a:xfrm>
            <a:off x="3158925" y="2084525"/>
            <a:ext cx="26961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206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400" b="1">
                <a:solidFill>
                  <a:schemeClr val="accent1"/>
                </a:solidFill>
              </a:rPr>
              <a:t>HPC Applications </a:t>
            </a:r>
            <a:endParaRPr sz="105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050">
              <a:latin typeface="Open Sans"/>
              <a:ea typeface="Open Sans"/>
              <a:cs typeface="Open Sans"/>
              <a:sym typeface="Open Sans"/>
            </a:endParaRPr>
          </a:p>
          <a:p>
            <a:pPr marL="1206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0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1659500" y="4579850"/>
            <a:ext cx="7482900" cy="5727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018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3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Projects are welcome to overlap in scope and capabilities: we are not picking winners</a:t>
            </a:r>
            <a:endParaRPr sz="13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2257500" y="2491700"/>
            <a:ext cx="29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3223950" y="4241150"/>
            <a:ext cx="269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*in progress</a:t>
            </a:r>
            <a:endParaRPr sz="10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HPSF Members</a:t>
            </a:r>
            <a:endParaRPr/>
          </a:p>
        </p:txBody>
      </p:sp>
      <p:sp>
        <p:nvSpPr>
          <p:cNvPr id="218" name="Google Shape;218;p4"/>
          <p:cNvSpPr txBox="1"/>
          <p:nvPr/>
        </p:nvSpPr>
        <p:spPr>
          <a:xfrm>
            <a:off x="204161" y="1217146"/>
            <a:ext cx="1214281" cy="62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20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Premier</a:t>
            </a:r>
            <a:endParaRPr sz="20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202665" y="2483198"/>
            <a:ext cx="1308243" cy="62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20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General</a:t>
            </a:r>
            <a:endParaRPr sz="13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179250" y="3858242"/>
            <a:ext cx="1331658" cy="62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20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Associate</a:t>
            </a:r>
            <a:endParaRPr sz="20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4"/>
          <p:cNvGrpSpPr/>
          <p:nvPr/>
        </p:nvGrpSpPr>
        <p:grpSpPr>
          <a:xfrm>
            <a:off x="1526748" y="1229621"/>
            <a:ext cx="7027422" cy="620264"/>
            <a:chOff x="5611492" y="2391901"/>
            <a:chExt cx="3525345" cy="311159"/>
          </a:xfrm>
        </p:grpSpPr>
        <p:pic>
          <p:nvPicPr>
            <p:cNvPr id="222" name="Google Shape;222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11492" y="2422355"/>
              <a:ext cx="418079" cy="250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27930" y="2391901"/>
              <a:ext cx="733446" cy="311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53911" y="2407126"/>
              <a:ext cx="1418404" cy="280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32421" y="2401441"/>
              <a:ext cx="704415" cy="2807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" name="Google Shape;226;p4"/>
          <p:cNvGrpSpPr/>
          <p:nvPr/>
        </p:nvGrpSpPr>
        <p:grpSpPr>
          <a:xfrm>
            <a:off x="3269133" y="4218435"/>
            <a:ext cx="5605354" cy="391126"/>
            <a:chOff x="6366593" y="3192660"/>
            <a:chExt cx="5287072" cy="368917"/>
          </a:xfrm>
        </p:grpSpPr>
        <p:pic>
          <p:nvPicPr>
            <p:cNvPr id="227" name="Google Shape;227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66593" y="3192660"/>
              <a:ext cx="521426" cy="368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397567" y="3240175"/>
              <a:ext cx="1256098" cy="27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828271" y="3260473"/>
              <a:ext cx="1305590" cy="233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4"/>
          <p:cNvGrpSpPr/>
          <p:nvPr/>
        </p:nvGrpSpPr>
        <p:grpSpPr>
          <a:xfrm>
            <a:off x="1021456" y="2557918"/>
            <a:ext cx="7961637" cy="1125661"/>
            <a:chOff x="5804063" y="3451508"/>
            <a:chExt cx="3791256" cy="536029"/>
          </a:xfrm>
        </p:grpSpPr>
        <p:pic>
          <p:nvPicPr>
            <p:cNvPr id="231" name="Google Shape;231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29398" y="3492099"/>
              <a:ext cx="670132" cy="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875085" y="3478557"/>
              <a:ext cx="655995" cy="187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441610" y="3451508"/>
              <a:ext cx="247235" cy="247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950300" y="3467864"/>
              <a:ext cx="523776" cy="207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804063" y="3772145"/>
              <a:ext cx="766479" cy="16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738073" y="3769674"/>
              <a:ext cx="930017" cy="187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791877" y="3779184"/>
              <a:ext cx="883192" cy="16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8757277" y="3781296"/>
              <a:ext cx="838042" cy="2062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072006" y="3627316"/>
            <a:ext cx="1573057" cy="157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126575" y="2674425"/>
            <a:ext cx="1002825" cy="33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647050" y="4218425"/>
            <a:ext cx="1331650" cy="47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Governance</a:t>
            </a:r>
            <a:endParaRPr/>
          </a:p>
        </p:txBody>
      </p:sp>
      <p:sp>
        <p:nvSpPr>
          <p:cNvPr id="247" name="Google Shape;247;p7"/>
          <p:cNvSpPr/>
          <p:nvPr/>
        </p:nvSpPr>
        <p:spPr>
          <a:xfrm>
            <a:off x="1141800" y="942150"/>
            <a:ext cx="7585969" cy="3798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018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Governing Board (GB)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2111542" y="2518650"/>
            <a:ext cx="6616227" cy="314775"/>
          </a:xfrm>
          <a:prstGeom prst="rect">
            <a:avLst/>
          </a:prstGeom>
          <a:solidFill>
            <a:srgbClr val="168FDF"/>
          </a:solidFill>
          <a:ln w="9525" cap="flat" cmpd="sng">
            <a:solidFill>
              <a:srgbClr val="0018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Technical Advisory Council (TAC)</a:t>
            </a:r>
            <a:endParaRPr sz="1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4595465" y="1621388"/>
            <a:ext cx="3731508" cy="701775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GB Committees</a:t>
            </a:r>
            <a:endParaRPr sz="12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6521728" y="1915950"/>
            <a:ext cx="1464300" cy="24435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rgbClr val="0018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Outreach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903731" y="3467375"/>
            <a:ext cx="1902600" cy="24435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CI &amp; Testing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1141800" y="3105388"/>
            <a:ext cx="3388050" cy="3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168FDF"/>
                </a:solidFill>
                <a:latin typeface="Open Sans"/>
                <a:ea typeface="Open Sans"/>
                <a:cs typeface="Open Sans"/>
                <a:sym typeface="Open Sans"/>
              </a:rPr>
              <a:t>Working Groups</a:t>
            </a:r>
            <a:endParaRPr sz="1050" b="1" i="0" u="none" strike="noStrike" cap="none">
              <a:solidFill>
                <a:srgbClr val="168FD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2981456" y="3467375"/>
            <a:ext cx="1902600" cy="24435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Facility Engagement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2981456" y="3804275"/>
            <a:ext cx="1902600" cy="24435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Safety and Security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6520706" y="3462296"/>
            <a:ext cx="1185300" cy="261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Kokkos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7"/>
          <p:cNvSpPr txBox="1"/>
          <p:nvPr/>
        </p:nvSpPr>
        <p:spPr>
          <a:xfrm>
            <a:off x="6154500" y="3119237"/>
            <a:ext cx="18477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168FDF"/>
                </a:solidFill>
                <a:latin typeface="Open Sans"/>
                <a:ea typeface="Open Sans"/>
                <a:cs typeface="Open Sans"/>
                <a:sym typeface="Open Sans"/>
              </a:rPr>
              <a:t>Technical Projects</a:t>
            </a:r>
            <a:endParaRPr sz="1050" b="1" i="0" u="none" strike="noStrike" cap="none">
              <a:solidFill>
                <a:srgbClr val="168FD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5236200" y="3470494"/>
            <a:ext cx="1185300" cy="2445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Spack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5236200" y="3807500"/>
            <a:ext cx="1185300" cy="2445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Viskores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6520706" y="3790637"/>
            <a:ext cx="1185300" cy="261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HPCToolkit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903731" y="3804275"/>
            <a:ext cx="1902600" cy="2445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Benchmarking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1" name="Google Shape;261;p7"/>
          <p:cNvCxnSpPr/>
          <p:nvPr/>
        </p:nvCxnSpPr>
        <p:spPr>
          <a:xfrm>
            <a:off x="3212874" y="1283850"/>
            <a:ext cx="0" cy="1234800"/>
          </a:xfrm>
          <a:prstGeom prst="straightConnector1">
            <a:avLst/>
          </a:prstGeom>
          <a:noFill/>
          <a:ln w="28575" cap="flat" cmpd="sng">
            <a:solidFill>
              <a:srgbClr val="00183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2" name="Google Shape;262;p7"/>
          <p:cNvCxnSpPr/>
          <p:nvPr/>
        </p:nvCxnSpPr>
        <p:spPr>
          <a:xfrm>
            <a:off x="6511069" y="1329244"/>
            <a:ext cx="3600" cy="284850"/>
          </a:xfrm>
          <a:prstGeom prst="straightConnector1">
            <a:avLst/>
          </a:prstGeom>
          <a:noFill/>
          <a:ln w="28575" cap="flat" cmpd="sng">
            <a:solidFill>
              <a:srgbClr val="00183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3" name="Google Shape;263;p7"/>
          <p:cNvSpPr/>
          <p:nvPr/>
        </p:nvSpPr>
        <p:spPr>
          <a:xfrm>
            <a:off x="4876639" y="1915950"/>
            <a:ext cx="1512000" cy="24435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rgbClr val="0018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Events &amp; Training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7788638" y="3458704"/>
            <a:ext cx="1185300" cy="2682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Apptainer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7788638" y="3792436"/>
            <a:ext cx="1185300" cy="2745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E4S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6" name="Google Shape;266;p7"/>
          <p:cNvGrpSpPr/>
          <p:nvPr/>
        </p:nvGrpSpPr>
        <p:grpSpPr>
          <a:xfrm>
            <a:off x="401095" y="1658004"/>
            <a:ext cx="1464984" cy="1458139"/>
            <a:chOff x="96253" y="1722392"/>
            <a:chExt cx="2385062" cy="2373918"/>
          </a:xfrm>
        </p:grpSpPr>
        <p:sp>
          <p:nvSpPr>
            <p:cNvPr id="267" name="Google Shape;267;p7"/>
            <p:cNvSpPr/>
            <p:nvPr/>
          </p:nvSpPr>
          <p:spPr>
            <a:xfrm>
              <a:off x="96253" y="1722392"/>
              <a:ext cx="2326787" cy="226858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93C5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68" name="Google Shape;268;p7"/>
            <p:cNvGrpSpPr/>
            <p:nvPr/>
          </p:nvGrpSpPr>
          <p:grpSpPr>
            <a:xfrm>
              <a:off x="154528" y="1832462"/>
              <a:ext cx="2326787" cy="2263848"/>
              <a:chOff x="450055" y="1614588"/>
              <a:chExt cx="7721440" cy="7512576"/>
            </a:xfrm>
          </p:grpSpPr>
          <p:pic>
            <p:nvPicPr>
              <p:cNvPr id="269" name="Google Shape;269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28515" y="5013460"/>
                <a:ext cx="4470821" cy="22353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0" name="Google Shape;270;p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075973" y="3145969"/>
                <a:ext cx="4720548" cy="18163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1" name="Google Shape;271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65137" y="3172576"/>
                <a:ext cx="2463378" cy="12584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2" name="Google Shape;272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66000" y="1614588"/>
                <a:ext cx="6966272" cy="1158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7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50055" y="4830923"/>
                <a:ext cx="2140568" cy="20817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7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85168" y="7491632"/>
                <a:ext cx="5088802" cy="7727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5" name="Google Shape;275;p7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451667" y="6407336"/>
                <a:ext cx="2719828" cy="27198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76" name="Google Shape;276;p7"/>
          <p:cNvSpPr txBox="1"/>
          <p:nvPr/>
        </p:nvSpPr>
        <p:spPr>
          <a:xfrm>
            <a:off x="289772" y="1357880"/>
            <a:ext cx="1664531" cy="3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168FDF"/>
                </a:solidFill>
                <a:latin typeface="Open Sans"/>
                <a:ea typeface="Open Sans"/>
                <a:cs typeface="Open Sans"/>
                <a:sym typeface="Open Sans"/>
              </a:rPr>
              <a:t>Collaborations</a:t>
            </a:r>
            <a:endParaRPr sz="1050" b="1" i="0" u="none" strike="noStrike" cap="none">
              <a:solidFill>
                <a:srgbClr val="168FD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7" name="Google Shape;277;p7"/>
          <p:cNvCxnSpPr/>
          <p:nvPr/>
        </p:nvCxnSpPr>
        <p:spPr>
          <a:xfrm rot="10800000">
            <a:off x="1830284" y="2672041"/>
            <a:ext cx="281258" cy="0"/>
          </a:xfrm>
          <a:prstGeom prst="straightConnector1">
            <a:avLst/>
          </a:prstGeom>
          <a:noFill/>
          <a:ln w="28575" cap="flat" cmpd="sng">
            <a:solidFill>
              <a:srgbClr val="00183C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78" name="Google Shape;278;p7"/>
          <p:cNvCxnSpPr/>
          <p:nvPr/>
        </p:nvCxnSpPr>
        <p:spPr>
          <a:xfrm>
            <a:off x="1141800" y="3051441"/>
            <a:ext cx="0" cy="382118"/>
          </a:xfrm>
          <a:prstGeom prst="straightConnector1">
            <a:avLst/>
          </a:prstGeom>
          <a:noFill/>
          <a:ln w="28575" cap="flat" cmpd="sng">
            <a:solidFill>
              <a:srgbClr val="00183C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79" name="Google Shape;279;p7"/>
          <p:cNvSpPr/>
          <p:nvPr/>
        </p:nvSpPr>
        <p:spPr>
          <a:xfrm>
            <a:off x="5236200" y="4144068"/>
            <a:ext cx="1185300" cy="2745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AMReX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6520706" y="4144068"/>
            <a:ext cx="1185300" cy="2745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WarpX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7788638" y="4144068"/>
            <a:ext cx="1185300" cy="2745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Trilinos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5236200" y="4510643"/>
            <a:ext cx="1185300" cy="2745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Charliecloud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6520700" y="4511018"/>
            <a:ext cx="1185300" cy="2745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Chapel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7795495" y="4511018"/>
            <a:ext cx="1185300" cy="2745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5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Env Modules</a:t>
            </a:r>
            <a:endParaRPr sz="105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>
            <a:spLocks noGrp="1"/>
          </p:cNvSpPr>
          <p:nvPr>
            <p:ph type="title"/>
          </p:nvPr>
        </p:nvSpPr>
        <p:spPr>
          <a:xfrm>
            <a:off x="299663" y="27355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Representation in Governance</a:t>
            </a:r>
            <a:endParaRPr/>
          </a:p>
        </p:txBody>
      </p:sp>
      <p:sp>
        <p:nvSpPr>
          <p:cNvPr id="290" name="Google Shape;290;p8"/>
          <p:cNvSpPr txBox="1">
            <a:spLocks noGrp="1"/>
          </p:cNvSpPr>
          <p:nvPr>
            <p:ph type="sldNum" idx="12"/>
          </p:nvPr>
        </p:nvSpPr>
        <p:spPr>
          <a:xfrm>
            <a:off x="8868254" y="5023485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91" name="Google Shape;291;p8"/>
          <p:cNvSpPr txBox="1">
            <a:spLocks noGrp="1"/>
          </p:cNvSpPr>
          <p:nvPr>
            <p:ph type="body" idx="1"/>
          </p:nvPr>
        </p:nvSpPr>
        <p:spPr>
          <a:xfrm>
            <a:off x="468667" y="1186253"/>
            <a:ext cx="39033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/>
              <a:t>One for each Premier Member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/>
              <a:t>One for every 5 General Members – up to 25%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200"/>
              <a:t>One for every 5 Technical Projects – up to 25%</a:t>
            </a:r>
            <a:endParaRPr/>
          </a:p>
        </p:txBody>
      </p:sp>
      <p:sp>
        <p:nvSpPr>
          <p:cNvPr id="292" name="Google Shape;292;p8"/>
          <p:cNvSpPr txBox="1"/>
          <p:nvPr/>
        </p:nvSpPr>
        <p:spPr>
          <a:xfrm>
            <a:off x="4719993" y="1204647"/>
            <a:ext cx="39033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68FDF"/>
              </a:buClr>
              <a:buSzPts val="2800"/>
              <a:buFont typeface="Helvetica Neue"/>
              <a:buChar char="›"/>
            </a:pPr>
            <a:r>
              <a:rPr lang="en-US" sz="1200" b="0" i="0" u="none" strike="noStrike" cap="none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One for each Premier Member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68FDF"/>
              </a:buClr>
              <a:buSzPts val="2800"/>
              <a:buFont typeface="Helvetica Neue"/>
              <a:buChar char="›"/>
            </a:pPr>
            <a:r>
              <a:rPr lang="en-US" sz="1200" b="0" i="0" u="none" strike="noStrike" cap="none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One for every Core or Established project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68FDF"/>
              </a:buClr>
              <a:buSzPts val="2800"/>
              <a:buFont typeface="Helvetica Neue"/>
              <a:buChar char="›"/>
            </a:pPr>
            <a:r>
              <a:rPr lang="en-US" sz="1200" b="0" i="0" u="none" strike="noStrike" cap="none">
                <a:solidFill>
                  <a:srgbClr val="2F2F2F"/>
                </a:solidFill>
                <a:latin typeface="Open Sans"/>
                <a:ea typeface="Open Sans"/>
                <a:cs typeface="Open Sans"/>
                <a:sym typeface="Open Sans"/>
              </a:rPr>
              <a:t>TAC projects: have moved beyond sandbox level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623015" y="800100"/>
            <a:ext cx="3594600" cy="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Governing Board</a:t>
            </a:r>
            <a:endParaRPr sz="2100" b="0" i="0" u="none" strike="noStrike" cap="none">
              <a:solidFill>
                <a:srgbClr val="2F2F2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4874353" y="800100"/>
            <a:ext cx="3594600" cy="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Technical Advisory Board</a:t>
            </a:r>
            <a:endParaRPr sz="2100" b="0" i="0" u="none" strike="noStrike" cap="none">
              <a:solidFill>
                <a:srgbClr val="2F2F2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95" name="Google Shape;295;p8"/>
          <p:cNvGrpSpPr/>
          <p:nvPr/>
        </p:nvGrpSpPr>
        <p:grpSpPr>
          <a:xfrm>
            <a:off x="4470047" y="2510015"/>
            <a:ext cx="4673572" cy="2449736"/>
            <a:chOff x="6229350" y="1543575"/>
            <a:chExt cx="5870400" cy="3077075"/>
          </a:xfrm>
        </p:grpSpPr>
        <p:pic>
          <p:nvPicPr>
            <p:cNvPr id="296" name="Google Shape;296;p8" title="Char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29350" y="1543575"/>
              <a:ext cx="5870400" cy="307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8"/>
            <p:cNvSpPr txBox="1"/>
            <p:nvPr/>
          </p:nvSpPr>
          <p:spPr>
            <a:xfrm>
              <a:off x="6229350" y="3668125"/>
              <a:ext cx="1153200" cy="376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F2F2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(will grow)</a:t>
              </a:r>
              <a:endParaRPr sz="1050" b="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98" name="Google Shape;298;p8"/>
            <p:cNvSpPr txBox="1"/>
            <p:nvPr/>
          </p:nvSpPr>
          <p:spPr>
            <a:xfrm>
              <a:off x="9857375" y="2366000"/>
              <a:ext cx="488399" cy="521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8"/>
            <p:cNvSpPr txBox="1"/>
            <p:nvPr/>
          </p:nvSpPr>
          <p:spPr>
            <a:xfrm>
              <a:off x="8023700" y="3217575"/>
              <a:ext cx="488399" cy="521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>
            <a:off x="358622" y="2510062"/>
            <a:ext cx="4201341" cy="2598849"/>
            <a:chOff x="478138" y="1453200"/>
            <a:chExt cx="5497878" cy="3399521"/>
          </a:xfrm>
        </p:grpSpPr>
        <p:pic>
          <p:nvPicPr>
            <p:cNvPr id="301" name="Google Shape;301;p8" title="Char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138" y="1453200"/>
              <a:ext cx="5497878" cy="3399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8"/>
            <p:cNvSpPr txBox="1"/>
            <p:nvPr/>
          </p:nvSpPr>
          <p:spPr>
            <a:xfrm>
              <a:off x="478150" y="2249526"/>
              <a:ext cx="739800" cy="392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F2F2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(max)</a:t>
              </a:r>
              <a:endParaRPr sz="1050" b="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03" name="Google Shape;303;p8"/>
            <p:cNvSpPr txBox="1"/>
            <p:nvPr/>
          </p:nvSpPr>
          <p:spPr>
            <a:xfrm>
              <a:off x="478150" y="4291951"/>
              <a:ext cx="739800" cy="392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F2F2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(max)</a:t>
              </a:r>
              <a:endParaRPr sz="1050" b="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04" name="Google Shape;304;p8"/>
            <p:cNvSpPr txBox="1"/>
            <p:nvPr/>
          </p:nvSpPr>
          <p:spPr>
            <a:xfrm>
              <a:off x="4132650" y="2875914"/>
              <a:ext cx="488400" cy="54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8"/>
            <p:cNvSpPr txBox="1"/>
            <p:nvPr/>
          </p:nvSpPr>
          <p:spPr>
            <a:xfrm>
              <a:off x="2076049" y="3737850"/>
              <a:ext cx="832199" cy="54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≤ 2</a:t>
              </a:r>
              <a:endParaRPr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8"/>
            <p:cNvSpPr txBox="1"/>
            <p:nvPr/>
          </p:nvSpPr>
          <p:spPr>
            <a:xfrm>
              <a:off x="2005125" y="2095625"/>
              <a:ext cx="832199" cy="543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68550" rIns="68550" bIns="685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≤ 2</a:t>
              </a:r>
              <a:endPara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HPSF Project Lifecycle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PSF 20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0C61E"/>
      </a:accent1>
      <a:accent2>
        <a:srgbClr val="0D92FF"/>
      </a:accent2>
      <a:accent3>
        <a:srgbClr val="EF0303"/>
      </a:accent3>
      <a:accent4>
        <a:srgbClr val="C2D6EC"/>
      </a:accent4>
      <a:accent5>
        <a:srgbClr val="999999"/>
      </a:accent5>
      <a:accent6>
        <a:srgbClr val="CCCCCC"/>
      </a:accent6>
      <a:hlink>
        <a:srgbClr val="50C6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PSF 20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0C61E"/>
      </a:accent1>
      <a:accent2>
        <a:srgbClr val="0D92FF"/>
      </a:accent2>
      <a:accent3>
        <a:srgbClr val="EF0303"/>
      </a:accent3>
      <a:accent4>
        <a:srgbClr val="C2D6EC"/>
      </a:accent4>
      <a:accent5>
        <a:srgbClr val="999999"/>
      </a:accent5>
      <a:accent6>
        <a:srgbClr val="CCCCCC"/>
      </a:accent6>
      <a:hlink>
        <a:srgbClr val="50C6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888</Words>
  <Application>Microsoft Macintosh PowerPoint</Application>
  <PresentationFormat>On-screen Show (16:9)</PresentationFormat>
  <Paragraphs>156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Open Sans Medium</vt:lpstr>
      <vt:lpstr>Calibri</vt:lpstr>
      <vt:lpstr>Poppins</vt:lpstr>
      <vt:lpstr>Montserrat</vt:lpstr>
      <vt:lpstr>Open Sans Light</vt:lpstr>
      <vt:lpstr>Roboto</vt:lpstr>
      <vt:lpstr>Open Sans</vt:lpstr>
      <vt:lpstr>Arial</vt:lpstr>
      <vt:lpstr>Helvetica Neue</vt:lpstr>
      <vt:lpstr>HPSF 2024</vt:lpstr>
      <vt:lpstr>HPSF 2024</vt:lpstr>
      <vt:lpstr>FOSDEM 2025</vt:lpstr>
      <vt:lpstr>The world is investing billions in open source software for supercomputers</vt:lpstr>
      <vt:lpstr>We want to bring HPC software to the world</vt:lpstr>
      <vt:lpstr>What is HPSF?</vt:lpstr>
      <vt:lpstr>What kind of software is in HPSF so far?</vt:lpstr>
      <vt:lpstr>HPSF Members</vt:lpstr>
      <vt:lpstr>Governance</vt:lpstr>
      <vt:lpstr>Representation in Governance</vt:lpstr>
      <vt:lpstr>HPSF Project Lifecycle</vt:lpstr>
      <vt:lpstr>Project Lifecycle Goals</vt:lpstr>
      <vt:lpstr>HPSF Project Stages</vt:lpstr>
      <vt:lpstr>Sandbox Project Criteria</vt:lpstr>
      <vt:lpstr>Established Project Criteria</vt:lpstr>
      <vt:lpstr>Core Project Criteria</vt:lpstr>
      <vt:lpstr>How to Join (for projects)</vt:lpstr>
      <vt:lpstr>Announcing the first HPSF Conference!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Becker, Gregory Blum</cp:lastModifiedBy>
  <cp:revision>2</cp:revision>
  <dcterms:modified xsi:type="dcterms:W3CDTF">2025-02-02T09:22:33Z</dcterms:modified>
</cp:coreProperties>
</file>