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  <p:sldMasterId id="2147483797" r:id="rId2"/>
    <p:sldMasterId id="2147483816" r:id="rId3"/>
    <p:sldMasterId id="2147483683" r:id="rId4"/>
  </p:sldMasterIdLst>
  <p:notesMasterIdLst>
    <p:notesMasterId r:id="rId11"/>
  </p:notesMasterIdLst>
  <p:handoutMasterIdLst>
    <p:handoutMasterId r:id="rId12"/>
  </p:handoutMasterIdLst>
  <p:sldIdLst>
    <p:sldId id="283" r:id="rId5"/>
    <p:sldId id="309" r:id="rId6"/>
    <p:sldId id="315" r:id="rId7"/>
    <p:sldId id="317" r:id="rId8"/>
    <p:sldId id="318" r:id="rId9"/>
    <p:sldId id="319" r:id="rId10"/>
  </p:sldIdLst>
  <p:sldSz cx="12196763" cy="6858000"/>
  <p:notesSz cx="6858000" cy="9144000"/>
  <p:defaultTextStyle>
    <a:defPPr>
      <a:defRPr lang="en-US"/>
    </a:defPPr>
    <a:lvl1pPr marL="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7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1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57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96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3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67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13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页_图片版" id="{E8D0D622-F6C6-F44A-B365-B4A5FF6195C2}">
          <p14:sldIdLst>
            <p14:sldId id="283"/>
          </p14:sldIdLst>
        </p14:section>
        <p14:section name="章节页" id="{FD05EE94-C931-8C4B-83A2-004B32AA1207}">
          <p14:sldIdLst>
            <p14:sldId id="309"/>
            <p14:sldId id="315"/>
            <p14:sldId id="317"/>
            <p14:sldId id="318"/>
            <p14:sldId id="319"/>
          </p14:sldIdLst>
        </p14:section>
        <p14:section name="结束页" id="{3F9D54A7-3BE2-2540-BB4C-DFE5509085F3}">
          <p14:sldIdLst/>
        </p14:section>
      </p14:sectionLst>
    </p:ext>
    <p:ext uri="{EFAFB233-063F-42B5-8137-9DF3F51BA10A}">
      <p15:sldGuideLst xmlns:p15="http://schemas.microsoft.com/office/powerpoint/2012/main">
        <p15:guide id="5" pos="3701" userDrawn="1">
          <p15:clr>
            <a:srgbClr val="A4A3A4"/>
          </p15:clr>
        </p15:guide>
        <p15:guide id="6" orient="horz" pos="2159" userDrawn="1">
          <p15:clr>
            <a:srgbClr val="A4A3A4"/>
          </p15:clr>
        </p15:guide>
        <p15:guide id="7" pos="35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0000"/>
    <a:srgbClr val="330508"/>
    <a:srgbClr val="FFFFFF"/>
    <a:srgbClr val="E9002F"/>
    <a:srgbClr val="595757"/>
    <a:srgbClr val="221815"/>
    <a:srgbClr val="888888"/>
    <a:srgbClr val="898989"/>
    <a:srgbClr val="B5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8" autoAdjust="0"/>
    <p:restoredTop sz="96291"/>
  </p:normalViewPr>
  <p:slideViewPr>
    <p:cSldViewPr snapToGrid="0" snapToObjects="1">
      <p:cViewPr varScale="1">
        <p:scale>
          <a:sx n="89" d="100"/>
          <a:sy n="89" d="100"/>
        </p:scale>
        <p:origin x="110" y="499"/>
      </p:cViewPr>
      <p:guideLst>
        <p:guide pos="3701"/>
        <p:guide orient="horz" pos="2159"/>
        <p:guide pos="35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4" d="100"/>
          <a:sy n="44" d="100"/>
        </p:scale>
        <p:origin x="2467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C198DB-AFBD-584A-8986-364FF2B03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01315C-523F-A043-8029-B99214971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01424-70F4-1643-8E3A-557A0258D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5BF48A-FF5C-8145-95A7-EE66A87C7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9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60A27-BF12-6744-9E93-932A0E34D8BB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326F3-4732-B74B-9C70-D0992466E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5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304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957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60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26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913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566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21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74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7"/>
          <a:stretch/>
        </p:blipFill>
        <p:spPr>
          <a:xfrm>
            <a:off x="0" y="0"/>
            <a:ext cx="12206140" cy="5594695"/>
          </a:xfrm>
          <a:prstGeom prst="rect">
            <a:avLst/>
          </a:prstGeom>
        </p:spPr>
      </p:pic>
      <p:sp>
        <p:nvSpPr>
          <p:cNvPr id="7" name="L 形 6"/>
          <p:cNvSpPr/>
          <p:nvPr userDrawn="1"/>
        </p:nvSpPr>
        <p:spPr>
          <a:xfrm rot="5400000">
            <a:off x="7853942" y="2130562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27DEE9-8BE9-0D49-BF96-9E83C5312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  <a:ln>
            <a:noFill/>
            <a:prstDash val="dash"/>
          </a:ln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43DA98-D48D-6947-95EF-BA3B05E688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8733E-C4C9-8D4D-8DDA-CAB265AC05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519495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1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智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04"/>
          <a:stretch/>
        </p:blipFill>
        <p:spPr>
          <a:xfrm>
            <a:off x="0" y="375"/>
            <a:ext cx="12197432" cy="55992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2AA4863-E1EF-3342-A8CB-ECD4FD06CE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95303EA-8491-464F-99A0-67F948701C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412816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DBC59C-CE55-E340-A3AE-F88AAF0D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L 形 17">
            <a:extLst>
              <a:ext uri="{FF2B5EF4-FFF2-40B4-BE49-F238E27FC236}">
                <a16:creationId xmlns:a16="http://schemas.microsoft.com/office/drawing/2014/main" id="{3049C48A-4CAE-8940-8A29-89DE0543DF4C}"/>
              </a:ext>
            </a:extLst>
          </p:cNvPr>
          <p:cNvSpPr/>
          <p:nvPr userDrawn="1"/>
        </p:nvSpPr>
        <p:spPr>
          <a:xfrm rot="5400000">
            <a:off x="5369529" y="2370740"/>
            <a:ext cx="744262" cy="762208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</p:spTree>
    <p:extLst>
      <p:ext uri="{BB962C8B-B14F-4D97-AF65-F5344CB8AC3E}">
        <p14:creationId xmlns:p14="http://schemas.microsoft.com/office/powerpoint/2010/main" val="35144873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创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476"/>
          <a:stretch/>
        </p:blipFill>
        <p:spPr>
          <a:xfrm>
            <a:off x="0" y="374"/>
            <a:ext cx="12197432" cy="5590529"/>
          </a:xfrm>
          <a:prstGeom prst="rect">
            <a:avLst/>
          </a:prstGeom>
        </p:spPr>
      </p:pic>
      <p:sp>
        <p:nvSpPr>
          <p:cNvPr id="9" name="L 形 8"/>
          <p:cNvSpPr/>
          <p:nvPr userDrawn="1"/>
        </p:nvSpPr>
        <p:spPr>
          <a:xfrm rot="5400000">
            <a:off x="5945516" y="2323519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B908F03-BBCC-164B-BE54-2E836D6E7C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3BE9F9B-07D9-DD4C-9CEF-250804A414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A299E5-0026-5A42-88AA-B3A7F29D3A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426698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攀登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02"/>
          <a:stretch/>
        </p:blipFill>
        <p:spPr>
          <a:xfrm>
            <a:off x="0" y="-74021"/>
            <a:ext cx="12197432" cy="5668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8" name="L 形 7"/>
          <p:cNvSpPr/>
          <p:nvPr userDrawn="1"/>
        </p:nvSpPr>
        <p:spPr>
          <a:xfrm rot="5400000">
            <a:off x="7929967" y="1657555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B7B2F8-0AF7-D04F-81DD-52FDB6B732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2D1BCC-0781-514D-8FE8-12F4AF64BC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373707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1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332" y="430893"/>
            <a:ext cx="10330427" cy="8708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1332" y="1641929"/>
            <a:ext cx="5198006" cy="4194024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286"/>
            </a:lvl2pPr>
            <a:lvl3pPr>
              <a:defRPr sz="1905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9226" y="1641929"/>
            <a:ext cx="5198006" cy="4194024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286"/>
            </a:lvl2pPr>
            <a:lvl3pPr>
              <a:defRPr sz="1905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84705" y="6489096"/>
            <a:ext cx="2797629" cy="45659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fld id="{50112666-8B55-49C1-BD1B-DEEEA50EE10D}" type="slidenum">
              <a:rPr lang="de-DE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519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960DD1-8AC3-8F46-9D2D-BF81187F43FC}"/>
              </a:ext>
            </a:extLst>
          </p:cNvPr>
          <p:cNvSpPr txBox="1"/>
          <p:nvPr userDrawn="1"/>
        </p:nvSpPr>
        <p:spPr>
          <a:xfrm>
            <a:off x="607486" y="1402064"/>
            <a:ext cx="3921034" cy="854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66478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9181AA-8E93-7743-ADEB-8A06A0DFC13A}"/>
              </a:ext>
            </a:extLst>
          </p:cNvPr>
          <p:cNvSpPr/>
          <p:nvPr userDrawn="1"/>
        </p:nvSpPr>
        <p:spPr>
          <a:xfrm>
            <a:off x="0" y="5590903"/>
            <a:ext cx="12196763" cy="12670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E8B5C1-4D37-8442-902D-D86F9BBDE2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751" y="5970991"/>
            <a:ext cx="2260800" cy="48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0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92" r:id="rId3"/>
    <p:sldLayoutId id="2147483824" r:id="rId4"/>
  </p:sldLayoutIdLst>
  <p:hf hdr="0" ftr="0" dt="0"/>
  <p:txStyles>
    <p:titleStyle>
      <a:lvl1pPr algn="l" defTabSz="914400" rtl="0" eaLnBrk="1" latinLnBrk="0" hangingPunct="1">
        <a:lnSpc>
          <a:spcPts val="3440"/>
        </a:lnSpc>
        <a:spcBef>
          <a:spcPct val="0"/>
        </a:spcBef>
        <a:buNone/>
        <a:defRPr sz="32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000" kern="1200">
          <a:solidFill>
            <a:srgbClr val="1D1D1B"/>
          </a:solidFill>
          <a:latin typeface="Arial" panose="020B0604020202020204" pitchFamily="34" charset="0"/>
          <a:ea typeface="Microsoft YaHei" panose="020B0503020204020204" pitchFamily="34" charset="-122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pos="3841" userDrawn="1">
          <p15:clr>
            <a:srgbClr val="F26B43"/>
          </p15:clr>
        </p15:guide>
        <p15:guide id="3" pos="565" userDrawn="1">
          <p15:clr>
            <a:srgbClr val="F26B43"/>
          </p15:clr>
        </p15:guide>
        <p15:guide id="4" orient="horz" pos="4007" userDrawn="1">
          <p15:clr>
            <a:srgbClr val="F26B43"/>
          </p15:clr>
        </p15:guide>
        <p15:guide id="5" orient="horz" pos="1235" userDrawn="1">
          <p15:clr>
            <a:srgbClr val="F26B43"/>
          </p15:clr>
        </p15:guide>
        <p15:guide id="6" orient="horz" pos="55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2394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3842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4" pos="7225" userDrawn="1">
          <p15:clr>
            <a:srgbClr val="F26B43"/>
          </p15:clr>
        </p15:guide>
        <p15:guide id="5" orient="horz" pos="410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14634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 Confidential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90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8908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89" name="矩形 13">
              <a:extLst>
                <a:ext uri="{FF2B5EF4-FFF2-40B4-BE49-F238E27FC236}">
                  <a16:creationId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90" name="文本框 15">
              <a:extLst>
                <a:ext uri="{FF2B5EF4-FFF2-40B4-BE49-F238E27FC236}">
                  <a16:creationId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91" name="矩形 13">
              <a:extLst>
                <a:ext uri="{FF2B5EF4-FFF2-40B4-BE49-F238E27FC236}">
                  <a16:creationId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2" name="矩形 13">
              <a:extLst>
                <a:ext uri="{FF2B5EF4-FFF2-40B4-BE49-F238E27FC236}">
                  <a16:creationId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93" name="矩形 13">
              <a:extLst>
                <a:ext uri="{FF2B5EF4-FFF2-40B4-BE49-F238E27FC236}">
                  <a16:creationId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94" name="矩形 13">
              <a:extLst>
                <a:ext uri="{FF2B5EF4-FFF2-40B4-BE49-F238E27FC236}">
                  <a16:creationId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95" name="矩形 13">
              <a:extLst>
                <a:ext uri="{FF2B5EF4-FFF2-40B4-BE49-F238E27FC236}">
                  <a16:creationId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矩形 13">
              <a:extLst>
                <a:ext uri="{FF2B5EF4-FFF2-40B4-BE49-F238E27FC236}">
                  <a16:creationId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97" name="文本框 15">
              <a:extLst>
                <a:ext uri="{FF2B5EF4-FFF2-40B4-BE49-F238E27FC236}">
                  <a16:creationId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98" name="矩形 13">
              <a:extLst>
                <a:ext uri="{FF2B5EF4-FFF2-40B4-BE49-F238E27FC236}">
                  <a16:creationId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99" name="矩形 13">
              <a:extLst>
                <a:ext uri="{FF2B5EF4-FFF2-40B4-BE49-F238E27FC236}">
                  <a16:creationId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00" name="矩形 13">
              <a:extLst>
                <a:ext uri="{FF2B5EF4-FFF2-40B4-BE49-F238E27FC236}">
                  <a16:creationId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01" name="矩形 13">
              <a:extLst>
                <a:ext uri="{FF2B5EF4-FFF2-40B4-BE49-F238E27FC236}">
                  <a16:creationId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02" name="矩形 13">
              <a:extLst>
                <a:ext uri="{FF2B5EF4-FFF2-40B4-BE49-F238E27FC236}">
                  <a16:creationId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103" name="矩形 13">
              <a:extLst>
                <a:ext uri="{FF2B5EF4-FFF2-40B4-BE49-F238E27FC236}">
                  <a16:creationId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104" name="矩形 13">
              <a:extLst>
                <a:ext uri="{FF2B5EF4-FFF2-40B4-BE49-F238E27FC236}">
                  <a16:creationId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105" name="矩形 13">
              <a:extLst>
                <a:ext uri="{FF2B5EF4-FFF2-40B4-BE49-F238E27FC236}">
                  <a16:creationId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106" name="矩形 13">
              <a:extLst>
                <a:ext uri="{FF2B5EF4-FFF2-40B4-BE49-F238E27FC236}">
                  <a16:creationId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107" name="矩形 13">
              <a:extLst>
                <a:ext uri="{FF2B5EF4-FFF2-40B4-BE49-F238E27FC236}">
                  <a16:creationId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108" name="矩形 13">
              <a:extLst>
                <a:ext uri="{FF2B5EF4-FFF2-40B4-BE49-F238E27FC236}">
                  <a16:creationId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109" name="矩形 13">
              <a:extLst>
                <a:ext uri="{FF2B5EF4-FFF2-40B4-BE49-F238E27FC236}">
                  <a16:creationId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0" name="矩形 13">
              <a:extLst>
                <a:ext uri="{FF2B5EF4-FFF2-40B4-BE49-F238E27FC236}">
                  <a16:creationId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111" name="矩形 13">
              <a:extLst>
                <a:ext uri="{FF2B5EF4-FFF2-40B4-BE49-F238E27FC236}">
                  <a16:creationId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112" name="矩形 13">
              <a:extLst>
                <a:ext uri="{FF2B5EF4-FFF2-40B4-BE49-F238E27FC236}">
                  <a16:creationId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113" name="矩形 13">
              <a:extLst>
                <a:ext uri="{FF2B5EF4-FFF2-40B4-BE49-F238E27FC236}">
                  <a16:creationId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114" name="矩形 13">
              <a:extLst>
                <a:ext uri="{FF2B5EF4-FFF2-40B4-BE49-F238E27FC236}">
                  <a16:creationId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115" name="矩形 13">
              <a:extLst>
                <a:ext uri="{FF2B5EF4-FFF2-40B4-BE49-F238E27FC236}">
                  <a16:creationId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116" name="矩形 13">
              <a:extLst>
                <a:ext uri="{FF2B5EF4-FFF2-40B4-BE49-F238E27FC236}">
                  <a16:creationId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117" name="矩形 13">
              <a:extLst>
                <a:ext uri="{FF2B5EF4-FFF2-40B4-BE49-F238E27FC236}">
                  <a16:creationId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矩形 13">
              <a:extLst>
                <a:ext uri="{FF2B5EF4-FFF2-40B4-BE49-F238E27FC236}">
                  <a16:creationId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119" name="矩形 13">
              <a:extLst>
                <a:ext uri="{FF2B5EF4-FFF2-40B4-BE49-F238E27FC236}">
                  <a16:creationId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20" name="矩形 13">
              <a:extLst>
                <a:ext uri="{FF2B5EF4-FFF2-40B4-BE49-F238E27FC236}">
                  <a16:creationId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121" name="矩形 13">
              <a:extLst>
                <a:ext uri="{FF2B5EF4-FFF2-40B4-BE49-F238E27FC236}">
                  <a16:creationId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22" name="矩形 13">
              <a:extLst>
                <a:ext uri="{FF2B5EF4-FFF2-40B4-BE49-F238E27FC236}">
                  <a16:creationId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23" name="矩形 13">
              <a:extLst>
                <a:ext uri="{FF2B5EF4-FFF2-40B4-BE49-F238E27FC236}">
                  <a16:creationId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124" name="矩形 13">
              <a:extLst>
                <a:ext uri="{FF2B5EF4-FFF2-40B4-BE49-F238E27FC236}">
                  <a16:creationId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25" name="矩形 13">
              <a:extLst>
                <a:ext uri="{FF2B5EF4-FFF2-40B4-BE49-F238E27FC236}">
                  <a16:creationId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26" name="矩形 13">
              <a:extLst>
                <a:ext uri="{FF2B5EF4-FFF2-40B4-BE49-F238E27FC236}">
                  <a16:creationId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27" name="矩形 13">
              <a:extLst>
                <a:ext uri="{FF2B5EF4-FFF2-40B4-BE49-F238E27FC236}">
                  <a16:creationId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28" name="矩形 13">
              <a:extLst>
                <a:ext uri="{FF2B5EF4-FFF2-40B4-BE49-F238E27FC236}">
                  <a16:creationId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</p:sldLayoutIdLst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3842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4" pos="7225" userDrawn="1">
          <p15:clr>
            <a:srgbClr val="F26B43"/>
          </p15:clr>
        </p15:guide>
        <p15:guide id="5" orient="horz" pos="410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5F1158-B1AA-8F41-AF0A-FEA0EC18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69" y="1467870"/>
            <a:ext cx="3984232" cy="2816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8FC7CCD-75EB-9C44-BC7D-29679334A8CA}"/>
              </a:ext>
            </a:extLst>
          </p:cNvPr>
          <p:cNvSpPr txBox="1">
            <a:spLocks/>
          </p:cNvSpPr>
          <p:nvPr userDrawn="1"/>
        </p:nvSpPr>
        <p:spPr>
          <a:xfrm>
            <a:off x="7979357" y="2794960"/>
            <a:ext cx="3225168" cy="20299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65"/>
              </a:lnSpc>
            </a:pP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Copyright©2018 Huawei Technologies Co., Ltd.</a:t>
            </a:r>
            <a:b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</a:b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All Rights Reserved.</a:t>
            </a: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information in this document may contain predictive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statements including, without limitation, statements regarding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future financial and operating results, future product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portfolio, new technology, etc. There are a number of factors that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could cause actual results and developments to differ materially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from those expressed or implied in the predictive statements.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Therefore, such information is provided for reference purpose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only and constitutes neither an offer nor an acceptance. Huawei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may change the information at any time without notice. </a:t>
            </a:r>
          </a:p>
          <a:p>
            <a:pPr>
              <a:lnSpc>
                <a:spcPts val="1065"/>
              </a:lnSpc>
            </a:pPr>
            <a:endParaRPr kumimoji="1" lang="zh-CN" altLang="en-US" sz="779" dirty="0">
              <a:solidFill>
                <a:srgbClr val="1D1D1B"/>
              </a:solidFill>
              <a:latin typeface="+mn-lt"/>
            </a:endParaRPr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id="{12B8F806-ABD5-064C-8793-5E22C72554FD}"/>
              </a:ext>
            </a:extLst>
          </p:cNvPr>
          <p:cNvSpPr txBox="1">
            <a:spLocks/>
          </p:cNvSpPr>
          <p:nvPr userDrawn="1"/>
        </p:nvSpPr>
        <p:spPr>
          <a:xfrm>
            <a:off x="7987276" y="1631849"/>
            <a:ext cx="3477701" cy="4911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81"/>
              </a:lnSpc>
              <a:spcBef>
                <a:spcPts val="0"/>
              </a:spcBef>
            </a:pP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把数字世界带入每个人、每个家庭、</a:t>
            </a:r>
            <a:b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</a:b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每个组织，构建万物互联的智能世界。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1235B6F-D691-2C40-93D4-EC5427ADDFB0}"/>
              </a:ext>
            </a:extLst>
          </p:cNvPr>
          <p:cNvSpPr txBox="1">
            <a:spLocks/>
          </p:cNvSpPr>
          <p:nvPr userDrawn="1"/>
        </p:nvSpPr>
        <p:spPr>
          <a:xfrm>
            <a:off x="7977672" y="2106124"/>
            <a:ext cx="3481833" cy="582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94"/>
              </a:lnSpc>
            </a:pP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Bring digital to every person, home and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organization for a fully connected,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intelligent world.</a:t>
            </a:r>
            <a:endParaRPr kumimoji="1" lang="zh-CN" altLang="en-US" sz="1200" dirty="0">
              <a:solidFill>
                <a:srgbClr val="1D1D1B"/>
              </a:solidFill>
              <a:latin typeface="+mn-lt"/>
              <a:ea typeface="Microsoft YaHei" charset="-122"/>
              <a:cs typeface="Microsoft YaHei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792140-33FB-E045-9071-EE8DB65F2A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76" y="5237566"/>
            <a:ext cx="1875600" cy="40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0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  <a:cs typeface="Arial" panose="020B0604020202020204" pitchFamily="34" charset="0"/>
        </a:defRPr>
      </a:lvl1pPr>
    </p:titleStyle>
    <p:bodyStyle>
      <a:lvl1pPr marL="0" indent="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None/>
        <a:defRPr sz="1819" kern="1200">
          <a:solidFill>
            <a:srgbClr val="FFFFFF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593900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3842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4" pos="72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github.com/open-s4c/libvsync" TargetMode="External"/><Relationship Id="rId4" Type="http://schemas.openxmlformats.org/officeDocument/2006/relationships/hyperlink" Target="https://github.com/hernanponcedeleon/Dat3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915099" y="656218"/>
            <a:ext cx="9733236" cy="1666119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Modern Concurrency Made Easy(</a:t>
            </a:r>
            <a:r>
              <a:rPr lang="en-US" sz="4400" b="1" dirty="0" err="1"/>
              <a:t>ier</a:t>
            </a:r>
            <a:r>
              <a:rPr lang="en-US" sz="4400" b="1" dirty="0"/>
              <a:t>)</a:t>
            </a: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sz="2000" b="1" dirty="0"/>
              <a:t>Hernan Ponce de Leon</a:t>
            </a:r>
            <a:br>
              <a:rPr lang="en-US" sz="2000" b="1" dirty="0"/>
            </a:br>
            <a:r>
              <a:rPr lang="en-US" sz="2000" b="1" dirty="0"/>
              <a:t>Dresden Research Center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295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Page </a:t>
            </a:r>
            <a:fld id="{D4654838-557D-4528-8290-97BAAC220D3A}" type="slidenum">
              <a:rPr lang="de-DE"/>
              <a:pPr/>
              <a:t>2</a:t>
            </a:fld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27075" y="202067"/>
            <a:ext cx="8751887" cy="914400"/>
          </a:xfrm>
          <a:noFill/>
          <a:ln/>
        </p:spPr>
        <p:txBody>
          <a:bodyPr/>
          <a:lstStyle/>
          <a:p>
            <a:r>
              <a:rPr lang="en-US" altLang="zh-CN" sz="28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Modern Concurrency</a:t>
            </a:r>
            <a:endParaRPr lang="zh-CN" altLang="en-US" sz="2800" b="1" dirty="0">
              <a:solidFill>
                <a:srgbClr val="99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6759955-0B4F-4DE0-AB36-EF0F458DD7B3}"/>
              </a:ext>
            </a:extLst>
          </p:cNvPr>
          <p:cNvSpPr/>
          <p:nvPr/>
        </p:nvSpPr>
        <p:spPr>
          <a:xfrm>
            <a:off x="1125894" y="6394580"/>
            <a:ext cx="1349828" cy="1679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295F9BF-60C2-4561-A1D2-46CA8591487B}"/>
              </a:ext>
            </a:extLst>
          </p:cNvPr>
          <p:cNvGrpSpPr/>
          <p:nvPr/>
        </p:nvGrpSpPr>
        <p:grpSpPr>
          <a:xfrm>
            <a:off x="4690721" y="1769637"/>
            <a:ext cx="2811914" cy="583554"/>
            <a:chOff x="4226148" y="1769637"/>
            <a:chExt cx="2811914" cy="583554"/>
          </a:xfrm>
        </p:grpSpPr>
        <p:pic>
          <p:nvPicPr>
            <p:cNvPr id="1035" name="Picture 11" descr="https://lh7-rt.googleusercontent.com/slidesz/AGV_vUfwMiFRrYALte2OaoNae7ZFkS4Lw6PQUciPfRAB5Djf9LyuRrDz3Jn0hMreY5LI1OLX8Ar8C8FZZs3ouFWpxJ0TwKPPMD56h8797mbTcW5XqaVTu9U1M-2MDzjASiQA1_IP8cY0tw=s2048?key=vdzKwVU57IwbuRjnHCBc7zFF">
              <a:extLst>
                <a:ext uri="{FF2B5EF4-FFF2-40B4-BE49-F238E27FC236}">
                  <a16:creationId xmlns:a16="http://schemas.microsoft.com/office/drawing/2014/main" id="{B89948EE-2402-4935-AC13-A7A5A2A6A4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6148" y="1812199"/>
              <a:ext cx="1554370" cy="456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 descr="https://lh7-rt.googleusercontent.com/slidesz/AGV_vUfca7bSGL5J7gwsSiC-vWd6v28iXmYDoixBwBbJ4pWqCLpzOHHCLrT0RGtEnjrkiLwZnQioolxmF0FAXiR0Q8F4JWkzRzq25YUl8xR3cyDCjo7bcPRq15Onb_1ruCNEphVAhsL7uQ=s2048?key=vdzKwVU57IwbuRjnHCBc7zFF">
              <a:extLst>
                <a:ext uri="{FF2B5EF4-FFF2-40B4-BE49-F238E27FC236}">
                  <a16:creationId xmlns:a16="http://schemas.microsoft.com/office/drawing/2014/main" id="{F546B6A5-DFCA-4B37-AEA6-72A4CB6C86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633" y="1769637"/>
              <a:ext cx="1037429" cy="583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FD32664-3F0B-4C88-85F7-03648D8A628E}"/>
              </a:ext>
            </a:extLst>
          </p:cNvPr>
          <p:cNvGrpSpPr/>
          <p:nvPr/>
        </p:nvGrpSpPr>
        <p:grpSpPr>
          <a:xfrm>
            <a:off x="4690721" y="2387484"/>
            <a:ext cx="2710737" cy="914400"/>
            <a:chOff x="4226148" y="2387484"/>
            <a:chExt cx="2710737" cy="914400"/>
          </a:xfrm>
        </p:grpSpPr>
        <p:pic>
          <p:nvPicPr>
            <p:cNvPr id="1039" name="Picture 15" descr="https://lh7-rt.googleusercontent.com/slidesz/AGV_vUeXuBMec1P0X_l0nmAY40nh9jzJAngzT7W_fln5ogBNeftc1O8hbAS4OMO1B94QNdxe2wkAjXfhtKeFuGvwUQB7tc8LDqZqIrY-IxX9N7ARoVKHOZ_0IAGxlasRyx_X1Ym9V1TN4Q=s2048?key=vdzKwVU57IwbuRjnHCBc7zFF">
              <a:extLst>
                <a:ext uri="{FF2B5EF4-FFF2-40B4-BE49-F238E27FC236}">
                  <a16:creationId xmlns:a16="http://schemas.microsoft.com/office/drawing/2014/main" id="{DF7482DE-F98F-4C01-BC27-273516742E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6148" y="2387484"/>
              <a:ext cx="1423191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1" name="Picture 17" descr="https://lh7-rt.googleusercontent.com/slidesz/AGV_vUdVncLjFW7Rr2rTSPCLD2S2Spng_elR61r9Ti-jYCM6EeOo0Fdxcwvq9K4u9SDXQCDvWu5AjWDLv_pVmjrZ3QDi0eK7rDkHvncSDbiQ00St-YJKzrSePyKDkWJ5nwcdueFjr3z5WA=s2048?key=vdzKwVU57IwbuRjnHCBc7zFF">
              <a:extLst>
                <a:ext uri="{FF2B5EF4-FFF2-40B4-BE49-F238E27FC236}">
                  <a16:creationId xmlns:a16="http://schemas.microsoft.com/office/drawing/2014/main" id="{9B0D3D6F-D5CF-45DC-B3FB-26D8104484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1808" y="2455656"/>
              <a:ext cx="835077" cy="626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0D16AE6-EB9F-46E3-A631-8FF373A419FA}"/>
              </a:ext>
            </a:extLst>
          </p:cNvPr>
          <p:cNvGrpSpPr/>
          <p:nvPr/>
        </p:nvGrpSpPr>
        <p:grpSpPr>
          <a:xfrm>
            <a:off x="4910560" y="4010260"/>
            <a:ext cx="2751619" cy="695969"/>
            <a:chOff x="4445987" y="4010260"/>
            <a:chExt cx="2751619" cy="695969"/>
          </a:xfrm>
        </p:grpSpPr>
        <p:pic>
          <p:nvPicPr>
            <p:cNvPr id="1047" name="Picture 23" descr="https://lh7-rt.googleusercontent.com/slidesz/AGV_vUfympcvbvIC3AYoMoL_9B_CDkXm9F5DV_BwFCSIAPdU-gAman5rm561ly3fzm1fT1oK6wZXvNXEOB7Vuy4M14r2mhEKb3fww3DoD97AaAV0tnFFadtSIwR5RYKJYQmhm3zEMXzvtg=s2048?key=vdzKwVU57IwbuRjnHCBc7zFF">
              <a:extLst>
                <a:ext uri="{FF2B5EF4-FFF2-40B4-BE49-F238E27FC236}">
                  <a16:creationId xmlns:a16="http://schemas.microsoft.com/office/drawing/2014/main" id="{2B3EA16E-076C-45E5-A455-55909B307F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987" y="4010260"/>
              <a:ext cx="1237279" cy="695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9" name="Picture 25" descr="https://lh7-rt.googleusercontent.com/slidesz/AGV_vUcaNMBDSmXuvLfNy-sas9YJdexeH2PipZsDEERyzcrwaYrt2lvmmohLp3BcQsjD0uUZZjSMLEUCDSR4QrROVeXw3Nk8XH-YAOB0VvNGaD3XjsE5qOSFZnf6G6lwnPAPfQcewLQI=s2048?key=vdzKwVU57IwbuRjnHCBc7zFF">
              <a:extLst>
                <a:ext uri="{FF2B5EF4-FFF2-40B4-BE49-F238E27FC236}">
                  <a16:creationId xmlns:a16="http://schemas.microsoft.com/office/drawing/2014/main" id="{64B4279F-9C83-47F0-8B44-D915F836A6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7421" y="4010260"/>
              <a:ext cx="1240185" cy="695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51" name="Picture 27" descr="https://lh7-rt.googleusercontent.com/slidesz/AGV_vUdKEIZyeiKzRqqFGRV9_72WOFuDuVRqKG2LB7CgykEZY7EYdjzihy-BDH8YMlxdNG1QcewP9CD7uZUrorq0yJIMWEuaR7-gD9c55e2u1DlvjpdogM33MAjAm5wOc9QByJVe77FuWQ=s2048?key=vdzKwVU57IwbuRjnHCBc7zFF">
            <a:extLst>
              <a:ext uri="{FF2B5EF4-FFF2-40B4-BE49-F238E27FC236}">
                <a16:creationId xmlns:a16="http://schemas.microsoft.com/office/drawing/2014/main" id="{0BC7E131-28D2-4FF8-88A5-778F40655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407" y="1982735"/>
            <a:ext cx="2666170" cy="266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9ADDD74-89E5-4EE4-AE00-8C0AEBA4183B}"/>
              </a:ext>
            </a:extLst>
          </p:cNvPr>
          <p:cNvGrpSpPr/>
          <p:nvPr/>
        </p:nvGrpSpPr>
        <p:grpSpPr>
          <a:xfrm>
            <a:off x="1591037" y="1901028"/>
            <a:ext cx="2859846" cy="2640882"/>
            <a:chOff x="1780453" y="1806677"/>
            <a:chExt cx="2859846" cy="264088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EE7D94C-F63A-4F50-8EC0-F09BDF5F134E}"/>
                </a:ext>
              </a:extLst>
            </p:cNvPr>
            <p:cNvSpPr/>
            <p:nvPr/>
          </p:nvSpPr>
          <p:spPr>
            <a:xfrm>
              <a:off x="1799303" y="1806677"/>
              <a:ext cx="2840996" cy="5014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Applications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7B358E6A-ED4E-4161-A285-0A0261728AE9}"/>
                </a:ext>
              </a:extLst>
            </p:cNvPr>
            <p:cNvSpPr/>
            <p:nvPr/>
          </p:nvSpPr>
          <p:spPr>
            <a:xfrm>
              <a:off x="1799303" y="2514073"/>
              <a:ext cx="1300579" cy="5014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Data Structures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1921F86D-B30C-4783-9BB5-401455F6D226}"/>
                </a:ext>
              </a:extLst>
            </p:cNvPr>
            <p:cNvSpPr/>
            <p:nvPr/>
          </p:nvSpPr>
          <p:spPr>
            <a:xfrm>
              <a:off x="3339720" y="2517274"/>
              <a:ext cx="1300579" cy="5014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Sync Primitives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6767422-F4BF-456F-ABCA-1E05BC133EEC}"/>
                </a:ext>
              </a:extLst>
            </p:cNvPr>
            <p:cNvSpPr/>
            <p:nvPr/>
          </p:nvSpPr>
          <p:spPr>
            <a:xfrm>
              <a:off x="1780453" y="3221469"/>
              <a:ext cx="2840996" cy="5014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Atomic API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4F428EC2-508A-4ABD-AEB4-9C543A5BE4E0}"/>
                </a:ext>
              </a:extLst>
            </p:cNvPr>
            <p:cNvSpPr/>
            <p:nvPr/>
          </p:nvSpPr>
          <p:spPr>
            <a:xfrm>
              <a:off x="1780453" y="3946114"/>
              <a:ext cx="2840996" cy="50144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Multicore CPU</a:t>
              </a:r>
            </a:p>
          </p:txBody>
        </p:sp>
      </p:grp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254FB824-3D4B-476E-8A16-F87C85E3B393}"/>
              </a:ext>
            </a:extLst>
          </p:cNvPr>
          <p:cNvSpPr/>
          <p:nvPr/>
        </p:nvSpPr>
        <p:spPr>
          <a:xfrm>
            <a:off x="8092747" y="2040497"/>
            <a:ext cx="1467465" cy="774291"/>
          </a:xfrm>
          <a:prstGeom prst="wedgeEllipseCallout">
            <a:avLst>
              <a:gd name="adj1" fmla="val 48514"/>
              <a:gd name="adj2" fmla="val 55833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This is hard!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47A1185F-3613-4DD5-BB3C-FBB9DAAD805F}"/>
              </a:ext>
            </a:extLst>
          </p:cNvPr>
          <p:cNvSpPr/>
          <p:nvPr/>
        </p:nvSpPr>
        <p:spPr>
          <a:xfrm>
            <a:off x="1125894" y="1769637"/>
            <a:ext cx="363693" cy="13779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442DF684-138D-4FF3-899B-638F8C8E5319}"/>
              </a:ext>
            </a:extLst>
          </p:cNvPr>
          <p:cNvSpPr/>
          <p:nvPr/>
        </p:nvSpPr>
        <p:spPr>
          <a:xfrm>
            <a:off x="1133318" y="3256930"/>
            <a:ext cx="363693" cy="13779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AD057A-A925-49AD-AB0A-0A0D2669455D}"/>
              </a:ext>
            </a:extLst>
          </p:cNvPr>
          <p:cNvSpPr txBox="1"/>
          <p:nvPr/>
        </p:nvSpPr>
        <p:spPr>
          <a:xfrm rot="19497240">
            <a:off x="341363" y="2183205"/>
            <a:ext cx="93652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sz="9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Target audience today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E85337-81B9-4178-A679-16E843C877B6}"/>
              </a:ext>
            </a:extLst>
          </p:cNvPr>
          <p:cNvSpPr txBox="1"/>
          <p:nvPr/>
        </p:nvSpPr>
        <p:spPr>
          <a:xfrm rot="19497240">
            <a:off x="301599" y="3644465"/>
            <a:ext cx="936523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sz="9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Ping me if you are interested about this part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9F188BE-120C-497B-AB8D-AF15DDA4C42A}"/>
              </a:ext>
            </a:extLst>
          </p:cNvPr>
          <p:cNvGrpSpPr/>
          <p:nvPr/>
        </p:nvGrpSpPr>
        <p:grpSpPr>
          <a:xfrm>
            <a:off x="5354695" y="3187960"/>
            <a:ext cx="1911534" cy="606697"/>
            <a:chOff x="5354695" y="3187960"/>
            <a:chExt cx="1911534" cy="606697"/>
          </a:xfrm>
        </p:grpSpPr>
        <p:pic>
          <p:nvPicPr>
            <p:cNvPr id="1043" name="Picture 19" descr="https://lh7-rt.googleusercontent.com/slidesz/AGV_vUeAjAEiwQHhBpaKYZQckBOxn2ITWKBlxVqKl8tYoZcn6M4etqeozQlKIFZ3q9xQzG1V9U2j8UVvclkWqt5JSXRjwNsdE26dDcBMjDIirPbolaxKKEmgEDAljwkdtOn40swqR9yRsA=s2048?key=vdzKwVU57IwbuRjnHCBc7zFF">
              <a:extLst>
                <a:ext uri="{FF2B5EF4-FFF2-40B4-BE49-F238E27FC236}">
                  <a16:creationId xmlns:a16="http://schemas.microsoft.com/office/drawing/2014/main" id="{29005A05-316C-4A91-91D6-37B3BA758C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7615" y="3187960"/>
              <a:ext cx="508614" cy="606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5" name="Picture 21" descr="https://lh7-rt.googleusercontent.com/slidesz/AGV_vUcKmKWewD_WcNJzrQc9ZEqs7-O0m91fMgpT7Qb5EuqDnWSSJ-8QdmkjVOHkYSqjG9-WPQ_XtdTgVpcj3a7KH5YakBOBGtysNZ7fCtlwAuBCkYXtbmp8tB6vGM5QaHplv_rs9jU1=s2048?key=vdzKwVU57IwbuRjnHCBc7zFF">
              <a:extLst>
                <a:ext uri="{FF2B5EF4-FFF2-40B4-BE49-F238E27FC236}">
                  <a16:creationId xmlns:a16="http://schemas.microsoft.com/office/drawing/2014/main" id="{C245540F-CFCF-4BEA-A54F-D2BC05731F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695" y="3301884"/>
              <a:ext cx="435110" cy="489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104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27" grpId="0" animBg="1"/>
      <p:bldP spid="4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Page </a:t>
            </a:r>
            <a:fld id="{D4654838-557D-4528-8290-97BAAC220D3A}" type="slidenum">
              <a:rPr lang="de-DE"/>
              <a:pPr/>
              <a:t>3</a:t>
            </a:fld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08186" y="201462"/>
            <a:ext cx="8751887" cy="914400"/>
          </a:xfrm>
          <a:noFill/>
          <a:ln/>
        </p:spPr>
        <p:txBody>
          <a:bodyPr/>
          <a:lstStyle/>
          <a:p>
            <a:r>
              <a:rPr lang="en-US" altLang="zh-CN" sz="28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Guarantees by the Modern Software Stack</a:t>
            </a:r>
            <a:endParaRPr lang="zh-CN" altLang="en-US" sz="2800" b="1" dirty="0">
              <a:solidFill>
                <a:srgbClr val="99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B462A72-C762-471B-8C29-765B269892E9}"/>
              </a:ext>
            </a:extLst>
          </p:cNvPr>
          <p:cNvSpPr/>
          <p:nvPr/>
        </p:nvSpPr>
        <p:spPr>
          <a:xfrm>
            <a:off x="1125894" y="6394580"/>
            <a:ext cx="1349828" cy="1679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3E210F-F754-429E-9EE9-0E3DB927D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095" y="1330817"/>
            <a:ext cx="4443441" cy="48488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981F72-2BFB-4665-AD6D-0AA0D085D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769" y="1362716"/>
            <a:ext cx="4981871" cy="481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6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Page </a:t>
            </a:r>
            <a:fld id="{D4654838-557D-4528-8290-97BAAC220D3A}" type="slidenum">
              <a:rPr lang="de-DE"/>
              <a:pPr/>
              <a:t>4</a:t>
            </a:fld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08186" y="201462"/>
            <a:ext cx="8751887" cy="914400"/>
          </a:xfrm>
          <a:noFill/>
          <a:ln/>
        </p:spPr>
        <p:txBody>
          <a:bodyPr/>
          <a:lstStyle/>
          <a:p>
            <a:r>
              <a:rPr lang="en-US" altLang="zh-CN" sz="28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Guarantees by the Modern Software Stack</a:t>
            </a:r>
            <a:endParaRPr lang="zh-CN" altLang="en-US" sz="2800" b="1" dirty="0">
              <a:solidFill>
                <a:srgbClr val="99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B462A72-C762-471B-8C29-765B269892E9}"/>
              </a:ext>
            </a:extLst>
          </p:cNvPr>
          <p:cNvSpPr/>
          <p:nvPr/>
        </p:nvSpPr>
        <p:spPr>
          <a:xfrm>
            <a:off x="1125894" y="6394580"/>
            <a:ext cx="1349828" cy="1679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2" descr="D:\WeLink_data_files\h00807494\ReceiveFiles\ScreenShot\6F1DC9AF-5D30-48BD-A64F-72C9099F45D7.png">
            <a:extLst>
              <a:ext uri="{FF2B5EF4-FFF2-40B4-BE49-F238E27FC236}">
                <a16:creationId xmlns:a16="http://schemas.microsoft.com/office/drawing/2014/main" id="{36725971-FD9B-4E23-8C66-F7B2DE68B9B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124" y="1000194"/>
            <a:ext cx="4496542" cy="528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WeLink_data_files\h00807494\ReceiveFiles\ScreenShot\2224322F-00AC-49CC-9F2F-E571BB9C3112.png">
            <a:extLst>
              <a:ext uri="{FF2B5EF4-FFF2-40B4-BE49-F238E27FC236}">
                <a16:creationId xmlns:a16="http://schemas.microsoft.com/office/drawing/2014/main" id="{E82E1730-D73B-4E96-B0DE-6FC9E5836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805" y="1000194"/>
            <a:ext cx="4589253" cy="528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92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Page </a:t>
            </a:r>
            <a:fld id="{D4654838-557D-4528-8290-97BAAC220D3A}" type="slidenum">
              <a:rPr lang="de-DE"/>
              <a:pPr/>
              <a:t>5</a:t>
            </a:fld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924928" y="2278625"/>
            <a:ext cx="8751887" cy="914400"/>
          </a:xfrm>
          <a:noFill/>
          <a:ln/>
        </p:spPr>
        <p:txBody>
          <a:bodyPr/>
          <a:lstStyle/>
          <a:p>
            <a:pPr algn="ctr"/>
            <a:r>
              <a:rPr lang="en-US" altLang="zh-CN" sz="6000" b="1" dirty="0" err="1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Dartagnan</a:t>
            </a:r>
            <a:r>
              <a:rPr lang="en-US" altLang="zh-CN" sz="60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br>
              <a:rPr lang="en-US" altLang="zh-CN" sz="60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60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DEMO</a:t>
            </a:r>
            <a:br>
              <a:rPr lang="en-US" altLang="zh-CN" sz="60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6000" b="1" dirty="0">
              <a:solidFill>
                <a:srgbClr val="99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B462A72-C762-471B-8C29-765B269892E9}"/>
              </a:ext>
            </a:extLst>
          </p:cNvPr>
          <p:cNvSpPr/>
          <p:nvPr/>
        </p:nvSpPr>
        <p:spPr>
          <a:xfrm>
            <a:off x="1125894" y="6394580"/>
            <a:ext cx="1349828" cy="1679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36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Page </a:t>
            </a:r>
            <a:fld id="{D4654838-557D-4528-8290-97BAAC220D3A}" type="slidenum">
              <a:rPr lang="de-DE"/>
              <a:pPr/>
              <a:t>6</a:t>
            </a:fld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08186" y="201462"/>
            <a:ext cx="8751887" cy="914400"/>
          </a:xfrm>
          <a:noFill/>
          <a:ln/>
        </p:spPr>
        <p:txBody>
          <a:bodyPr/>
          <a:lstStyle/>
          <a:p>
            <a:r>
              <a:rPr lang="en-US" altLang="zh-CN" sz="28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Take-aways</a:t>
            </a:r>
            <a:endParaRPr lang="zh-CN" altLang="en-US" sz="2800" b="1" dirty="0">
              <a:solidFill>
                <a:srgbClr val="99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B462A72-C762-471B-8C29-765B269892E9}"/>
              </a:ext>
            </a:extLst>
          </p:cNvPr>
          <p:cNvSpPr/>
          <p:nvPr/>
        </p:nvSpPr>
        <p:spPr>
          <a:xfrm>
            <a:off x="1125894" y="6394580"/>
            <a:ext cx="1349828" cy="1679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B4205B-CA50-4A7B-A838-CA1FCA34B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0" y="2368271"/>
            <a:ext cx="5511139" cy="28730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CE982A-C687-4D70-8A5E-4165DA656786}"/>
              </a:ext>
            </a:extLst>
          </p:cNvPr>
          <p:cNvSpPr/>
          <p:nvPr/>
        </p:nvSpPr>
        <p:spPr>
          <a:xfrm>
            <a:off x="1694758" y="1133695"/>
            <a:ext cx="2588342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Are you designing a new concurrent algorithm?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83F449-2B9F-42A9-8AC9-E82E530E2A1F}"/>
              </a:ext>
            </a:extLst>
          </p:cNvPr>
          <p:cNvSpPr/>
          <p:nvPr/>
        </p:nvSpPr>
        <p:spPr>
          <a:xfrm>
            <a:off x="8040544" y="1133695"/>
            <a:ext cx="2588342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Are you building a concurrent component?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45AEAD-A6A2-4D67-B50C-43CD1A7BF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887" y="2418910"/>
            <a:ext cx="5691725" cy="28275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CD3F426-24F7-4DDF-A25A-54F6247BD250}"/>
              </a:ext>
            </a:extLst>
          </p:cNvPr>
          <p:cNvSpPr/>
          <p:nvPr/>
        </p:nvSpPr>
        <p:spPr>
          <a:xfrm>
            <a:off x="789071" y="5352969"/>
            <a:ext cx="4408458" cy="914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hlinkClick r:id="rId4"/>
              </a:rPr>
              <a:t>hernanponcedeleon</a:t>
            </a:r>
            <a:r>
              <a:rPr lang="en-US" dirty="0">
                <a:hlinkClick r:id="rId4"/>
              </a:rPr>
              <a:t>/Dat3M: A verification tool for many memory models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16E4E0-AF75-490F-A51E-4668BF20148B}"/>
              </a:ext>
            </a:extLst>
          </p:cNvPr>
          <p:cNvSpPr/>
          <p:nvPr/>
        </p:nvSpPr>
        <p:spPr>
          <a:xfrm>
            <a:off x="6244064" y="5352969"/>
            <a:ext cx="5781369" cy="914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hlinkClick r:id="rId5"/>
              </a:rPr>
              <a:t>open-s4c/</a:t>
            </a:r>
            <a:r>
              <a:rPr lang="en-US" dirty="0" err="1">
                <a:hlinkClick r:id="rId5"/>
              </a:rPr>
              <a:t>libvsync</a:t>
            </a:r>
            <a:r>
              <a:rPr lang="en-US" dirty="0">
                <a:hlinkClick r:id="rId5"/>
              </a:rPr>
              <a:t>: A verified library of synchronization primitives and concurrent data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305531"/>
      </p:ext>
    </p:extLst>
  </p:cSld>
  <p:clrMapOvr>
    <a:masterClrMapping/>
  </p:clrMapOvr>
</p:sld>
</file>

<file path=ppt/theme/theme1.xml><?xml version="1.0" encoding="utf-8"?>
<a:theme xmlns:a="http://schemas.openxmlformats.org/drawingml/2006/main" name="封面页_图片版 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sz="3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58AC06C-4CE3-4A3F-B594-9738C68624A0}" vid="{77E3B732-DDF7-4011-B681-28F511DF8898}"/>
    </a:ext>
  </a:extLst>
</a:theme>
</file>

<file path=ppt/theme/theme2.xml><?xml version="1.0" encoding="utf-8"?>
<a:theme xmlns:a="http://schemas.openxmlformats.org/drawingml/2006/main" name="目录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sz="2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58AC06C-4CE3-4A3F-B594-9738C68624A0}" vid="{002891D3-441F-4843-9EAC-D44E0F2301F5}"/>
    </a:ext>
  </a:extLst>
</a:theme>
</file>

<file path=ppt/theme/theme3.xml><?xml version="1.0" encoding="utf-8"?>
<a:theme xmlns:a="http://schemas.openxmlformats.org/drawingml/2006/main" name="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58AC06C-4CE3-4A3F-B594-9738C68624A0}" vid="{9E3EAF68-ABE1-42CC-9EED-BC9EE9E8453C}"/>
    </a:ext>
  </a:extLst>
</a:theme>
</file>

<file path=ppt/theme/theme4.xml><?xml version="1.0" encoding="utf-8"?>
<a:theme xmlns:a="http://schemas.openxmlformats.org/drawingml/2006/main" name="结束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kumimoji="1" sz="3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58AC06C-4CE3-4A3F-B594-9738C68624A0}" vid="{AFFA82CF-250F-4604-B0DF-1F7FF8D5115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8925</TotalTime>
  <Words>119</Words>
  <Application>Microsoft Office PowerPoint</Application>
  <PresentationFormat>Custom</PresentationFormat>
  <Paragraphs>24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Microsoft YaHei</vt:lpstr>
      <vt:lpstr>Microsoft YaHei</vt:lpstr>
      <vt:lpstr>Arial</vt:lpstr>
      <vt:lpstr>Calibri</vt:lpstr>
      <vt:lpstr>黑体</vt:lpstr>
      <vt:lpstr>封面页_图片版 </vt:lpstr>
      <vt:lpstr>目录页</vt:lpstr>
      <vt:lpstr>章节页</vt:lpstr>
      <vt:lpstr>结束页</vt:lpstr>
      <vt:lpstr>Modern Concurrency Made Easy(ier)         Hernan Ponce de Leon Dresden Research Center</vt:lpstr>
      <vt:lpstr>Modern Concurrency</vt:lpstr>
      <vt:lpstr>Guarantees by the Modern Software Stack</vt:lpstr>
      <vt:lpstr>Guarantees by the Modern Software Stack</vt:lpstr>
      <vt:lpstr>Dartagnan  DEMO </vt:lpstr>
      <vt:lpstr>Take-aways</vt:lpstr>
    </vt:vector>
  </TitlesOfParts>
  <Company>Huawei Technologies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转正答辩汇报模版</dc:title>
  <dc:creator>zhangzongju</dc:creator>
  <cp:lastModifiedBy>Hernan Luis Ponce de Leon</cp:lastModifiedBy>
  <cp:revision>132</cp:revision>
  <dcterms:created xsi:type="dcterms:W3CDTF">2020-04-23T08:15:29Z</dcterms:created>
  <dcterms:modified xsi:type="dcterms:W3CDTF">2025-02-01T11:02:49Z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(3)JF1dh0XNa3az/0L6Gtd52umq6iQFE3Isw+DOTE7mN4j9jBkH2NtI1vft4bC69ksmUFY+BvwG
r8H3kEUGAsllJ9ZBSpXKhi+6/VCw4I/KSTceA7v0sDpsQSgVLCAL+CZkiJnFMIrSeo8paJOT
2AHyk6dbOVfTOmEZaOJuxkabd2F62R4J5+zyf1RM8BeZjfoSTWUfMrpYk7EVI4A2xtwR301C
d2eC89SBwJyVPPD6YY</vt:lpwstr>
  </property>
  <property fmtid="{D5CDD505-2E9C-101B-9397-08002B2CF9AE}" pid="3" name="_2015_ms_pID_7253431">
    <vt:lpwstr>8XT+Mfy+PjrRa92sSpqwGICMlFsLnnDwRvPCzu3QG2gMS78Qu/mn94
CaaI9IrraNfURXFnq5IoW6awJSEqIHWLIimmO9ZBqMetXMtgrr9KPqjaQ0jA2yShBRNAG9Is
WE2L8j7toAWcpA2AU/JyTAV5HS3xVeGGhtTI8j4QlaMASO4cWvXaPiQSsWEEJPJmC7npEKvH
8GRa2K2h3EEbvLqAu4iKCebytSKM719tDLYL</vt:lpwstr>
  </property>
  <property fmtid="{D5CDD505-2E9C-101B-9397-08002B2CF9AE}" pid="4" name="_2015_ms_pID_7253432">
    <vt:lpwstr>I96pSj4cYh2KlwO3/s776dI=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1597712889</vt:lpwstr>
  </property>
</Properties>
</file>